
<file path=[Content_Types].xml><?xml version="1.0" encoding="utf-8"?>
<Types xmlns="http://schemas.openxmlformats.org/package/2006/content-types">
  <Default Extension="xml" ContentType="application/xml"/>
  <Default Extension="jpeg" ContentType="image/jpeg"/>
  <Default Extension="png" ContentType="image/png"/>
  <Default Extension="wdp" ContentType="image/vnd.ms-photo"/>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256" r:id="rId2"/>
    <p:sldId id="261" r:id="rId3"/>
    <p:sldId id="310" r:id="rId4"/>
    <p:sldId id="263" r:id="rId5"/>
    <p:sldId id="290" r:id="rId6"/>
    <p:sldId id="291" r:id="rId7"/>
    <p:sldId id="259" r:id="rId8"/>
    <p:sldId id="330" r:id="rId9"/>
    <p:sldId id="262" r:id="rId10"/>
    <p:sldId id="265" r:id="rId11"/>
    <p:sldId id="264" r:id="rId12"/>
    <p:sldId id="315" r:id="rId13"/>
    <p:sldId id="279" r:id="rId14"/>
    <p:sldId id="331" r:id="rId15"/>
    <p:sldId id="282" r:id="rId16"/>
    <p:sldId id="321" r:id="rId17"/>
    <p:sldId id="324" r:id="rId18"/>
    <p:sldId id="325" r:id="rId19"/>
    <p:sldId id="326" r:id="rId20"/>
    <p:sldId id="313" r:id="rId21"/>
    <p:sldId id="316" r:id="rId22"/>
    <p:sldId id="317" r:id="rId23"/>
    <p:sldId id="327" r:id="rId24"/>
    <p:sldId id="318" r:id="rId25"/>
    <p:sldId id="329" r:id="rId26"/>
    <p:sldId id="319" r:id="rId27"/>
    <p:sldId id="328" r:id="rId28"/>
    <p:sldId id="320" r:id="rId29"/>
    <p:sldId id="322" r:id="rId30"/>
    <p:sldId id="323" r:id="rId31"/>
    <p:sldId id="269" r:id="rId32"/>
    <p:sldId id="272" r:id="rId33"/>
    <p:sldId id="270" r:id="rId34"/>
    <p:sldId id="271" r:id="rId35"/>
    <p:sldId id="273" r:id="rId36"/>
    <p:sldId id="275" r:id="rId37"/>
    <p:sldId id="276" r:id="rId38"/>
    <p:sldId id="277" r:id="rId39"/>
    <p:sldId id="278" r:id="rId40"/>
    <p:sldId id="280" r:id="rId41"/>
    <p:sldId id="309" r:id="rId42"/>
    <p:sldId id="281" r:id="rId43"/>
    <p:sldId id="283" r:id="rId44"/>
    <p:sldId id="284" r:id="rId45"/>
    <p:sldId id="285" r:id="rId46"/>
    <p:sldId id="286" r:id="rId47"/>
    <p:sldId id="302" r:id="rId48"/>
    <p:sldId id="295" r:id="rId49"/>
    <p:sldId id="296" r:id="rId50"/>
    <p:sldId id="297" r:id="rId51"/>
    <p:sldId id="308" r:id="rId52"/>
    <p:sldId id="298" r:id="rId53"/>
    <p:sldId id="300" r:id="rId54"/>
    <p:sldId id="307" r:id="rId55"/>
    <p:sldId id="301" r:id="rId56"/>
    <p:sldId id="287" r:id="rId57"/>
    <p:sldId id="303" r:id="rId58"/>
    <p:sldId id="288" r:id="rId59"/>
    <p:sldId id="304" r:id="rId60"/>
    <p:sldId id="305" r:id="rId61"/>
    <p:sldId id="306" r:id="rId62"/>
    <p:sldId id="312" r:id="rId63"/>
    <p:sldId id="314" r:id="rId64"/>
  </p:sldIdLst>
  <p:sldSz cx="9144000" cy="6858000" type="screen4x3"/>
  <p:notesSz cx="7077075" cy="9426575"/>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8989"/>
    <a:srgbClr val="99FF99"/>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FFD53F-E931-43AF-814C-90F101C28E6B}" v="8" dt="2019-02-15T20:26:47.794"/>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9" autoAdjust="0"/>
    <p:restoredTop sz="94681" autoAdjust="0"/>
  </p:normalViewPr>
  <p:slideViewPr>
    <p:cSldViewPr>
      <p:cViewPr varScale="1">
        <p:scale>
          <a:sx n="107" d="100"/>
          <a:sy n="107" d="100"/>
        </p:scale>
        <p:origin x="1448" y="176"/>
      </p:cViewPr>
      <p:guideLst>
        <p:guide orient="horz" pos="2160"/>
        <p:guide pos="2880"/>
      </p:guideLst>
    </p:cSldViewPr>
  </p:slideViewPr>
  <p:outlineViewPr>
    <p:cViewPr>
      <p:scale>
        <a:sx n="33" d="100"/>
        <a:sy n="33" d="100"/>
      </p:scale>
      <p:origin x="0" y="25362"/>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notesMaster" Target="notesMasters/notesMaster1.xml"/><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microsoft.com/office/2015/10/relationships/revisionInfo" Target="revisionInfo.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1" y="0"/>
            <a:ext cx="3066733" cy="471329"/>
          </a:xfrm>
          <a:prstGeom prst="rect">
            <a:avLst/>
          </a:prstGeom>
        </p:spPr>
        <p:txBody>
          <a:bodyPr vert="horz" lIns="93936" tIns="46968" rIns="93936" bIns="46968" rtlCol="0"/>
          <a:lstStyle>
            <a:lvl1pPr algn="l">
              <a:defRPr sz="1200"/>
            </a:lvl1pPr>
          </a:lstStyle>
          <a:p>
            <a:endParaRPr lang="es-MX" dirty="0"/>
          </a:p>
        </p:txBody>
      </p:sp>
      <p:sp>
        <p:nvSpPr>
          <p:cNvPr id="3" name="2 Marcador de fecha"/>
          <p:cNvSpPr>
            <a:spLocks noGrp="1"/>
          </p:cNvSpPr>
          <p:nvPr>
            <p:ph type="dt" idx="1"/>
          </p:nvPr>
        </p:nvSpPr>
        <p:spPr>
          <a:xfrm>
            <a:off x="4008706" y="0"/>
            <a:ext cx="3066733" cy="471329"/>
          </a:xfrm>
          <a:prstGeom prst="rect">
            <a:avLst/>
          </a:prstGeom>
        </p:spPr>
        <p:txBody>
          <a:bodyPr vert="horz" lIns="93936" tIns="46968" rIns="93936" bIns="46968" rtlCol="0"/>
          <a:lstStyle>
            <a:lvl1pPr algn="r">
              <a:defRPr sz="1200"/>
            </a:lvl1pPr>
          </a:lstStyle>
          <a:p>
            <a:fld id="{83F5C124-DF62-46B0-AFC9-F367028D10D8}" type="datetimeFigureOut">
              <a:rPr lang="es-MX" smtClean="0"/>
              <a:pPr/>
              <a:t>29/03/19</a:t>
            </a:fld>
            <a:endParaRPr lang="es-MX" dirty="0"/>
          </a:p>
        </p:txBody>
      </p:sp>
      <p:sp>
        <p:nvSpPr>
          <p:cNvPr id="4" name="3 Marcador de imagen de diapositiva"/>
          <p:cNvSpPr>
            <a:spLocks noGrp="1" noRot="1" noChangeAspect="1"/>
          </p:cNvSpPr>
          <p:nvPr>
            <p:ph type="sldImg" idx="2"/>
          </p:nvPr>
        </p:nvSpPr>
        <p:spPr>
          <a:xfrm>
            <a:off x="1182688" y="706438"/>
            <a:ext cx="4711700" cy="3535362"/>
          </a:xfrm>
          <a:prstGeom prst="rect">
            <a:avLst/>
          </a:prstGeom>
          <a:noFill/>
          <a:ln w="12700">
            <a:solidFill>
              <a:prstClr val="black"/>
            </a:solidFill>
          </a:ln>
        </p:spPr>
        <p:txBody>
          <a:bodyPr vert="horz" lIns="93936" tIns="46968" rIns="93936" bIns="46968" rtlCol="0" anchor="ctr"/>
          <a:lstStyle/>
          <a:p>
            <a:endParaRPr lang="es-MX" dirty="0"/>
          </a:p>
        </p:txBody>
      </p:sp>
      <p:sp>
        <p:nvSpPr>
          <p:cNvPr id="5" name="4 Marcador de notas"/>
          <p:cNvSpPr>
            <a:spLocks noGrp="1"/>
          </p:cNvSpPr>
          <p:nvPr>
            <p:ph type="body" sz="quarter" idx="3"/>
          </p:nvPr>
        </p:nvSpPr>
        <p:spPr>
          <a:xfrm>
            <a:off x="707708" y="4477624"/>
            <a:ext cx="5661660" cy="4241959"/>
          </a:xfrm>
          <a:prstGeom prst="rect">
            <a:avLst/>
          </a:prstGeom>
        </p:spPr>
        <p:txBody>
          <a:bodyPr vert="horz" lIns="93936" tIns="46968" rIns="93936" bIns="46968"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5 Marcador de pie de página"/>
          <p:cNvSpPr>
            <a:spLocks noGrp="1"/>
          </p:cNvSpPr>
          <p:nvPr>
            <p:ph type="ftr" sz="quarter" idx="4"/>
          </p:nvPr>
        </p:nvSpPr>
        <p:spPr>
          <a:xfrm>
            <a:off x="1" y="8953610"/>
            <a:ext cx="3066733" cy="471329"/>
          </a:xfrm>
          <a:prstGeom prst="rect">
            <a:avLst/>
          </a:prstGeom>
        </p:spPr>
        <p:txBody>
          <a:bodyPr vert="horz" lIns="93936" tIns="46968" rIns="93936" bIns="46968" rtlCol="0" anchor="b"/>
          <a:lstStyle>
            <a:lvl1pPr algn="l">
              <a:defRPr sz="1200"/>
            </a:lvl1pPr>
          </a:lstStyle>
          <a:p>
            <a:endParaRPr lang="es-MX" dirty="0"/>
          </a:p>
        </p:txBody>
      </p:sp>
      <p:sp>
        <p:nvSpPr>
          <p:cNvPr id="7" name="6 Marcador de número de diapositiva"/>
          <p:cNvSpPr>
            <a:spLocks noGrp="1"/>
          </p:cNvSpPr>
          <p:nvPr>
            <p:ph type="sldNum" sz="quarter" idx="5"/>
          </p:nvPr>
        </p:nvSpPr>
        <p:spPr>
          <a:xfrm>
            <a:off x="4008706" y="8953610"/>
            <a:ext cx="3066733" cy="471329"/>
          </a:xfrm>
          <a:prstGeom prst="rect">
            <a:avLst/>
          </a:prstGeom>
        </p:spPr>
        <p:txBody>
          <a:bodyPr vert="horz" lIns="93936" tIns="46968" rIns="93936" bIns="46968" rtlCol="0" anchor="b"/>
          <a:lstStyle>
            <a:lvl1pPr algn="r">
              <a:defRPr sz="1200"/>
            </a:lvl1pPr>
          </a:lstStyle>
          <a:p>
            <a:fld id="{74AC43B6-A584-4D56-8CDC-D8F998CE130E}" type="slidenum">
              <a:rPr lang="es-MX" smtClean="0"/>
              <a:pPr/>
              <a:t>‹Nr.›</a:t>
            </a:fld>
            <a:endParaRPr lang="es-MX" dirty="0"/>
          </a:p>
        </p:txBody>
      </p:sp>
    </p:spTree>
    <p:extLst>
      <p:ext uri="{BB962C8B-B14F-4D97-AF65-F5344CB8AC3E}">
        <p14:creationId xmlns:p14="http://schemas.microsoft.com/office/powerpoint/2010/main" val="34288948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82688" y="706438"/>
            <a:ext cx="4711700" cy="3535362"/>
          </a:xfrm>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74AC43B6-A584-4D56-8CDC-D8F998CE130E}" type="slidenum">
              <a:rPr lang="es-MX" smtClean="0"/>
              <a:pPr/>
              <a:t>1</a:t>
            </a:fld>
            <a:endParaRPr lang="es-MX" dirty="0"/>
          </a:p>
        </p:txBody>
      </p:sp>
    </p:spTree>
    <p:extLst>
      <p:ext uri="{BB962C8B-B14F-4D97-AF65-F5344CB8AC3E}">
        <p14:creationId xmlns:p14="http://schemas.microsoft.com/office/powerpoint/2010/main" val="631574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82688" y="706438"/>
            <a:ext cx="4711700" cy="3535362"/>
          </a:xfrm>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74AC43B6-A584-4D56-8CDC-D8F998CE130E}" type="slidenum">
              <a:rPr lang="es-MX" smtClean="0"/>
              <a:pPr/>
              <a:t>10</a:t>
            </a:fld>
            <a:endParaRPr lang="es-MX" dirty="0"/>
          </a:p>
        </p:txBody>
      </p:sp>
    </p:spTree>
    <p:extLst>
      <p:ext uri="{BB962C8B-B14F-4D97-AF65-F5344CB8AC3E}">
        <p14:creationId xmlns:p14="http://schemas.microsoft.com/office/powerpoint/2010/main" val="451905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82688" y="706438"/>
            <a:ext cx="4711700" cy="3535362"/>
          </a:xfrm>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74AC43B6-A584-4D56-8CDC-D8F998CE130E}" type="slidenum">
              <a:rPr lang="es-MX" smtClean="0"/>
              <a:pPr/>
              <a:t>11</a:t>
            </a:fld>
            <a:endParaRPr lang="es-MX" dirty="0"/>
          </a:p>
        </p:txBody>
      </p:sp>
    </p:spTree>
    <p:extLst>
      <p:ext uri="{BB962C8B-B14F-4D97-AF65-F5344CB8AC3E}">
        <p14:creationId xmlns:p14="http://schemas.microsoft.com/office/powerpoint/2010/main" val="1680352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82688" y="706438"/>
            <a:ext cx="4711700" cy="3535362"/>
          </a:xfrm>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74AC43B6-A584-4D56-8CDC-D8F998CE130E}" type="slidenum">
              <a:rPr lang="es-MX" smtClean="0"/>
              <a:pPr/>
              <a:t>12</a:t>
            </a:fld>
            <a:endParaRPr lang="es-MX" dirty="0"/>
          </a:p>
        </p:txBody>
      </p:sp>
    </p:spTree>
    <p:extLst>
      <p:ext uri="{BB962C8B-B14F-4D97-AF65-F5344CB8AC3E}">
        <p14:creationId xmlns:p14="http://schemas.microsoft.com/office/powerpoint/2010/main" val="30019284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82688" y="706438"/>
            <a:ext cx="4711700" cy="3535362"/>
          </a:xfrm>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74AC43B6-A584-4D56-8CDC-D8F998CE130E}" type="slidenum">
              <a:rPr lang="es-MX" smtClean="0"/>
              <a:pPr/>
              <a:t>13</a:t>
            </a:fld>
            <a:endParaRPr lang="es-MX" dirty="0"/>
          </a:p>
        </p:txBody>
      </p:sp>
    </p:spTree>
    <p:extLst>
      <p:ext uri="{BB962C8B-B14F-4D97-AF65-F5344CB8AC3E}">
        <p14:creationId xmlns:p14="http://schemas.microsoft.com/office/powerpoint/2010/main" val="4160916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82688" y="706438"/>
            <a:ext cx="4711700" cy="3535362"/>
          </a:xfrm>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74AC43B6-A584-4D56-8CDC-D8F998CE130E}" type="slidenum">
              <a:rPr lang="es-MX" smtClean="0"/>
              <a:pPr/>
              <a:t>14</a:t>
            </a:fld>
            <a:endParaRPr lang="es-MX" dirty="0"/>
          </a:p>
        </p:txBody>
      </p:sp>
    </p:spTree>
    <p:extLst>
      <p:ext uri="{BB962C8B-B14F-4D97-AF65-F5344CB8AC3E}">
        <p14:creationId xmlns:p14="http://schemas.microsoft.com/office/powerpoint/2010/main" val="13644679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82688" y="706438"/>
            <a:ext cx="4711700" cy="3535362"/>
          </a:xfrm>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74AC43B6-A584-4D56-8CDC-D8F998CE130E}" type="slidenum">
              <a:rPr lang="es-MX" smtClean="0"/>
              <a:pPr/>
              <a:t>15</a:t>
            </a:fld>
            <a:endParaRPr lang="es-MX" dirty="0"/>
          </a:p>
        </p:txBody>
      </p:sp>
    </p:spTree>
    <p:extLst>
      <p:ext uri="{BB962C8B-B14F-4D97-AF65-F5344CB8AC3E}">
        <p14:creationId xmlns:p14="http://schemas.microsoft.com/office/powerpoint/2010/main" val="951957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82688" y="706438"/>
            <a:ext cx="4711700" cy="3535362"/>
          </a:xfrm>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74AC43B6-A584-4D56-8CDC-D8F998CE130E}" type="slidenum">
              <a:rPr lang="es-MX" smtClean="0"/>
              <a:pPr/>
              <a:t>16</a:t>
            </a:fld>
            <a:endParaRPr lang="es-MX" dirty="0"/>
          </a:p>
        </p:txBody>
      </p:sp>
    </p:spTree>
    <p:extLst>
      <p:ext uri="{BB962C8B-B14F-4D97-AF65-F5344CB8AC3E}">
        <p14:creationId xmlns:p14="http://schemas.microsoft.com/office/powerpoint/2010/main" val="921966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82688" y="706438"/>
            <a:ext cx="4711700" cy="3535362"/>
          </a:xfrm>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74AC43B6-A584-4D56-8CDC-D8F998CE130E}" type="slidenum">
              <a:rPr lang="es-MX" smtClean="0"/>
              <a:pPr/>
              <a:t>17</a:t>
            </a:fld>
            <a:endParaRPr lang="es-MX" dirty="0"/>
          </a:p>
        </p:txBody>
      </p:sp>
    </p:spTree>
    <p:extLst>
      <p:ext uri="{BB962C8B-B14F-4D97-AF65-F5344CB8AC3E}">
        <p14:creationId xmlns:p14="http://schemas.microsoft.com/office/powerpoint/2010/main" val="32601179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82688" y="706438"/>
            <a:ext cx="4711700" cy="3535362"/>
          </a:xfrm>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74AC43B6-A584-4D56-8CDC-D8F998CE130E}" type="slidenum">
              <a:rPr lang="es-MX" smtClean="0"/>
              <a:pPr/>
              <a:t>18</a:t>
            </a:fld>
            <a:endParaRPr lang="es-MX" dirty="0"/>
          </a:p>
        </p:txBody>
      </p:sp>
    </p:spTree>
    <p:extLst>
      <p:ext uri="{BB962C8B-B14F-4D97-AF65-F5344CB8AC3E}">
        <p14:creationId xmlns:p14="http://schemas.microsoft.com/office/powerpoint/2010/main" val="32892107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82688" y="706438"/>
            <a:ext cx="4711700" cy="3535362"/>
          </a:xfrm>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74AC43B6-A584-4D56-8CDC-D8F998CE130E}" type="slidenum">
              <a:rPr lang="es-MX" smtClean="0"/>
              <a:pPr/>
              <a:t>19</a:t>
            </a:fld>
            <a:endParaRPr lang="es-MX" dirty="0"/>
          </a:p>
        </p:txBody>
      </p:sp>
    </p:spTree>
    <p:extLst>
      <p:ext uri="{BB962C8B-B14F-4D97-AF65-F5344CB8AC3E}">
        <p14:creationId xmlns:p14="http://schemas.microsoft.com/office/powerpoint/2010/main" val="3261016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82688" y="706438"/>
            <a:ext cx="4711700" cy="3535362"/>
          </a:xfrm>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74AC43B6-A584-4D56-8CDC-D8F998CE130E}" type="slidenum">
              <a:rPr lang="es-MX" smtClean="0"/>
              <a:pPr/>
              <a:t>2</a:t>
            </a:fld>
            <a:endParaRPr lang="es-MX" dirty="0"/>
          </a:p>
        </p:txBody>
      </p:sp>
    </p:spTree>
    <p:extLst>
      <p:ext uri="{BB962C8B-B14F-4D97-AF65-F5344CB8AC3E}">
        <p14:creationId xmlns:p14="http://schemas.microsoft.com/office/powerpoint/2010/main" val="20155473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82688" y="706438"/>
            <a:ext cx="4711700" cy="3535362"/>
          </a:xfrm>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74AC43B6-A584-4D56-8CDC-D8F998CE130E}" type="slidenum">
              <a:rPr lang="es-MX" smtClean="0"/>
              <a:pPr/>
              <a:t>20</a:t>
            </a:fld>
            <a:endParaRPr lang="es-MX" dirty="0"/>
          </a:p>
        </p:txBody>
      </p:sp>
    </p:spTree>
    <p:extLst>
      <p:ext uri="{BB962C8B-B14F-4D97-AF65-F5344CB8AC3E}">
        <p14:creationId xmlns:p14="http://schemas.microsoft.com/office/powerpoint/2010/main" val="2201549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82688" y="706438"/>
            <a:ext cx="4711700" cy="3535362"/>
          </a:xfrm>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74AC43B6-A584-4D56-8CDC-D8F998CE130E}" type="slidenum">
              <a:rPr lang="es-MX" smtClean="0"/>
              <a:pPr/>
              <a:t>21</a:t>
            </a:fld>
            <a:endParaRPr lang="es-MX" dirty="0"/>
          </a:p>
        </p:txBody>
      </p:sp>
    </p:spTree>
    <p:extLst>
      <p:ext uri="{BB962C8B-B14F-4D97-AF65-F5344CB8AC3E}">
        <p14:creationId xmlns:p14="http://schemas.microsoft.com/office/powerpoint/2010/main" val="22761248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82688" y="706438"/>
            <a:ext cx="4711700" cy="3535362"/>
          </a:xfrm>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74AC43B6-A584-4D56-8CDC-D8F998CE130E}" type="slidenum">
              <a:rPr lang="es-MX" smtClean="0"/>
              <a:pPr/>
              <a:t>22</a:t>
            </a:fld>
            <a:endParaRPr lang="es-MX" dirty="0"/>
          </a:p>
        </p:txBody>
      </p:sp>
    </p:spTree>
    <p:extLst>
      <p:ext uri="{BB962C8B-B14F-4D97-AF65-F5344CB8AC3E}">
        <p14:creationId xmlns:p14="http://schemas.microsoft.com/office/powerpoint/2010/main" val="20069537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82688" y="706438"/>
            <a:ext cx="4711700" cy="3535362"/>
          </a:xfrm>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74AC43B6-A584-4D56-8CDC-D8F998CE130E}" type="slidenum">
              <a:rPr lang="es-MX" smtClean="0"/>
              <a:pPr/>
              <a:t>23</a:t>
            </a:fld>
            <a:endParaRPr lang="es-MX" dirty="0"/>
          </a:p>
        </p:txBody>
      </p:sp>
    </p:spTree>
    <p:extLst>
      <p:ext uri="{BB962C8B-B14F-4D97-AF65-F5344CB8AC3E}">
        <p14:creationId xmlns:p14="http://schemas.microsoft.com/office/powerpoint/2010/main" val="2068261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82688" y="706438"/>
            <a:ext cx="4711700" cy="3535362"/>
          </a:xfrm>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74AC43B6-A584-4D56-8CDC-D8F998CE130E}" type="slidenum">
              <a:rPr lang="es-MX" smtClean="0"/>
              <a:pPr/>
              <a:t>24</a:t>
            </a:fld>
            <a:endParaRPr lang="es-MX" dirty="0"/>
          </a:p>
        </p:txBody>
      </p:sp>
    </p:spTree>
    <p:extLst>
      <p:ext uri="{BB962C8B-B14F-4D97-AF65-F5344CB8AC3E}">
        <p14:creationId xmlns:p14="http://schemas.microsoft.com/office/powerpoint/2010/main" val="10721054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82688" y="706438"/>
            <a:ext cx="4711700" cy="3535362"/>
          </a:xfrm>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74AC43B6-A584-4D56-8CDC-D8F998CE130E}" type="slidenum">
              <a:rPr lang="es-MX" smtClean="0"/>
              <a:pPr/>
              <a:t>25</a:t>
            </a:fld>
            <a:endParaRPr lang="es-MX" dirty="0"/>
          </a:p>
        </p:txBody>
      </p:sp>
    </p:spTree>
    <p:extLst>
      <p:ext uri="{BB962C8B-B14F-4D97-AF65-F5344CB8AC3E}">
        <p14:creationId xmlns:p14="http://schemas.microsoft.com/office/powerpoint/2010/main" val="38423580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82688" y="706438"/>
            <a:ext cx="4711700" cy="3535362"/>
          </a:xfrm>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74AC43B6-A584-4D56-8CDC-D8F998CE130E}" type="slidenum">
              <a:rPr lang="es-MX" smtClean="0"/>
              <a:pPr/>
              <a:t>26</a:t>
            </a:fld>
            <a:endParaRPr lang="es-MX" dirty="0"/>
          </a:p>
        </p:txBody>
      </p:sp>
    </p:spTree>
    <p:extLst>
      <p:ext uri="{BB962C8B-B14F-4D97-AF65-F5344CB8AC3E}">
        <p14:creationId xmlns:p14="http://schemas.microsoft.com/office/powerpoint/2010/main" val="37743770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82688" y="706438"/>
            <a:ext cx="4711700" cy="3535362"/>
          </a:xfrm>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74AC43B6-A584-4D56-8CDC-D8F998CE130E}" type="slidenum">
              <a:rPr lang="es-MX" smtClean="0"/>
              <a:pPr/>
              <a:t>27</a:t>
            </a:fld>
            <a:endParaRPr lang="es-MX" dirty="0"/>
          </a:p>
        </p:txBody>
      </p:sp>
    </p:spTree>
    <p:extLst>
      <p:ext uri="{BB962C8B-B14F-4D97-AF65-F5344CB8AC3E}">
        <p14:creationId xmlns:p14="http://schemas.microsoft.com/office/powerpoint/2010/main" val="12985248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82688" y="706438"/>
            <a:ext cx="4711700" cy="3535362"/>
          </a:xfrm>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74AC43B6-A584-4D56-8CDC-D8F998CE130E}" type="slidenum">
              <a:rPr lang="es-MX" smtClean="0"/>
              <a:pPr/>
              <a:t>28</a:t>
            </a:fld>
            <a:endParaRPr lang="es-MX" dirty="0"/>
          </a:p>
        </p:txBody>
      </p:sp>
    </p:spTree>
    <p:extLst>
      <p:ext uri="{BB962C8B-B14F-4D97-AF65-F5344CB8AC3E}">
        <p14:creationId xmlns:p14="http://schemas.microsoft.com/office/powerpoint/2010/main" val="33019212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82688" y="706438"/>
            <a:ext cx="4711700" cy="3535362"/>
          </a:xfrm>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74AC43B6-A584-4D56-8CDC-D8F998CE130E}" type="slidenum">
              <a:rPr lang="es-MX" smtClean="0"/>
              <a:pPr/>
              <a:t>29</a:t>
            </a:fld>
            <a:endParaRPr lang="es-MX" dirty="0"/>
          </a:p>
        </p:txBody>
      </p:sp>
    </p:spTree>
    <p:extLst>
      <p:ext uri="{BB962C8B-B14F-4D97-AF65-F5344CB8AC3E}">
        <p14:creationId xmlns:p14="http://schemas.microsoft.com/office/powerpoint/2010/main" val="3245717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82688" y="706438"/>
            <a:ext cx="4711700" cy="3535362"/>
          </a:xfrm>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74AC43B6-A584-4D56-8CDC-D8F998CE130E}" type="slidenum">
              <a:rPr lang="es-MX" smtClean="0"/>
              <a:pPr/>
              <a:t>3</a:t>
            </a:fld>
            <a:endParaRPr lang="es-MX" dirty="0"/>
          </a:p>
        </p:txBody>
      </p:sp>
    </p:spTree>
    <p:extLst>
      <p:ext uri="{BB962C8B-B14F-4D97-AF65-F5344CB8AC3E}">
        <p14:creationId xmlns:p14="http://schemas.microsoft.com/office/powerpoint/2010/main" val="8978855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82688" y="706438"/>
            <a:ext cx="4711700" cy="3535362"/>
          </a:xfrm>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74AC43B6-A584-4D56-8CDC-D8F998CE130E}" type="slidenum">
              <a:rPr lang="es-MX" smtClean="0"/>
              <a:pPr/>
              <a:t>30</a:t>
            </a:fld>
            <a:endParaRPr lang="es-MX" dirty="0"/>
          </a:p>
        </p:txBody>
      </p:sp>
    </p:spTree>
    <p:extLst>
      <p:ext uri="{BB962C8B-B14F-4D97-AF65-F5344CB8AC3E}">
        <p14:creationId xmlns:p14="http://schemas.microsoft.com/office/powerpoint/2010/main" val="12139805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82688" y="706438"/>
            <a:ext cx="4711700" cy="3535362"/>
          </a:xfrm>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74AC43B6-A584-4D56-8CDC-D8F998CE130E}" type="slidenum">
              <a:rPr lang="es-MX" smtClean="0"/>
              <a:pPr/>
              <a:t>31</a:t>
            </a:fld>
            <a:endParaRPr lang="es-MX" dirty="0"/>
          </a:p>
        </p:txBody>
      </p:sp>
    </p:spTree>
    <p:extLst>
      <p:ext uri="{BB962C8B-B14F-4D97-AF65-F5344CB8AC3E}">
        <p14:creationId xmlns:p14="http://schemas.microsoft.com/office/powerpoint/2010/main" val="12673282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82688" y="706438"/>
            <a:ext cx="4711700" cy="3535362"/>
          </a:xfrm>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74AC43B6-A584-4D56-8CDC-D8F998CE130E}" type="slidenum">
              <a:rPr lang="es-MX" smtClean="0"/>
              <a:pPr/>
              <a:t>32</a:t>
            </a:fld>
            <a:endParaRPr lang="es-MX" dirty="0"/>
          </a:p>
        </p:txBody>
      </p:sp>
    </p:spTree>
    <p:extLst>
      <p:ext uri="{BB962C8B-B14F-4D97-AF65-F5344CB8AC3E}">
        <p14:creationId xmlns:p14="http://schemas.microsoft.com/office/powerpoint/2010/main" val="12427338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82688" y="706438"/>
            <a:ext cx="4711700" cy="3535362"/>
          </a:xfrm>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74AC43B6-A584-4D56-8CDC-D8F998CE130E}" type="slidenum">
              <a:rPr lang="es-MX" smtClean="0"/>
              <a:pPr/>
              <a:t>33</a:t>
            </a:fld>
            <a:endParaRPr lang="es-MX" dirty="0"/>
          </a:p>
        </p:txBody>
      </p:sp>
    </p:spTree>
    <p:extLst>
      <p:ext uri="{BB962C8B-B14F-4D97-AF65-F5344CB8AC3E}">
        <p14:creationId xmlns:p14="http://schemas.microsoft.com/office/powerpoint/2010/main" val="2019838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82688" y="706438"/>
            <a:ext cx="4711700" cy="3535362"/>
          </a:xfrm>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74AC43B6-A584-4D56-8CDC-D8F998CE130E}" type="slidenum">
              <a:rPr lang="es-MX" smtClean="0"/>
              <a:pPr/>
              <a:t>34</a:t>
            </a:fld>
            <a:endParaRPr lang="es-MX" dirty="0"/>
          </a:p>
        </p:txBody>
      </p:sp>
    </p:spTree>
    <p:extLst>
      <p:ext uri="{BB962C8B-B14F-4D97-AF65-F5344CB8AC3E}">
        <p14:creationId xmlns:p14="http://schemas.microsoft.com/office/powerpoint/2010/main" val="17188584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82688" y="706438"/>
            <a:ext cx="4711700" cy="3535362"/>
          </a:xfrm>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74AC43B6-A584-4D56-8CDC-D8F998CE130E}" type="slidenum">
              <a:rPr lang="es-MX" smtClean="0"/>
              <a:pPr/>
              <a:t>35</a:t>
            </a:fld>
            <a:endParaRPr lang="es-MX" dirty="0"/>
          </a:p>
        </p:txBody>
      </p:sp>
    </p:spTree>
    <p:extLst>
      <p:ext uri="{BB962C8B-B14F-4D97-AF65-F5344CB8AC3E}">
        <p14:creationId xmlns:p14="http://schemas.microsoft.com/office/powerpoint/2010/main" val="9044371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82688" y="706438"/>
            <a:ext cx="4711700" cy="3535362"/>
          </a:xfrm>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74AC43B6-A584-4D56-8CDC-D8F998CE130E}" type="slidenum">
              <a:rPr lang="es-MX" smtClean="0"/>
              <a:pPr/>
              <a:t>36</a:t>
            </a:fld>
            <a:endParaRPr lang="es-MX" dirty="0"/>
          </a:p>
        </p:txBody>
      </p:sp>
    </p:spTree>
    <p:extLst>
      <p:ext uri="{BB962C8B-B14F-4D97-AF65-F5344CB8AC3E}">
        <p14:creationId xmlns:p14="http://schemas.microsoft.com/office/powerpoint/2010/main" val="9852374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82688" y="706438"/>
            <a:ext cx="4711700" cy="3535362"/>
          </a:xfrm>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74AC43B6-A584-4D56-8CDC-D8F998CE130E}" type="slidenum">
              <a:rPr lang="es-MX" smtClean="0"/>
              <a:pPr/>
              <a:t>37</a:t>
            </a:fld>
            <a:endParaRPr lang="es-MX" dirty="0"/>
          </a:p>
        </p:txBody>
      </p:sp>
    </p:spTree>
    <p:extLst>
      <p:ext uri="{BB962C8B-B14F-4D97-AF65-F5344CB8AC3E}">
        <p14:creationId xmlns:p14="http://schemas.microsoft.com/office/powerpoint/2010/main" val="17876937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82688" y="706438"/>
            <a:ext cx="4711700" cy="3535362"/>
          </a:xfrm>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74AC43B6-A584-4D56-8CDC-D8F998CE130E}" type="slidenum">
              <a:rPr lang="es-MX" smtClean="0"/>
              <a:pPr/>
              <a:t>38</a:t>
            </a:fld>
            <a:endParaRPr lang="es-MX" dirty="0"/>
          </a:p>
        </p:txBody>
      </p:sp>
    </p:spTree>
    <p:extLst>
      <p:ext uri="{BB962C8B-B14F-4D97-AF65-F5344CB8AC3E}">
        <p14:creationId xmlns:p14="http://schemas.microsoft.com/office/powerpoint/2010/main" val="3244619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82688" y="706438"/>
            <a:ext cx="4711700" cy="3535362"/>
          </a:xfrm>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74AC43B6-A584-4D56-8CDC-D8F998CE130E}" type="slidenum">
              <a:rPr lang="es-MX" smtClean="0"/>
              <a:pPr/>
              <a:t>39</a:t>
            </a:fld>
            <a:endParaRPr lang="es-MX" dirty="0"/>
          </a:p>
        </p:txBody>
      </p:sp>
    </p:spTree>
    <p:extLst>
      <p:ext uri="{BB962C8B-B14F-4D97-AF65-F5344CB8AC3E}">
        <p14:creationId xmlns:p14="http://schemas.microsoft.com/office/powerpoint/2010/main" val="771618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82688" y="706438"/>
            <a:ext cx="4711700" cy="3535362"/>
          </a:xfrm>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74AC43B6-A584-4D56-8CDC-D8F998CE130E}" type="slidenum">
              <a:rPr lang="es-MX" smtClean="0"/>
              <a:pPr/>
              <a:t>4</a:t>
            </a:fld>
            <a:endParaRPr lang="es-MX" dirty="0"/>
          </a:p>
        </p:txBody>
      </p:sp>
    </p:spTree>
    <p:extLst>
      <p:ext uri="{BB962C8B-B14F-4D97-AF65-F5344CB8AC3E}">
        <p14:creationId xmlns:p14="http://schemas.microsoft.com/office/powerpoint/2010/main" val="3945320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82688" y="706438"/>
            <a:ext cx="4711700" cy="3535362"/>
          </a:xfrm>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74AC43B6-A584-4D56-8CDC-D8F998CE130E}" type="slidenum">
              <a:rPr lang="es-MX" smtClean="0"/>
              <a:pPr/>
              <a:t>40</a:t>
            </a:fld>
            <a:endParaRPr lang="es-MX" dirty="0"/>
          </a:p>
        </p:txBody>
      </p:sp>
    </p:spTree>
    <p:extLst>
      <p:ext uri="{BB962C8B-B14F-4D97-AF65-F5344CB8AC3E}">
        <p14:creationId xmlns:p14="http://schemas.microsoft.com/office/powerpoint/2010/main" val="20937513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82688" y="706438"/>
            <a:ext cx="4711700" cy="3535362"/>
          </a:xfrm>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74AC43B6-A584-4D56-8CDC-D8F998CE130E}" type="slidenum">
              <a:rPr lang="es-MX" smtClean="0"/>
              <a:pPr/>
              <a:t>41</a:t>
            </a:fld>
            <a:endParaRPr lang="es-MX" dirty="0"/>
          </a:p>
        </p:txBody>
      </p:sp>
    </p:spTree>
    <p:extLst>
      <p:ext uri="{BB962C8B-B14F-4D97-AF65-F5344CB8AC3E}">
        <p14:creationId xmlns:p14="http://schemas.microsoft.com/office/powerpoint/2010/main" val="10126896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82688" y="706438"/>
            <a:ext cx="4711700" cy="3535362"/>
          </a:xfrm>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74AC43B6-A584-4D56-8CDC-D8F998CE130E}" type="slidenum">
              <a:rPr lang="es-MX" smtClean="0"/>
              <a:pPr/>
              <a:t>42</a:t>
            </a:fld>
            <a:endParaRPr lang="es-MX" dirty="0"/>
          </a:p>
        </p:txBody>
      </p:sp>
    </p:spTree>
    <p:extLst>
      <p:ext uri="{BB962C8B-B14F-4D97-AF65-F5344CB8AC3E}">
        <p14:creationId xmlns:p14="http://schemas.microsoft.com/office/powerpoint/2010/main" val="14668265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82688" y="706438"/>
            <a:ext cx="4711700" cy="3535362"/>
          </a:xfrm>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74AC43B6-A584-4D56-8CDC-D8F998CE130E}" type="slidenum">
              <a:rPr lang="es-MX" smtClean="0"/>
              <a:pPr/>
              <a:t>43</a:t>
            </a:fld>
            <a:endParaRPr lang="es-MX" dirty="0"/>
          </a:p>
        </p:txBody>
      </p:sp>
    </p:spTree>
    <p:extLst>
      <p:ext uri="{BB962C8B-B14F-4D97-AF65-F5344CB8AC3E}">
        <p14:creationId xmlns:p14="http://schemas.microsoft.com/office/powerpoint/2010/main" val="19896133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82688" y="706438"/>
            <a:ext cx="4711700" cy="3535362"/>
          </a:xfrm>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74AC43B6-A584-4D56-8CDC-D8F998CE130E}" type="slidenum">
              <a:rPr lang="es-MX" smtClean="0"/>
              <a:pPr/>
              <a:t>44</a:t>
            </a:fld>
            <a:endParaRPr lang="es-MX" dirty="0"/>
          </a:p>
        </p:txBody>
      </p:sp>
    </p:spTree>
    <p:extLst>
      <p:ext uri="{BB962C8B-B14F-4D97-AF65-F5344CB8AC3E}">
        <p14:creationId xmlns:p14="http://schemas.microsoft.com/office/powerpoint/2010/main" val="9641261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82688" y="706438"/>
            <a:ext cx="4711700" cy="3535362"/>
          </a:xfrm>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74AC43B6-A584-4D56-8CDC-D8F998CE130E}" type="slidenum">
              <a:rPr lang="es-MX" smtClean="0"/>
              <a:pPr/>
              <a:t>45</a:t>
            </a:fld>
            <a:endParaRPr lang="es-MX" dirty="0"/>
          </a:p>
        </p:txBody>
      </p:sp>
    </p:spTree>
    <p:extLst>
      <p:ext uri="{BB962C8B-B14F-4D97-AF65-F5344CB8AC3E}">
        <p14:creationId xmlns:p14="http://schemas.microsoft.com/office/powerpoint/2010/main" val="13047251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82688" y="706438"/>
            <a:ext cx="4711700" cy="3535362"/>
          </a:xfrm>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74AC43B6-A584-4D56-8CDC-D8F998CE130E}" type="slidenum">
              <a:rPr lang="es-MX" smtClean="0"/>
              <a:pPr/>
              <a:t>46</a:t>
            </a:fld>
            <a:endParaRPr lang="es-MX" dirty="0"/>
          </a:p>
        </p:txBody>
      </p:sp>
    </p:spTree>
    <p:extLst>
      <p:ext uri="{BB962C8B-B14F-4D97-AF65-F5344CB8AC3E}">
        <p14:creationId xmlns:p14="http://schemas.microsoft.com/office/powerpoint/2010/main" val="5592529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82688" y="706438"/>
            <a:ext cx="4711700" cy="3535362"/>
          </a:xfrm>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74AC43B6-A584-4D56-8CDC-D8F998CE130E}" type="slidenum">
              <a:rPr lang="es-MX" smtClean="0"/>
              <a:pPr/>
              <a:t>47</a:t>
            </a:fld>
            <a:endParaRPr lang="es-MX" dirty="0"/>
          </a:p>
        </p:txBody>
      </p:sp>
    </p:spTree>
    <p:extLst>
      <p:ext uri="{BB962C8B-B14F-4D97-AF65-F5344CB8AC3E}">
        <p14:creationId xmlns:p14="http://schemas.microsoft.com/office/powerpoint/2010/main" val="19765636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82688" y="706438"/>
            <a:ext cx="4711700" cy="3535362"/>
          </a:xfrm>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74AC43B6-A584-4D56-8CDC-D8F998CE130E}" type="slidenum">
              <a:rPr lang="es-MX" smtClean="0"/>
              <a:pPr/>
              <a:t>48</a:t>
            </a:fld>
            <a:endParaRPr lang="es-MX" dirty="0"/>
          </a:p>
        </p:txBody>
      </p:sp>
    </p:spTree>
    <p:extLst>
      <p:ext uri="{BB962C8B-B14F-4D97-AF65-F5344CB8AC3E}">
        <p14:creationId xmlns:p14="http://schemas.microsoft.com/office/powerpoint/2010/main" val="6808645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82688" y="706438"/>
            <a:ext cx="4711700" cy="3535362"/>
          </a:xfrm>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74AC43B6-A584-4D56-8CDC-D8F998CE130E}" type="slidenum">
              <a:rPr lang="es-MX" smtClean="0"/>
              <a:pPr/>
              <a:t>49</a:t>
            </a:fld>
            <a:endParaRPr lang="es-MX" dirty="0"/>
          </a:p>
        </p:txBody>
      </p:sp>
    </p:spTree>
    <p:extLst>
      <p:ext uri="{BB962C8B-B14F-4D97-AF65-F5344CB8AC3E}">
        <p14:creationId xmlns:p14="http://schemas.microsoft.com/office/powerpoint/2010/main" val="1497839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82688" y="706438"/>
            <a:ext cx="4711700" cy="3535362"/>
          </a:xfrm>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74AC43B6-A584-4D56-8CDC-D8F998CE130E}" type="slidenum">
              <a:rPr lang="es-MX" smtClean="0"/>
              <a:pPr/>
              <a:t>5</a:t>
            </a:fld>
            <a:endParaRPr lang="es-MX" dirty="0"/>
          </a:p>
        </p:txBody>
      </p:sp>
    </p:spTree>
    <p:extLst>
      <p:ext uri="{BB962C8B-B14F-4D97-AF65-F5344CB8AC3E}">
        <p14:creationId xmlns:p14="http://schemas.microsoft.com/office/powerpoint/2010/main" val="16181124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82688" y="706438"/>
            <a:ext cx="4711700" cy="3535362"/>
          </a:xfrm>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74AC43B6-A584-4D56-8CDC-D8F998CE130E}" type="slidenum">
              <a:rPr lang="es-MX" smtClean="0"/>
              <a:pPr/>
              <a:t>50</a:t>
            </a:fld>
            <a:endParaRPr lang="es-MX" dirty="0"/>
          </a:p>
        </p:txBody>
      </p:sp>
    </p:spTree>
    <p:extLst>
      <p:ext uri="{BB962C8B-B14F-4D97-AF65-F5344CB8AC3E}">
        <p14:creationId xmlns:p14="http://schemas.microsoft.com/office/powerpoint/2010/main" val="3931898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82688" y="706438"/>
            <a:ext cx="4711700" cy="3535362"/>
          </a:xfrm>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74AC43B6-A584-4D56-8CDC-D8F998CE130E}" type="slidenum">
              <a:rPr lang="es-MX" smtClean="0"/>
              <a:pPr/>
              <a:t>51</a:t>
            </a:fld>
            <a:endParaRPr lang="es-MX" dirty="0"/>
          </a:p>
        </p:txBody>
      </p:sp>
    </p:spTree>
    <p:extLst>
      <p:ext uri="{BB962C8B-B14F-4D97-AF65-F5344CB8AC3E}">
        <p14:creationId xmlns:p14="http://schemas.microsoft.com/office/powerpoint/2010/main" val="5345935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82688" y="706438"/>
            <a:ext cx="4711700" cy="3535362"/>
          </a:xfrm>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74AC43B6-A584-4D56-8CDC-D8F998CE130E}" type="slidenum">
              <a:rPr lang="es-MX" smtClean="0"/>
              <a:pPr/>
              <a:t>52</a:t>
            </a:fld>
            <a:endParaRPr lang="es-MX" dirty="0"/>
          </a:p>
        </p:txBody>
      </p:sp>
    </p:spTree>
    <p:extLst>
      <p:ext uri="{BB962C8B-B14F-4D97-AF65-F5344CB8AC3E}">
        <p14:creationId xmlns:p14="http://schemas.microsoft.com/office/powerpoint/2010/main" val="19891448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82688" y="706438"/>
            <a:ext cx="4711700" cy="3535362"/>
          </a:xfrm>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74AC43B6-A584-4D56-8CDC-D8F998CE130E}" type="slidenum">
              <a:rPr lang="es-MX" smtClean="0"/>
              <a:pPr/>
              <a:t>53</a:t>
            </a:fld>
            <a:endParaRPr lang="es-MX" dirty="0"/>
          </a:p>
        </p:txBody>
      </p:sp>
    </p:spTree>
    <p:extLst>
      <p:ext uri="{BB962C8B-B14F-4D97-AF65-F5344CB8AC3E}">
        <p14:creationId xmlns:p14="http://schemas.microsoft.com/office/powerpoint/2010/main" val="16790232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82688" y="706438"/>
            <a:ext cx="4711700" cy="3535362"/>
          </a:xfrm>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74AC43B6-A584-4D56-8CDC-D8F998CE130E}" type="slidenum">
              <a:rPr lang="es-MX" smtClean="0"/>
              <a:pPr/>
              <a:t>54</a:t>
            </a:fld>
            <a:endParaRPr lang="es-MX" dirty="0"/>
          </a:p>
        </p:txBody>
      </p:sp>
    </p:spTree>
    <p:extLst>
      <p:ext uri="{BB962C8B-B14F-4D97-AF65-F5344CB8AC3E}">
        <p14:creationId xmlns:p14="http://schemas.microsoft.com/office/powerpoint/2010/main" val="14090949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82688" y="706438"/>
            <a:ext cx="4711700" cy="3535362"/>
          </a:xfrm>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74AC43B6-A584-4D56-8CDC-D8F998CE130E}" type="slidenum">
              <a:rPr lang="es-MX" smtClean="0"/>
              <a:pPr/>
              <a:t>55</a:t>
            </a:fld>
            <a:endParaRPr lang="es-MX" dirty="0"/>
          </a:p>
        </p:txBody>
      </p:sp>
    </p:spTree>
    <p:extLst>
      <p:ext uri="{BB962C8B-B14F-4D97-AF65-F5344CB8AC3E}">
        <p14:creationId xmlns:p14="http://schemas.microsoft.com/office/powerpoint/2010/main" val="2093167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82688" y="706438"/>
            <a:ext cx="4711700" cy="3535362"/>
          </a:xfrm>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74AC43B6-A584-4D56-8CDC-D8F998CE130E}" type="slidenum">
              <a:rPr lang="es-MX" smtClean="0"/>
              <a:pPr/>
              <a:t>56</a:t>
            </a:fld>
            <a:endParaRPr lang="es-MX" dirty="0"/>
          </a:p>
        </p:txBody>
      </p:sp>
    </p:spTree>
    <p:extLst>
      <p:ext uri="{BB962C8B-B14F-4D97-AF65-F5344CB8AC3E}">
        <p14:creationId xmlns:p14="http://schemas.microsoft.com/office/powerpoint/2010/main" val="4091933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82688" y="706438"/>
            <a:ext cx="4711700" cy="3535362"/>
          </a:xfrm>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74AC43B6-A584-4D56-8CDC-D8F998CE130E}" type="slidenum">
              <a:rPr lang="es-MX" smtClean="0"/>
              <a:pPr/>
              <a:t>57</a:t>
            </a:fld>
            <a:endParaRPr lang="es-MX" dirty="0"/>
          </a:p>
        </p:txBody>
      </p:sp>
    </p:spTree>
    <p:extLst>
      <p:ext uri="{BB962C8B-B14F-4D97-AF65-F5344CB8AC3E}">
        <p14:creationId xmlns:p14="http://schemas.microsoft.com/office/powerpoint/2010/main" val="10707184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82688" y="706438"/>
            <a:ext cx="4711700" cy="3535362"/>
          </a:xfrm>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74AC43B6-A584-4D56-8CDC-D8F998CE130E}" type="slidenum">
              <a:rPr lang="es-MX" smtClean="0"/>
              <a:pPr/>
              <a:t>58</a:t>
            </a:fld>
            <a:endParaRPr lang="es-MX" dirty="0"/>
          </a:p>
        </p:txBody>
      </p:sp>
    </p:spTree>
    <p:extLst>
      <p:ext uri="{BB962C8B-B14F-4D97-AF65-F5344CB8AC3E}">
        <p14:creationId xmlns:p14="http://schemas.microsoft.com/office/powerpoint/2010/main" val="179962858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82688" y="706438"/>
            <a:ext cx="4711700" cy="3535362"/>
          </a:xfrm>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74AC43B6-A584-4D56-8CDC-D8F998CE130E}" type="slidenum">
              <a:rPr lang="es-MX" smtClean="0"/>
              <a:pPr/>
              <a:t>59</a:t>
            </a:fld>
            <a:endParaRPr lang="es-MX" dirty="0"/>
          </a:p>
        </p:txBody>
      </p:sp>
    </p:spTree>
    <p:extLst>
      <p:ext uri="{BB962C8B-B14F-4D97-AF65-F5344CB8AC3E}">
        <p14:creationId xmlns:p14="http://schemas.microsoft.com/office/powerpoint/2010/main" val="1197960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82688" y="706438"/>
            <a:ext cx="4711700" cy="3535362"/>
          </a:xfrm>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74AC43B6-A584-4D56-8CDC-D8F998CE130E}" type="slidenum">
              <a:rPr lang="es-MX" smtClean="0"/>
              <a:pPr/>
              <a:t>6</a:t>
            </a:fld>
            <a:endParaRPr lang="es-MX" dirty="0"/>
          </a:p>
        </p:txBody>
      </p:sp>
    </p:spTree>
    <p:extLst>
      <p:ext uri="{BB962C8B-B14F-4D97-AF65-F5344CB8AC3E}">
        <p14:creationId xmlns:p14="http://schemas.microsoft.com/office/powerpoint/2010/main" val="20304747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82688" y="706438"/>
            <a:ext cx="4711700" cy="3535362"/>
          </a:xfrm>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74AC43B6-A584-4D56-8CDC-D8F998CE130E}" type="slidenum">
              <a:rPr lang="es-MX" smtClean="0"/>
              <a:pPr/>
              <a:t>60</a:t>
            </a:fld>
            <a:endParaRPr lang="es-MX" dirty="0"/>
          </a:p>
        </p:txBody>
      </p:sp>
    </p:spTree>
    <p:extLst>
      <p:ext uri="{BB962C8B-B14F-4D97-AF65-F5344CB8AC3E}">
        <p14:creationId xmlns:p14="http://schemas.microsoft.com/office/powerpoint/2010/main" val="14638404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82688" y="706438"/>
            <a:ext cx="4711700" cy="3535362"/>
          </a:xfrm>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74AC43B6-A584-4D56-8CDC-D8F998CE130E}" type="slidenum">
              <a:rPr lang="es-MX" smtClean="0"/>
              <a:pPr/>
              <a:t>61</a:t>
            </a:fld>
            <a:endParaRPr lang="es-MX" dirty="0"/>
          </a:p>
        </p:txBody>
      </p:sp>
    </p:spTree>
    <p:extLst>
      <p:ext uri="{BB962C8B-B14F-4D97-AF65-F5344CB8AC3E}">
        <p14:creationId xmlns:p14="http://schemas.microsoft.com/office/powerpoint/2010/main" val="119383353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82688" y="706438"/>
            <a:ext cx="4711700" cy="3535362"/>
          </a:xfrm>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74AC43B6-A584-4D56-8CDC-D8F998CE130E}" type="slidenum">
              <a:rPr lang="es-MX" smtClean="0"/>
              <a:pPr/>
              <a:t>62</a:t>
            </a:fld>
            <a:endParaRPr lang="es-MX" dirty="0"/>
          </a:p>
        </p:txBody>
      </p:sp>
    </p:spTree>
    <p:extLst>
      <p:ext uri="{BB962C8B-B14F-4D97-AF65-F5344CB8AC3E}">
        <p14:creationId xmlns:p14="http://schemas.microsoft.com/office/powerpoint/2010/main" val="8205760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82688" y="706438"/>
            <a:ext cx="4711700" cy="3535362"/>
          </a:xfrm>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74AC43B6-A584-4D56-8CDC-D8F998CE130E}" type="slidenum">
              <a:rPr lang="es-MX" smtClean="0"/>
              <a:pPr/>
              <a:t>63</a:t>
            </a:fld>
            <a:endParaRPr lang="es-MX" dirty="0"/>
          </a:p>
        </p:txBody>
      </p:sp>
    </p:spTree>
    <p:extLst>
      <p:ext uri="{BB962C8B-B14F-4D97-AF65-F5344CB8AC3E}">
        <p14:creationId xmlns:p14="http://schemas.microsoft.com/office/powerpoint/2010/main" val="281724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82688" y="706438"/>
            <a:ext cx="4711700" cy="3535362"/>
          </a:xfrm>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74AC43B6-A584-4D56-8CDC-D8F998CE130E}" type="slidenum">
              <a:rPr lang="es-MX" smtClean="0"/>
              <a:pPr/>
              <a:t>7</a:t>
            </a:fld>
            <a:endParaRPr lang="es-MX" dirty="0"/>
          </a:p>
        </p:txBody>
      </p:sp>
    </p:spTree>
    <p:extLst>
      <p:ext uri="{BB962C8B-B14F-4D97-AF65-F5344CB8AC3E}">
        <p14:creationId xmlns:p14="http://schemas.microsoft.com/office/powerpoint/2010/main" val="526791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82688" y="706438"/>
            <a:ext cx="4711700" cy="3535362"/>
          </a:xfrm>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74AC43B6-A584-4D56-8CDC-D8F998CE130E}" type="slidenum">
              <a:rPr lang="es-MX" smtClean="0"/>
              <a:pPr/>
              <a:t>8</a:t>
            </a:fld>
            <a:endParaRPr lang="es-MX" dirty="0"/>
          </a:p>
        </p:txBody>
      </p:sp>
    </p:spTree>
    <p:extLst>
      <p:ext uri="{BB962C8B-B14F-4D97-AF65-F5344CB8AC3E}">
        <p14:creationId xmlns:p14="http://schemas.microsoft.com/office/powerpoint/2010/main" val="555779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82688" y="706438"/>
            <a:ext cx="4711700" cy="3535362"/>
          </a:xfrm>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74AC43B6-A584-4D56-8CDC-D8F998CE130E}" type="slidenum">
              <a:rPr lang="es-MX" smtClean="0"/>
              <a:pPr/>
              <a:t>9</a:t>
            </a:fld>
            <a:endParaRPr lang="es-MX" dirty="0"/>
          </a:p>
        </p:txBody>
      </p:sp>
    </p:spTree>
    <p:extLst>
      <p:ext uri="{BB962C8B-B14F-4D97-AF65-F5344CB8AC3E}">
        <p14:creationId xmlns:p14="http://schemas.microsoft.com/office/powerpoint/2010/main" val="608866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6"/>
            <a:ext cx="7772400" cy="1470025"/>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MX"/>
          </a:p>
        </p:txBody>
      </p:sp>
      <p:sp>
        <p:nvSpPr>
          <p:cNvPr id="4" name="3 Marcador de fecha"/>
          <p:cNvSpPr>
            <a:spLocks noGrp="1"/>
          </p:cNvSpPr>
          <p:nvPr>
            <p:ph type="dt" sz="half" idx="10"/>
          </p:nvPr>
        </p:nvSpPr>
        <p:spPr/>
        <p:txBody>
          <a:bodyPr/>
          <a:lstStyle/>
          <a:p>
            <a:fld id="{17C5E0C3-2CEF-49F3-9B75-43FEC300B65C}" type="datetime1">
              <a:rPr lang="es-MX" smtClean="0"/>
              <a:pPr/>
              <a:t>29/03/19</a:t>
            </a:fld>
            <a:endParaRPr lang="es-MX" dirty="0"/>
          </a:p>
        </p:txBody>
      </p:sp>
      <p:sp>
        <p:nvSpPr>
          <p:cNvPr id="5" name="4 Marcador de pie de página"/>
          <p:cNvSpPr>
            <a:spLocks noGrp="1"/>
          </p:cNvSpPr>
          <p:nvPr>
            <p:ph type="ftr" sz="quarter" idx="11"/>
          </p:nvPr>
        </p:nvSpPr>
        <p:spPr/>
        <p:txBody>
          <a:bodyPr/>
          <a:lstStyle/>
          <a:p>
            <a:endParaRPr lang="es-MX" dirty="0"/>
          </a:p>
        </p:txBody>
      </p:sp>
      <p:sp>
        <p:nvSpPr>
          <p:cNvPr id="6" name="5 Marcador de número de diapositiva"/>
          <p:cNvSpPr>
            <a:spLocks noGrp="1"/>
          </p:cNvSpPr>
          <p:nvPr>
            <p:ph type="sldNum" sz="quarter" idx="12"/>
          </p:nvPr>
        </p:nvSpPr>
        <p:spPr/>
        <p:txBody>
          <a:bodyPr/>
          <a:lstStyle/>
          <a:p>
            <a:fld id="{4FE923C3-4863-490B-A04A-D3E0F7616C7F}" type="slidenum">
              <a:rPr lang="es-MX" smtClean="0"/>
              <a:pPr/>
              <a:t>‹Nr.›</a:t>
            </a:fld>
            <a:endParaRPr lang="es-MX"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13F6BCCC-130C-49B1-9A92-D43E1C4BAECA}" type="datetime1">
              <a:rPr lang="es-MX" smtClean="0"/>
              <a:pPr/>
              <a:t>29/03/19</a:t>
            </a:fld>
            <a:endParaRPr lang="es-MX" dirty="0"/>
          </a:p>
        </p:txBody>
      </p:sp>
      <p:sp>
        <p:nvSpPr>
          <p:cNvPr id="5" name="4 Marcador de pie de página"/>
          <p:cNvSpPr>
            <a:spLocks noGrp="1"/>
          </p:cNvSpPr>
          <p:nvPr>
            <p:ph type="ftr" sz="quarter" idx="11"/>
          </p:nvPr>
        </p:nvSpPr>
        <p:spPr/>
        <p:txBody>
          <a:bodyPr/>
          <a:lstStyle/>
          <a:p>
            <a:endParaRPr lang="es-MX" dirty="0"/>
          </a:p>
        </p:txBody>
      </p:sp>
      <p:sp>
        <p:nvSpPr>
          <p:cNvPr id="6" name="5 Marcador de número de diapositiva"/>
          <p:cNvSpPr>
            <a:spLocks noGrp="1"/>
          </p:cNvSpPr>
          <p:nvPr>
            <p:ph type="sldNum" sz="quarter" idx="12"/>
          </p:nvPr>
        </p:nvSpPr>
        <p:spPr/>
        <p:txBody>
          <a:bodyPr/>
          <a:lstStyle/>
          <a:p>
            <a:fld id="{4FE923C3-4863-490B-A04A-D3E0F7616C7F}" type="slidenum">
              <a:rPr lang="es-MX" smtClean="0"/>
              <a:pPr/>
              <a:t>‹Nr.›</a:t>
            </a:fld>
            <a:endParaRPr lang="es-MX"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9"/>
            <a:ext cx="2057400" cy="5851525"/>
          </a:xfr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457200" y="274639"/>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1EA4F07B-164F-4F6B-9A07-3B4609AB08F3}" type="datetime1">
              <a:rPr lang="es-MX" smtClean="0"/>
              <a:pPr/>
              <a:t>29/03/19</a:t>
            </a:fld>
            <a:endParaRPr lang="es-MX" dirty="0"/>
          </a:p>
        </p:txBody>
      </p:sp>
      <p:sp>
        <p:nvSpPr>
          <p:cNvPr id="5" name="4 Marcador de pie de página"/>
          <p:cNvSpPr>
            <a:spLocks noGrp="1"/>
          </p:cNvSpPr>
          <p:nvPr>
            <p:ph type="ftr" sz="quarter" idx="11"/>
          </p:nvPr>
        </p:nvSpPr>
        <p:spPr/>
        <p:txBody>
          <a:bodyPr/>
          <a:lstStyle/>
          <a:p>
            <a:endParaRPr lang="es-MX" dirty="0"/>
          </a:p>
        </p:txBody>
      </p:sp>
      <p:sp>
        <p:nvSpPr>
          <p:cNvPr id="6" name="5 Marcador de número de diapositiva"/>
          <p:cNvSpPr>
            <a:spLocks noGrp="1"/>
          </p:cNvSpPr>
          <p:nvPr>
            <p:ph type="sldNum" sz="quarter" idx="12"/>
          </p:nvPr>
        </p:nvSpPr>
        <p:spPr/>
        <p:txBody>
          <a:bodyPr/>
          <a:lstStyle/>
          <a:p>
            <a:fld id="{4FE923C3-4863-490B-A04A-D3E0F7616C7F}" type="slidenum">
              <a:rPr lang="es-MX" smtClean="0"/>
              <a:pPr/>
              <a:t>‹Nr.›</a:t>
            </a:fld>
            <a:endParaRPr lang="es-MX"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2B0814B2-ED0C-4358-8B20-EEAFE1F004BB}" type="datetime1">
              <a:rPr lang="es-MX" smtClean="0"/>
              <a:pPr/>
              <a:t>29/03/19</a:t>
            </a:fld>
            <a:endParaRPr lang="es-MX" dirty="0"/>
          </a:p>
        </p:txBody>
      </p:sp>
      <p:sp>
        <p:nvSpPr>
          <p:cNvPr id="5" name="4 Marcador de pie de página"/>
          <p:cNvSpPr>
            <a:spLocks noGrp="1"/>
          </p:cNvSpPr>
          <p:nvPr>
            <p:ph type="ftr" sz="quarter" idx="11"/>
          </p:nvPr>
        </p:nvSpPr>
        <p:spPr/>
        <p:txBody>
          <a:bodyPr/>
          <a:lstStyle/>
          <a:p>
            <a:endParaRPr lang="es-MX" dirty="0"/>
          </a:p>
        </p:txBody>
      </p:sp>
      <p:sp>
        <p:nvSpPr>
          <p:cNvPr id="6" name="5 Marcador de número de diapositiva"/>
          <p:cNvSpPr>
            <a:spLocks noGrp="1"/>
          </p:cNvSpPr>
          <p:nvPr>
            <p:ph type="sldNum" sz="quarter" idx="12"/>
          </p:nvPr>
        </p:nvSpPr>
        <p:spPr/>
        <p:txBody>
          <a:bodyPr/>
          <a:lstStyle/>
          <a:p>
            <a:fld id="{4FE923C3-4863-490B-A04A-D3E0F7616C7F}" type="slidenum">
              <a:rPr lang="es-MX" smtClean="0"/>
              <a:pPr/>
              <a:t>‹Nr.›</a:t>
            </a:fld>
            <a:endParaRPr lang="es-MX"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MX"/>
          </a:p>
        </p:txBody>
      </p:sp>
      <p:sp>
        <p:nvSpPr>
          <p:cNvPr id="3" name="2 Marcador de texto"/>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DFFD56EA-1C47-4A8E-8180-BD65AD60CD27}" type="datetime1">
              <a:rPr lang="es-MX" smtClean="0"/>
              <a:pPr/>
              <a:t>29/03/19</a:t>
            </a:fld>
            <a:endParaRPr lang="es-MX" dirty="0"/>
          </a:p>
        </p:txBody>
      </p:sp>
      <p:sp>
        <p:nvSpPr>
          <p:cNvPr id="5" name="4 Marcador de pie de página"/>
          <p:cNvSpPr>
            <a:spLocks noGrp="1"/>
          </p:cNvSpPr>
          <p:nvPr>
            <p:ph type="ftr" sz="quarter" idx="11"/>
          </p:nvPr>
        </p:nvSpPr>
        <p:spPr/>
        <p:txBody>
          <a:bodyPr/>
          <a:lstStyle/>
          <a:p>
            <a:endParaRPr lang="es-MX" dirty="0"/>
          </a:p>
        </p:txBody>
      </p:sp>
      <p:sp>
        <p:nvSpPr>
          <p:cNvPr id="6" name="5 Marcador de número de diapositiva"/>
          <p:cNvSpPr>
            <a:spLocks noGrp="1"/>
          </p:cNvSpPr>
          <p:nvPr>
            <p:ph type="sldNum" sz="quarter" idx="12"/>
          </p:nvPr>
        </p:nvSpPr>
        <p:spPr/>
        <p:txBody>
          <a:bodyPr/>
          <a:lstStyle/>
          <a:p>
            <a:fld id="{4FE923C3-4863-490B-A04A-D3E0F7616C7F}" type="slidenum">
              <a:rPr lang="es-MX" smtClean="0"/>
              <a:pPr/>
              <a:t>‹Nr.›</a:t>
            </a:fld>
            <a:endParaRPr lang="es-MX"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fecha"/>
          <p:cNvSpPr>
            <a:spLocks noGrp="1"/>
          </p:cNvSpPr>
          <p:nvPr>
            <p:ph type="dt" sz="half" idx="10"/>
          </p:nvPr>
        </p:nvSpPr>
        <p:spPr/>
        <p:txBody>
          <a:bodyPr/>
          <a:lstStyle/>
          <a:p>
            <a:fld id="{C239173D-2B3F-4465-B752-FAA869C07D99}" type="datetime1">
              <a:rPr lang="es-MX" smtClean="0"/>
              <a:pPr/>
              <a:t>29/03/19</a:t>
            </a:fld>
            <a:endParaRPr lang="es-MX" dirty="0"/>
          </a:p>
        </p:txBody>
      </p:sp>
      <p:sp>
        <p:nvSpPr>
          <p:cNvPr id="6" name="5 Marcador de pie de página"/>
          <p:cNvSpPr>
            <a:spLocks noGrp="1"/>
          </p:cNvSpPr>
          <p:nvPr>
            <p:ph type="ftr" sz="quarter" idx="11"/>
          </p:nvPr>
        </p:nvSpPr>
        <p:spPr/>
        <p:txBody>
          <a:bodyPr/>
          <a:lstStyle/>
          <a:p>
            <a:endParaRPr lang="es-MX" dirty="0"/>
          </a:p>
        </p:txBody>
      </p:sp>
      <p:sp>
        <p:nvSpPr>
          <p:cNvPr id="7" name="6 Marcador de número de diapositiva"/>
          <p:cNvSpPr>
            <a:spLocks noGrp="1"/>
          </p:cNvSpPr>
          <p:nvPr>
            <p:ph type="sldNum" sz="quarter" idx="12"/>
          </p:nvPr>
        </p:nvSpPr>
        <p:spPr/>
        <p:txBody>
          <a:bodyPr/>
          <a:lstStyle/>
          <a:p>
            <a:fld id="{4FE923C3-4863-490B-A04A-D3E0F7616C7F}" type="slidenum">
              <a:rPr lang="es-MX" smtClean="0"/>
              <a:pPr/>
              <a:t>‹Nr.›</a:t>
            </a:fld>
            <a:endParaRPr lang="es-MX"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6 Marcador de fecha"/>
          <p:cNvSpPr>
            <a:spLocks noGrp="1"/>
          </p:cNvSpPr>
          <p:nvPr>
            <p:ph type="dt" sz="half" idx="10"/>
          </p:nvPr>
        </p:nvSpPr>
        <p:spPr/>
        <p:txBody>
          <a:bodyPr/>
          <a:lstStyle/>
          <a:p>
            <a:fld id="{18216B09-1596-407E-8808-656D78CC96D1}" type="datetime1">
              <a:rPr lang="es-MX" smtClean="0"/>
              <a:pPr/>
              <a:t>29/03/19</a:t>
            </a:fld>
            <a:endParaRPr lang="es-MX" dirty="0"/>
          </a:p>
        </p:txBody>
      </p:sp>
      <p:sp>
        <p:nvSpPr>
          <p:cNvPr id="8" name="7 Marcador de pie de página"/>
          <p:cNvSpPr>
            <a:spLocks noGrp="1"/>
          </p:cNvSpPr>
          <p:nvPr>
            <p:ph type="ftr" sz="quarter" idx="11"/>
          </p:nvPr>
        </p:nvSpPr>
        <p:spPr/>
        <p:txBody>
          <a:bodyPr/>
          <a:lstStyle/>
          <a:p>
            <a:endParaRPr lang="es-MX" dirty="0"/>
          </a:p>
        </p:txBody>
      </p:sp>
      <p:sp>
        <p:nvSpPr>
          <p:cNvPr id="9" name="8 Marcador de número de diapositiva"/>
          <p:cNvSpPr>
            <a:spLocks noGrp="1"/>
          </p:cNvSpPr>
          <p:nvPr>
            <p:ph type="sldNum" sz="quarter" idx="12"/>
          </p:nvPr>
        </p:nvSpPr>
        <p:spPr/>
        <p:txBody>
          <a:bodyPr/>
          <a:lstStyle/>
          <a:p>
            <a:fld id="{4FE923C3-4863-490B-A04A-D3E0F7616C7F}" type="slidenum">
              <a:rPr lang="es-MX" smtClean="0"/>
              <a:pPr/>
              <a:t>‹Nr.›</a:t>
            </a:fld>
            <a:endParaRPr lang="es-MX"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fecha"/>
          <p:cNvSpPr>
            <a:spLocks noGrp="1"/>
          </p:cNvSpPr>
          <p:nvPr>
            <p:ph type="dt" sz="half" idx="10"/>
          </p:nvPr>
        </p:nvSpPr>
        <p:spPr/>
        <p:txBody>
          <a:bodyPr/>
          <a:lstStyle/>
          <a:p>
            <a:fld id="{E2AF3317-352F-4541-A67E-F336C8E441B4}" type="datetime1">
              <a:rPr lang="es-MX" smtClean="0"/>
              <a:pPr/>
              <a:t>29/03/19</a:t>
            </a:fld>
            <a:endParaRPr lang="es-MX" dirty="0"/>
          </a:p>
        </p:txBody>
      </p:sp>
      <p:sp>
        <p:nvSpPr>
          <p:cNvPr id="4" name="3 Marcador de pie de página"/>
          <p:cNvSpPr>
            <a:spLocks noGrp="1"/>
          </p:cNvSpPr>
          <p:nvPr>
            <p:ph type="ftr" sz="quarter" idx="11"/>
          </p:nvPr>
        </p:nvSpPr>
        <p:spPr/>
        <p:txBody>
          <a:bodyPr/>
          <a:lstStyle/>
          <a:p>
            <a:endParaRPr lang="es-MX" dirty="0"/>
          </a:p>
        </p:txBody>
      </p:sp>
      <p:sp>
        <p:nvSpPr>
          <p:cNvPr id="5" name="4 Marcador de número de diapositiva"/>
          <p:cNvSpPr>
            <a:spLocks noGrp="1"/>
          </p:cNvSpPr>
          <p:nvPr>
            <p:ph type="sldNum" sz="quarter" idx="12"/>
          </p:nvPr>
        </p:nvSpPr>
        <p:spPr/>
        <p:txBody>
          <a:bodyPr/>
          <a:lstStyle/>
          <a:p>
            <a:fld id="{4FE923C3-4863-490B-A04A-D3E0F7616C7F}" type="slidenum">
              <a:rPr lang="es-MX" smtClean="0"/>
              <a:pPr/>
              <a:t>‹Nr.›</a:t>
            </a:fld>
            <a:endParaRPr lang="es-MX"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514746F-8998-4160-B805-4705AABC6D96}" type="datetime1">
              <a:rPr lang="es-MX" smtClean="0"/>
              <a:pPr/>
              <a:t>29/03/19</a:t>
            </a:fld>
            <a:endParaRPr lang="es-MX" dirty="0"/>
          </a:p>
        </p:txBody>
      </p:sp>
      <p:sp>
        <p:nvSpPr>
          <p:cNvPr id="3" name="2 Marcador de pie de página"/>
          <p:cNvSpPr>
            <a:spLocks noGrp="1"/>
          </p:cNvSpPr>
          <p:nvPr>
            <p:ph type="ftr" sz="quarter" idx="11"/>
          </p:nvPr>
        </p:nvSpPr>
        <p:spPr/>
        <p:txBody>
          <a:bodyPr/>
          <a:lstStyle/>
          <a:p>
            <a:endParaRPr lang="es-MX" dirty="0"/>
          </a:p>
        </p:txBody>
      </p:sp>
      <p:sp>
        <p:nvSpPr>
          <p:cNvPr id="4" name="3 Marcador de número de diapositiva"/>
          <p:cNvSpPr>
            <a:spLocks noGrp="1"/>
          </p:cNvSpPr>
          <p:nvPr>
            <p:ph type="sldNum" sz="quarter" idx="12"/>
          </p:nvPr>
        </p:nvSpPr>
        <p:spPr/>
        <p:txBody>
          <a:bodyPr/>
          <a:lstStyle/>
          <a:p>
            <a:fld id="{4FE923C3-4863-490B-A04A-D3E0F7616C7F}" type="slidenum">
              <a:rPr lang="es-MX" smtClean="0"/>
              <a:pPr/>
              <a:t>‹Nr.›</a:t>
            </a:fld>
            <a:endParaRPr lang="es-MX"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73050"/>
            <a:ext cx="3008313" cy="1162050"/>
          </a:xfrm>
        </p:spPr>
        <p:txBody>
          <a:bodyPr anchor="b"/>
          <a:lstStyle>
            <a:lvl1pPr algn="l">
              <a:defRPr sz="2000" b="1"/>
            </a:lvl1pPr>
          </a:lstStyle>
          <a:p>
            <a:r>
              <a:rPr lang="es-ES"/>
              <a:t>Haga clic para modificar el estilo de título del patrón</a:t>
            </a:r>
            <a:endParaRPr lang="es-MX"/>
          </a:p>
        </p:txBody>
      </p:sp>
      <p:sp>
        <p:nvSpPr>
          <p:cNvPr id="3" name="2 Marcador de contenido"/>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3845C605-7B3F-4E5B-A2F1-F0A0A782C799}" type="datetime1">
              <a:rPr lang="es-MX" smtClean="0"/>
              <a:pPr/>
              <a:t>29/03/19</a:t>
            </a:fld>
            <a:endParaRPr lang="es-MX" dirty="0"/>
          </a:p>
        </p:txBody>
      </p:sp>
      <p:sp>
        <p:nvSpPr>
          <p:cNvPr id="6" name="5 Marcador de pie de página"/>
          <p:cNvSpPr>
            <a:spLocks noGrp="1"/>
          </p:cNvSpPr>
          <p:nvPr>
            <p:ph type="ftr" sz="quarter" idx="11"/>
          </p:nvPr>
        </p:nvSpPr>
        <p:spPr/>
        <p:txBody>
          <a:bodyPr/>
          <a:lstStyle/>
          <a:p>
            <a:endParaRPr lang="es-MX" dirty="0"/>
          </a:p>
        </p:txBody>
      </p:sp>
      <p:sp>
        <p:nvSpPr>
          <p:cNvPr id="7" name="6 Marcador de número de diapositiva"/>
          <p:cNvSpPr>
            <a:spLocks noGrp="1"/>
          </p:cNvSpPr>
          <p:nvPr>
            <p:ph type="sldNum" sz="quarter" idx="12"/>
          </p:nvPr>
        </p:nvSpPr>
        <p:spPr/>
        <p:txBody>
          <a:bodyPr/>
          <a:lstStyle/>
          <a:p>
            <a:fld id="{4FE923C3-4863-490B-A04A-D3E0F7616C7F}" type="slidenum">
              <a:rPr lang="es-MX" smtClean="0"/>
              <a:pPr/>
              <a:t>‹Nr.›</a:t>
            </a:fld>
            <a:endParaRPr lang="es-MX"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1"/>
            <a:ext cx="5486400" cy="566738"/>
          </a:xfrm>
        </p:spPr>
        <p:txBody>
          <a:bodyPr anchor="b"/>
          <a:lstStyle>
            <a:lvl1pPr algn="l">
              <a:defRPr sz="2000"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dirty="0"/>
          </a:p>
        </p:txBody>
      </p:sp>
      <p:sp>
        <p:nvSpPr>
          <p:cNvPr id="4" name="3 Marcador de texto"/>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38E4807C-7E6C-4CDE-A9C4-5FF71614083C}" type="datetime1">
              <a:rPr lang="es-MX" smtClean="0"/>
              <a:pPr/>
              <a:t>29/03/19</a:t>
            </a:fld>
            <a:endParaRPr lang="es-MX" dirty="0"/>
          </a:p>
        </p:txBody>
      </p:sp>
      <p:sp>
        <p:nvSpPr>
          <p:cNvPr id="6" name="5 Marcador de pie de página"/>
          <p:cNvSpPr>
            <a:spLocks noGrp="1"/>
          </p:cNvSpPr>
          <p:nvPr>
            <p:ph type="ftr" sz="quarter" idx="11"/>
          </p:nvPr>
        </p:nvSpPr>
        <p:spPr/>
        <p:txBody>
          <a:bodyPr/>
          <a:lstStyle/>
          <a:p>
            <a:endParaRPr lang="es-MX" dirty="0"/>
          </a:p>
        </p:txBody>
      </p:sp>
      <p:sp>
        <p:nvSpPr>
          <p:cNvPr id="7" name="6 Marcador de número de diapositiva"/>
          <p:cNvSpPr>
            <a:spLocks noGrp="1"/>
          </p:cNvSpPr>
          <p:nvPr>
            <p:ph type="sldNum" sz="quarter" idx="12"/>
          </p:nvPr>
        </p:nvSpPr>
        <p:spPr/>
        <p:txBody>
          <a:bodyPr/>
          <a:lstStyle/>
          <a:p>
            <a:fld id="{4FE923C3-4863-490B-A04A-D3E0F7616C7F}" type="slidenum">
              <a:rPr lang="es-MX" smtClean="0"/>
              <a:pPr/>
              <a:t>‹Nr.›</a:t>
            </a:fld>
            <a:endParaRPr lang="es-MX"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4FC5F5-7FCF-41CF-8F8E-B3C1AC9097C0}" type="datetime1">
              <a:rPr lang="es-MX" smtClean="0"/>
              <a:pPr/>
              <a:t>29/03/19</a:t>
            </a:fld>
            <a:endParaRPr lang="es-MX" dirty="0"/>
          </a:p>
        </p:txBody>
      </p:sp>
      <p:sp>
        <p:nvSpPr>
          <p:cNvPr id="5" name="4 Marcador de pie de página"/>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dirty="0"/>
          </a:p>
        </p:txBody>
      </p:sp>
      <p:sp>
        <p:nvSpPr>
          <p:cNvPr id="6" name="5 Marcador de número de diapositiva"/>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E923C3-4863-490B-A04A-D3E0F7616C7F}" type="slidenum">
              <a:rPr lang="es-MX" smtClean="0"/>
              <a:pPr/>
              <a:t>‹Nr.›</a:t>
            </a:fld>
            <a:endParaRPr lang="es-MX"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microsoft.com/office/2007/relationships/hdphoto" Target="../media/hdphoto1.wdp"/><Relationship Id="rId5" Type="http://schemas.openxmlformats.org/officeDocument/2006/relationships/image" Target="../media/image2.png"/><Relationship Id="rId6"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4" Type="http://schemas.microsoft.com/office/2007/relationships/hdphoto" Target="../media/hdphoto1.wdp"/><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4" Type="http://schemas.microsoft.com/office/2007/relationships/hdphoto" Target="../media/hdphoto1.wdp"/><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4" Type="http://schemas.microsoft.com/office/2007/relationships/hdphoto" Target="../media/hdphoto1.wdp"/><Relationship Id="rId5" Type="http://schemas.openxmlformats.org/officeDocument/2006/relationships/image" Target="../media/image2.png"/><Relationship Id="rId6" Type="http://schemas.openxmlformats.org/officeDocument/2006/relationships/image" Target="../media/image12.jpeg"/><Relationship Id="rId7" Type="http://schemas.openxmlformats.org/officeDocument/2006/relationships/image" Target="../media/image13.jpeg"/><Relationship Id="rId8" Type="http://schemas.openxmlformats.org/officeDocument/2006/relationships/image" Target="../media/image14.jpeg"/><Relationship Id="rId9" Type="http://schemas.openxmlformats.org/officeDocument/2006/relationships/image" Target="../media/image15.jpe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4" Type="http://schemas.microsoft.com/office/2007/relationships/hdphoto" Target="../media/hdphoto1.wdp"/><Relationship Id="rId5" Type="http://schemas.openxmlformats.org/officeDocument/2006/relationships/image" Target="../media/image2.png"/><Relationship Id="rId6" Type="http://schemas.openxmlformats.org/officeDocument/2006/relationships/image" Target="../media/image16.emf"/><Relationship Id="rId7" Type="http://schemas.openxmlformats.org/officeDocument/2006/relationships/image" Target="../media/image17.jpeg"/><Relationship Id="rId8" Type="http://schemas.openxmlformats.org/officeDocument/2006/relationships/image" Target="../media/image18.png"/><Relationship Id="rId9" Type="http://schemas.openxmlformats.org/officeDocument/2006/relationships/image" Target="../media/image19.jpe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4" Type="http://schemas.microsoft.com/office/2007/relationships/hdphoto" Target="../media/hdphoto1.wdp"/><Relationship Id="rId5" Type="http://schemas.openxmlformats.org/officeDocument/2006/relationships/image" Target="../media/image2.png"/><Relationship Id="rId6" Type="http://schemas.openxmlformats.org/officeDocument/2006/relationships/image" Target="../media/image20.emf"/><Relationship Id="rId7" Type="http://schemas.openxmlformats.org/officeDocument/2006/relationships/image" Target="../media/image21.emf"/><Relationship Id="rId8" Type="http://schemas.openxmlformats.org/officeDocument/2006/relationships/image" Target="../media/image22.emf"/><Relationship Id="rId9" Type="http://schemas.openxmlformats.org/officeDocument/2006/relationships/image" Target="../media/image23.emf"/><Relationship Id="rId10" Type="http://schemas.openxmlformats.org/officeDocument/2006/relationships/image" Target="../media/image24.emf"/><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image" Target="../media/image27.jpeg"/><Relationship Id="rId6" Type="http://schemas.openxmlformats.org/officeDocument/2006/relationships/image" Target="../media/image1.png"/><Relationship Id="rId7" Type="http://schemas.microsoft.com/office/2007/relationships/hdphoto" Target="../media/hdphoto1.wdp"/><Relationship Id="rId8"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4" Type="http://schemas.microsoft.com/office/2007/relationships/hdphoto" Target="../media/hdphoto1.wdp"/><Relationship Id="rId5" Type="http://schemas.openxmlformats.org/officeDocument/2006/relationships/image" Target="../media/image2.png"/><Relationship Id="rId6" Type="http://schemas.openxmlformats.org/officeDocument/2006/relationships/image" Target="../media/image28.jpeg"/><Relationship Id="rId7" Type="http://schemas.openxmlformats.org/officeDocument/2006/relationships/image" Target="../media/image29.jpeg"/><Relationship Id="rId8" Type="http://schemas.openxmlformats.org/officeDocument/2006/relationships/image" Target="../media/image30.jpeg"/><Relationship Id="rId9" Type="http://schemas.openxmlformats.org/officeDocument/2006/relationships/image" Target="../media/image31.jpeg"/><Relationship Id="rId10" Type="http://schemas.openxmlformats.org/officeDocument/2006/relationships/image" Target="../media/image32.jpeg"/><Relationship Id="rId11" Type="http://schemas.openxmlformats.org/officeDocument/2006/relationships/image" Target="../media/image33.jpe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4" Type="http://schemas.microsoft.com/office/2007/relationships/hdphoto" Target="../media/hdphoto1.wdp"/><Relationship Id="rId5" Type="http://schemas.openxmlformats.org/officeDocument/2006/relationships/image" Target="../media/image2.png"/><Relationship Id="rId6" Type="http://schemas.openxmlformats.org/officeDocument/2006/relationships/image" Target="../media/image34.jpeg"/><Relationship Id="rId7" Type="http://schemas.openxmlformats.org/officeDocument/2006/relationships/image" Target="../media/image35.jpeg"/><Relationship Id="rId8" Type="http://schemas.openxmlformats.org/officeDocument/2006/relationships/image" Target="../media/image36.jpeg"/><Relationship Id="rId9" Type="http://schemas.openxmlformats.org/officeDocument/2006/relationships/image" Target="../media/image37.jpeg"/><Relationship Id="rId10" Type="http://schemas.openxmlformats.org/officeDocument/2006/relationships/image" Target="../media/image38.jpe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4" Type="http://schemas.microsoft.com/office/2007/relationships/hdphoto" Target="../media/hdphoto1.wdp"/><Relationship Id="rId5" Type="http://schemas.openxmlformats.org/officeDocument/2006/relationships/image" Target="../media/image2.png"/><Relationship Id="rId6" Type="http://schemas.openxmlformats.org/officeDocument/2006/relationships/image" Target="../media/image39.jpeg"/><Relationship Id="rId7" Type="http://schemas.openxmlformats.org/officeDocument/2006/relationships/image" Target="../media/image40.jpeg"/><Relationship Id="rId8" Type="http://schemas.openxmlformats.org/officeDocument/2006/relationships/image" Target="../media/image41.jpeg"/><Relationship Id="rId9" Type="http://schemas.openxmlformats.org/officeDocument/2006/relationships/image" Target="../media/image42.jpe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4" Type="http://schemas.microsoft.com/office/2007/relationships/hdphoto" Target="../media/hdphoto1.wdp"/><Relationship Id="rId5" Type="http://schemas.openxmlformats.org/officeDocument/2006/relationships/image" Target="../media/image2.png"/><Relationship Id="rId6" Type="http://schemas.openxmlformats.org/officeDocument/2006/relationships/image" Target="../media/image43.png"/><Relationship Id="rId7" Type="http://schemas.openxmlformats.org/officeDocument/2006/relationships/image" Target="../media/image44.jpeg"/><Relationship Id="rId8" Type="http://schemas.openxmlformats.org/officeDocument/2006/relationships/image" Target="../media/image45.png"/><Relationship Id="rId9" Type="http://schemas.openxmlformats.org/officeDocument/2006/relationships/image" Target="../media/image46.jpeg"/><Relationship Id="rId10" Type="http://schemas.openxmlformats.org/officeDocument/2006/relationships/image" Target="../media/image47.jpe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microsoft.com/office/2007/relationships/hdphoto" Target="../media/hdphoto1.wdp"/><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5" Type="http://schemas.openxmlformats.org/officeDocument/2006/relationships/image" Target="../media/image50.jpeg"/><Relationship Id="rId6" Type="http://schemas.openxmlformats.org/officeDocument/2006/relationships/image" Target="../media/image51.jpeg"/><Relationship Id="rId7" Type="http://schemas.openxmlformats.org/officeDocument/2006/relationships/image" Target="../media/image52.jpeg"/><Relationship Id="rId8" Type="http://schemas.openxmlformats.org/officeDocument/2006/relationships/image" Target="../media/image53.jpeg"/><Relationship Id="rId9" Type="http://schemas.openxmlformats.org/officeDocument/2006/relationships/image" Target="../media/image1.png"/><Relationship Id="rId10" Type="http://schemas.microsoft.com/office/2007/relationships/hdphoto" Target="../media/hdphoto1.wdp"/><Relationship Id="rId11"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1" Type="http://schemas.openxmlformats.org/officeDocument/2006/relationships/image" Target="../media/image59.jpeg"/><Relationship Id="rId12" Type="http://schemas.openxmlformats.org/officeDocument/2006/relationships/image" Target="../media/image60.emf"/><Relationship Id="rId13" Type="http://schemas.openxmlformats.org/officeDocument/2006/relationships/image" Target="../media/image61.emf"/><Relationship Id="rId14" Type="http://schemas.openxmlformats.org/officeDocument/2006/relationships/image" Target="../media/image62.emf"/><Relationship Id="rId15" Type="http://schemas.openxmlformats.org/officeDocument/2006/relationships/image" Target="../media/image63.jpeg"/><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png"/><Relationship Id="rId4" Type="http://schemas.microsoft.com/office/2007/relationships/hdphoto" Target="../media/hdphoto1.wdp"/><Relationship Id="rId5" Type="http://schemas.openxmlformats.org/officeDocument/2006/relationships/image" Target="../media/image2.png"/><Relationship Id="rId6" Type="http://schemas.openxmlformats.org/officeDocument/2006/relationships/image" Target="../media/image54.jpeg"/><Relationship Id="rId7" Type="http://schemas.openxmlformats.org/officeDocument/2006/relationships/image" Target="../media/image55.jpeg"/><Relationship Id="rId8" Type="http://schemas.openxmlformats.org/officeDocument/2006/relationships/image" Target="../media/image56.jpeg"/><Relationship Id="rId9" Type="http://schemas.openxmlformats.org/officeDocument/2006/relationships/image" Target="../media/image57.jpeg"/><Relationship Id="rId10" Type="http://schemas.openxmlformats.org/officeDocument/2006/relationships/image" Target="../media/image58.jpeg"/></Relationships>
</file>

<file path=ppt/slides/_rels/slide22.xml.rels><?xml version="1.0" encoding="UTF-8" standalone="yes"?>
<Relationships xmlns="http://schemas.openxmlformats.org/package/2006/relationships"><Relationship Id="rId11" Type="http://schemas.openxmlformats.org/officeDocument/2006/relationships/image" Target="../media/image69.jpeg"/><Relationship Id="rId12" Type="http://schemas.openxmlformats.org/officeDocument/2006/relationships/image" Target="../media/image70.jpeg"/><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png"/><Relationship Id="rId4" Type="http://schemas.microsoft.com/office/2007/relationships/hdphoto" Target="../media/hdphoto1.wdp"/><Relationship Id="rId5" Type="http://schemas.openxmlformats.org/officeDocument/2006/relationships/image" Target="../media/image2.png"/><Relationship Id="rId6" Type="http://schemas.openxmlformats.org/officeDocument/2006/relationships/image" Target="../media/image64.jpeg"/><Relationship Id="rId7" Type="http://schemas.openxmlformats.org/officeDocument/2006/relationships/image" Target="../media/image65.jpeg"/><Relationship Id="rId8" Type="http://schemas.openxmlformats.org/officeDocument/2006/relationships/image" Target="../media/image66.jpeg"/><Relationship Id="rId9" Type="http://schemas.openxmlformats.org/officeDocument/2006/relationships/image" Target="../media/image67.jpeg"/><Relationship Id="rId10" Type="http://schemas.openxmlformats.org/officeDocument/2006/relationships/image" Target="../media/image68.jpe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4" Type="http://schemas.microsoft.com/office/2007/relationships/hdphoto" Target="../media/hdphoto1.wdp"/><Relationship Id="rId5" Type="http://schemas.openxmlformats.org/officeDocument/2006/relationships/image" Target="../media/image2.png"/><Relationship Id="rId6" Type="http://schemas.openxmlformats.org/officeDocument/2006/relationships/image" Target="../media/image71.jpeg"/><Relationship Id="rId7" Type="http://schemas.openxmlformats.org/officeDocument/2006/relationships/image" Target="../media/image72.jpeg"/><Relationship Id="rId8" Type="http://schemas.openxmlformats.org/officeDocument/2006/relationships/image" Target="../media/image73.jpeg"/><Relationship Id="rId9" Type="http://schemas.openxmlformats.org/officeDocument/2006/relationships/image" Target="../media/image74.jpe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1" Type="http://schemas.openxmlformats.org/officeDocument/2006/relationships/image" Target="../media/image80.jpeg"/><Relationship Id="rId12" Type="http://schemas.openxmlformats.org/officeDocument/2006/relationships/image" Target="../media/image81.jpeg"/><Relationship Id="rId13" Type="http://schemas.openxmlformats.org/officeDocument/2006/relationships/image" Target="../media/image82.jpeg"/><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png"/><Relationship Id="rId4" Type="http://schemas.microsoft.com/office/2007/relationships/hdphoto" Target="../media/hdphoto1.wdp"/><Relationship Id="rId5" Type="http://schemas.openxmlformats.org/officeDocument/2006/relationships/image" Target="../media/image2.png"/><Relationship Id="rId6" Type="http://schemas.openxmlformats.org/officeDocument/2006/relationships/image" Target="../media/image75.jpeg"/><Relationship Id="rId7" Type="http://schemas.openxmlformats.org/officeDocument/2006/relationships/image" Target="../media/image76.jpeg"/><Relationship Id="rId8" Type="http://schemas.openxmlformats.org/officeDocument/2006/relationships/image" Target="../media/image77.jpeg"/><Relationship Id="rId9" Type="http://schemas.openxmlformats.org/officeDocument/2006/relationships/image" Target="../media/image78.jpeg"/><Relationship Id="rId10" Type="http://schemas.openxmlformats.org/officeDocument/2006/relationships/image" Target="../media/image79.jpe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4" Type="http://schemas.microsoft.com/office/2007/relationships/hdphoto" Target="../media/hdphoto1.wdp"/><Relationship Id="rId5" Type="http://schemas.openxmlformats.org/officeDocument/2006/relationships/image" Target="../media/image2.png"/><Relationship Id="rId6" Type="http://schemas.openxmlformats.org/officeDocument/2006/relationships/image" Target="../media/image83.emf"/><Relationship Id="rId7" Type="http://schemas.openxmlformats.org/officeDocument/2006/relationships/image" Target="../media/image84.jpeg"/><Relationship Id="rId8" Type="http://schemas.openxmlformats.org/officeDocument/2006/relationships/image" Target="../media/image85.jpeg"/><Relationship Id="rId9" Type="http://schemas.openxmlformats.org/officeDocument/2006/relationships/image" Target="../media/image86.jpeg"/><Relationship Id="rId10" Type="http://schemas.openxmlformats.org/officeDocument/2006/relationships/image" Target="../media/image87.jpe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1" Type="http://schemas.openxmlformats.org/officeDocument/2006/relationships/image" Target="../media/image59.jpeg"/><Relationship Id="rId12" Type="http://schemas.openxmlformats.org/officeDocument/2006/relationships/image" Target="../media/image88.jpeg"/><Relationship Id="rId13" Type="http://schemas.openxmlformats.org/officeDocument/2006/relationships/image" Target="../media/image89.jpeg"/><Relationship Id="rId14" Type="http://schemas.openxmlformats.org/officeDocument/2006/relationships/image" Target="../media/image90.jpeg"/><Relationship Id="rId15" Type="http://schemas.openxmlformats.org/officeDocument/2006/relationships/image" Target="../media/image91.jpeg"/><Relationship Id="rId16" Type="http://schemas.openxmlformats.org/officeDocument/2006/relationships/image" Target="../media/image92.jpeg"/><Relationship Id="rId17" Type="http://schemas.openxmlformats.org/officeDocument/2006/relationships/image" Target="../media/image93.jpeg"/><Relationship Id="rId18" Type="http://schemas.openxmlformats.org/officeDocument/2006/relationships/image" Target="../media/image94.jpeg"/><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png"/><Relationship Id="rId4" Type="http://schemas.microsoft.com/office/2007/relationships/hdphoto" Target="../media/hdphoto1.wdp"/><Relationship Id="rId5" Type="http://schemas.openxmlformats.org/officeDocument/2006/relationships/image" Target="../media/image2.png"/><Relationship Id="rId6" Type="http://schemas.openxmlformats.org/officeDocument/2006/relationships/image" Target="../media/image54.jpeg"/><Relationship Id="rId7" Type="http://schemas.openxmlformats.org/officeDocument/2006/relationships/image" Target="../media/image55.jpeg"/><Relationship Id="rId8" Type="http://schemas.openxmlformats.org/officeDocument/2006/relationships/image" Target="../media/image56.jpeg"/><Relationship Id="rId9" Type="http://schemas.openxmlformats.org/officeDocument/2006/relationships/image" Target="../media/image57.jpeg"/><Relationship Id="rId10" Type="http://schemas.openxmlformats.org/officeDocument/2006/relationships/image" Target="../media/image58.jpeg"/></Relationships>
</file>

<file path=ppt/slides/_rels/slide27.xml.rels><?xml version="1.0" encoding="UTF-8" standalone="yes"?>
<Relationships xmlns="http://schemas.openxmlformats.org/package/2006/relationships"><Relationship Id="rId11" Type="http://schemas.openxmlformats.org/officeDocument/2006/relationships/image" Target="../media/image59.jpeg"/><Relationship Id="rId12" Type="http://schemas.openxmlformats.org/officeDocument/2006/relationships/image" Target="../media/image95.png"/><Relationship Id="rId13" Type="http://schemas.openxmlformats.org/officeDocument/2006/relationships/image" Target="../media/image96.jpeg"/><Relationship Id="rId14" Type="http://schemas.openxmlformats.org/officeDocument/2006/relationships/image" Target="../media/image97.png"/><Relationship Id="rId15" Type="http://schemas.openxmlformats.org/officeDocument/2006/relationships/image" Target="../media/image98.png"/><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png"/><Relationship Id="rId4" Type="http://schemas.microsoft.com/office/2007/relationships/hdphoto" Target="../media/hdphoto1.wdp"/><Relationship Id="rId5" Type="http://schemas.openxmlformats.org/officeDocument/2006/relationships/image" Target="../media/image2.png"/><Relationship Id="rId6" Type="http://schemas.openxmlformats.org/officeDocument/2006/relationships/image" Target="../media/image54.jpeg"/><Relationship Id="rId7" Type="http://schemas.openxmlformats.org/officeDocument/2006/relationships/image" Target="../media/image55.jpeg"/><Relationship Id="rId8" Type="http://schemas.openxmlformats.org/officeDocument/2006/relationships/image" Target="../media/image56.jpeg"/><Relationship Id="rId9" Type="http://schemas.openxmlformats.org/officeDocument/2006/relationships/image" Target="../media/image57.jpeg"/><Relationship Id="rId10" Type="http://schemas.openxmlformats.org/officeDocument/2006/relationships/image" Target="../media/image58.jpeg"/></Relationships>
</file>

<file path=ppt/slides/_rels/slide28.xml.rels><?xml version="1.0" encoding="UTF-8" standalone="yes"?>
<Relationships xmlns="http://schemas.openxmlformats.org/package/2006/relationships"><Relationship Id="rId11" Type="http://schemas.openxmlformats.org/officeDocument/2006/relationships/image" Target="../media/image59.jpeg"/><Relationship Id="rId12" Type="http://schemas.openxmlformats.org/officeDocument/2006/relationships/image" Target="../media/image99.jpeg"/><Relationship Id="rId13" Type="http://schemas.openxmlformats.org/officeDocument/2006/relationships/image" Target="../media/image100.jpeg"/><Relationship Id="rId14" Type="http://schemas.openxmlformats.org/officeDocument/2006/relationships/image" Target="../media/image101.jpeg"/><Relationship Id="rId15" Type="http://schemas.openxmlformats.org/officeDocument/2006/relationships/image" Target="../media/image102.jpeg"/><Relationship Id="rId16" Type="http://schemas.openxmlformats.org/officeDocument/2006/relationships/image" Target="../media/image103.jpeg"/><Relationship Id="rId17" Type="http://schemas.openxmlformats.org/officeDocument/2006/relationships/image" Target="../media/image104.jpeg"/><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png"/><Relationship Id="rId4" Type="http://schemas.microsoft.com/office/2007/relationships/hdphoto" Target="../media/hdphoto1.wdp"/><Relationship Id="rId5" Type="http://schemas.openxmlformats.org/officeDocument/2006/relationships/image" Target="../media/image2.png"/><Relationship Id="rId6" Type="http://schemas.openxmlformats.org/officeDocument/2006/relationships/image" Target="../media/image54.jpeg"/><Relationship Id="rId7" Type="http://schemas.openxmlformats.org/officeDocument/2006/relationships/image" Target="../media/image55.jpeg"/><Relationship Id="rId8" Type="http://schemas.openxmlformats.org/officeDocument/2006/relationships/image" Target="../media/image56.jpeg"/><Relationship Id="rId9" Type="http://schemas.openxmlformats.org/officeDocument/2006/relationships/image" Target="../media/image57.jpeg"/><Relationship Id="rId10" Type="http://schemas.openxmlformats.org/officeDocument/2006/relationships/image" Target="../media/image58.jpeg"/></Relationships>
</file>

<file path=ppt/slides/_rels/slide29.xml.rels><?xml version="1.0" encoding="UTF-8" standalone="yes"?>
<Relationships xmlns="http://schemas.openxmlformats.org/package/2006/relationships"><Relationship Id="rId11" Type="http://schemas.openxmlformats.org/officeDocument/2006/relationships/image" Target="../media/image59.jpeg"/><Relationship Id="rId12" Type="http://schemas.openxmlformats.org/officeDocument/2006/relationships/image" Target="../media/image105.jpeg"/><Relationship Id="rId13" Type="http://schemas.openxmlformats.org/officeDocument/2006/relationships/image" Target="../media/image106.jpeg"/><Relationship Id="rId14" Type="http://schemas.openxmlformats.org/officeDocument/2006/relationships/image" Target="../media/image107.jpeg"/><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png"/><Relationship Id="rId4" Type="http://schemas.microsoft.com/office/2007/relationships/hdphoto" Target="../media/hdphoto1.wdp"/><Relationship Id="rId5" Type="http://schemas.openxmlformats.org/officeDocument/2006/relationships/image" Target="../media/image2.png"/><Relationship Id="rId6" Type="http://schemas.openxmlformats.org/officeDocument/2006/relationships/image" Target="../media/image54.jpeg"/><Relationship Id="rId7" Type="http://schemas.openxmlformats.org/officeDocument/2006/relationships/image" Target="../media/image55.jpeg"/><Relationship Id="rId8" Type="http://schemas.openxmlformats.org/officeDocument/2006/relationships/image" Target="../media/image56.jpeg"/><Relationship Id="rId9" Type="http://schemas.openxmlformats.org/officeDocument/2006/relationships/image" Target="../media/image57.jpeg"/><Relationship Id="rId10" Type="http://schemas.openxmlformats.org/officeDocument/2006/relationships/image" Target="../media/image58.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4" Type="http://schemas.microsoft.com/office/2007/relationships/hdphoto" Target="../media/hdphoto1.wdp"/><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1" Type="http://schemas.openxmlformats.org/officeDocument/2006/relationships/image" Target="../media/image59.jpeg"/><Relationship Id="rId12" Type="http://schemas.openxmlformats.org/officeDocument/2006/relationships/image" Target="../media/image108.jpeg"/><Relationship Id="rId13" Type="http://schemas.openxmlformats.org/officeDocument/2006/relationships/image" Target="../media/image109.jpeg"/><Relationship Id="rId14" Type="http://schemas.openxmlformats.org/officeDocument/2006/relationships/image" Target="../media/image110.jpeg"/><Relationship Id="rId15" Type="http://schemas.openxmlformats.org/officeDocument/2006/relationships/image" Target="../media/image111.jpeg"/><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png"/><Relationship Id="rId4" Type="http://schemas.microsoft.com/office/2007/relationships/hdphoto" Target="../media/hdphoto1.wdp"/><Relationship Id="rId5" Type="http://schemas.openxmlformats.org/officeDocument/2006/relationships/image" Target="../media/image2.png"/><Relationship Id="rId6" Type="http://schemas.openxmlformats.org/officeDocument/2006/relationships/image" Target="../media/image54.jpeg"/><Relationship Id="rId7" Type="http://schemas.openxmlformats.org/officeDocument/2006/relationships/image" Target="../media/image55.jpeg"/><Relationship Id="rId8" Type="http://schemas.openxmlformats.org/officeDocument/2006/relationships/image" Target="../media/image56.jpeg"/><Relationship Id="rId9" Type="http://schemas.openxmlformats.org/officeDocument/2006/relationships/image" Target="../media/image57.jpeg"/><Relationship Id="rId10" Type="http://schemas.openxmlformats.org/officeDocument/2006/relationships/image" Target="../media/image58.jpeg"/></Relationships>
</file>

<file path=ppt/slides/_rels/slide31.xml.rels><?xml version="1.0" encoding="UTF-8" standalone="yes"?>
<Relationships xmlns="http://schemas.openxmlformats.org/package/2006/relationships"><Relationship Id="rId3" Type="http://schemas.openxmlformats.org/officeDocument/2006/relationships/image" Target="../media/image112.jpeg"/><Relationship Id="rId4" Type="http://schemas.openxmlformats.org/officeDocument/2006/relationships/image" Target="../media/image113.jpeg"/><Relationship Id="rId5" Type="http://schemas.openxmlformats.org/officeDocument/2006/relationships/image" Target="../media/image114.jpeg"/><Relationship Id="rId6" Type="http://schemas.openxmlformats.org/officeDocument/2006/relationships/image" Target="../media/image115.jpeg"/><Relationship Id="rId7" Type="http://schemas.openxmlformats.org/officeDocument/2006/relationships/image" Target="../media/image116.jpeg"/><Relationship Id="rId8" Type="http://schemas.openxmlformats.org/officeDocument/2006/relationships/image" Target="../media/image1.png"/><Relationship Id="rId9" Type="http://schemas.microsoft.com/office/2007/relationships/hdphoto" Target="../media/hdphoto1.wdp"/><Relationship Id="rId10"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117.jpeg"/><Relationship Id="rId4" Type="http://schemas.openxmlformats.org/officeDocument/2006/relationships/image" Target="../media/image118.jpeg"/><Relationship Id="rId5" Type="http://schemas.openxmlformats.org/officeDocument/2006/relationships/image" Target="../media/image119.jpeg"/><Relationship Id="rId6" Type="http://schemas.openxmlformats.org/officeDocument/2006/relationships/image" Target="../media/image120.jpeg"/><Relationship Id="rId7" Type="http://schemas.openxmlformats.org/officeDocument/2006/relationships/image" Target="../media/image121.jpeg"/><Relationship Id="rId8" Type="http://schemas.openxmlformats.org/officeDocument/2006/relationships/image" Target="../media/image1.png"/><Relationship Id="rId9" Type="http://schemas.microsoft.com/office/2007/relationships/hdphoto" Target="../media/hdphoto1.wdp"/><Relationship Id="rId10"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122.jpeg"/><Relationship Id="rId4" Type="http://schemas.openxmlformats.org/officeDocument/2006/relationships/image" Target="../media/image123.jpeg"/><Relationship Id="rId5" Type="http://schemas.openxmlformats.org/officeDocument/2006/relationships/image" Target="../media/image124.jpeg"/><Relationship Id="rId6" Type="http://schemas.openxmlformats.org/officeDocument/2006/relationships/image" Target="../media/image125.jpeg"/><Relationship Id="rId7" Type="http://schemas.openxmlformats.org/officeDocument/2006/relationships/image" Target="../media/image1.png"/><Relationship Id="rId8" Type="http://schemas.microsoft.com/office/2007/relationships/hdphoto" Target="../media/hdphoto1.wdp"/><Relationship Id="rId9"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126.jpeg"/><Relationship Id="rId4" Type="http://schemas.openxmlformats.org/officeDocument/2006/relationships/image" Target="../media/image1.png"/><Relationship Id="rId5" Type="http://schemas.microsoft.com/office/2007/relationships/hdphoto" Target="../media/hdphoto1.wdp"/><Relationship Id="rId6" Type="http://schemas.openxmlformats.org/officeDocument/2006/relationships/image" Target="../media/image2.png"/><Relationship Id="rId7" Type="http://schemas.openxmlformats.org/officeDocument/2006/relationships/image" Target="../media/image127.jpeg"/><Relationship Id="rId8" Type="http://schemas.openxmlformats.org/officeDocument/2006/relationships/image" Target="../media/image128.jpeg"/><Relationship Id="rId9" Type="http://schemas.openxmlformats.org/officeDocument/2006/relationships/image" Target="../media/image129.png"/><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130.jpeg"/><Relationship Id="rId4" Type="http://schemas.openxmlformats.org/officeDocument/2006/relationships/image" Target="../media/image131.jpeg"/><Relationship Id="rId5" Type="http://schemas.openxmlformats.org/officeDocument/2006/relationships/image" Target="../media/image132.jpeg"/><Relationship Id="rId6" Type="http://schemas.openxmlformats.org/officeDocument/2006/relationships/image" Target="../media/image133.jpeg"/><Relationship Id="rId7" Type="http://schemas.openxmlformats.org/officeDocument/2006/relationships/image" Target="../media/image1.png"/><Relationship Id="rId8" Type="http://schemas.microsoft.com/office/2007/relationships/hdphoto" Target="../media/hdphoto1.wdp"/><Relationship Id="rId9"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134.jpeg"/><Relationship Id="rId4" Type="http://schemas.openxmlformats.org/officeDocument/2006/relationships/image" Target="../media/image1.png"/><Relationship Id="rId5" Type="http://schemas.microsoft.com/office/2007/relationships/hdphoto" Target="../media/hdphoto1.wdp"/><Relationship Id="rId6" Type="http://schemas.openxmlformats.org/officeDocument/2006/relationships/image" Target="../media/image2.png"/><Relationship Id="rId7" Type="http://schemas.openxmlformats.org/officeDocument/2006/relationships/image" Target="../media/image135.png"/><Relationship Id="rId8" Type="http://schemas.microsoft.com/office/2007/relationships/hdphoto" Target="../media/hdphoto2.wdp"/><Relationship Id="rId9" Type="http://schemas.openxmlformats.org/officeDocument/2006/relationships/image" Target="../media/image136.jpeg"/><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137.jpeg"/><Relationship Id="rId4" Type="http://schemas.openxmlformats.org/officeDocument/2006/relationships/image" Target="../media/image138.jpeg"/><Relationship Id="rId5" Type="http://schemas.openxmlformats.org/officeDocument/2006/relationships/image" Target="../media/image139.jpeg"/><Relationship Id="rId6" Type="http://schemas.openxmlformats.org/officeDocument/2006/relationships/image" Target="../media/image140.jpeg"/><Relationship Id="rId7" Type="http://schemas.openxmlformats.org/officeDocument/2006/relationships/image" Target="../media/image1.png"/><Relationship Id="rId8" Type="http://schemas.microsoft.com/office/2007/relationships/hdphoto" Target="../media/hdphoto1.wdp"/><Relationship Id="rId9"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141.jpeg"/><Relationship Id="rId4" Type="http://schemas.openxmlformats.org/officeDocument/2006/relationships/image" Target="../media/image142.jpeg"/><Relationship Id="rId5" Type="http://schemas.openxmlformats.org/officeDocument/2006/relationships/image" Target="../media/image1.png"/><Relationship Id="rId6" Type="http://schemas.microsoft.com/office/2007/relationships/hdphoto" Target="../media/hdphoto1.wdp"/><Relationship Id="rId7" Type="http://schemas.openxmlformats.org/officeDocument/2006/relationships/image" Target="../media/image2.png"/><Relationship Id="rId8" Type="http://schemas.openxmlformats.org/officeDocument/2006/relationships/image" Target="../media/image143.png"/><Relationship Id="rId9" Type="http://schemas.openxmlformats.org/officeDocument/2006/relationships/image" Target="../media/image144.png"/><Relationship Id="rId10" Type="http://schemas.microsoft.com/office/2007/relationships/hdphoto" Target="../media/hdphoto3.wdp"/><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1" Type="http://schemas.microsoft.com/office/2007/relationships/hdphoto" Target="../media/hdphoto1.wdp"/><Relationship Id="rId12"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45.jpeg"/><Relationship Id="rId4" Type="http://schemas.openxmlformats.org/officeDocument/2006/relationships/image" Target="../media/image146.jpeg"/><Relationship Id="rId5" Type="http://schemas.openxmlformats.org/officeDocument/2006/relationships/image" Target="../media/image147.jpeg"/><Relationship Id="rId6" Type="http://schemas.openxmlformats.org/officeDocument/2006/relationships/image" Target="../media/image148.jpeg"/><Relationship Id="rId7" Type="http://schemas.openxmlformats.org/officeDocument/2006/relationships/image" Target="../media/image149.jpeg"/><Relationship Id="rId8" Type="http://schemas.openxmlformats.org/officeDocument/2006/relationships/image" Target="../media/image150.jpeg"/><Relationship Id="rId9" Type="http://schemas.openxmlformats.org/officeDocument/2006/relationships/image" Target="../media/image151.jpeg"/><Relationship Id="rId10"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4" Type="http://schemas.microsoft.com/office/2007/relationships/hdphoto" Target="../media/hdphoto1.wdp"/><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1" Type="http://schemas.microsoft.com/office/2007/relationships/hdphoto" Target="../media/hdphoto1.wdp"/><Relationship Id="rId12"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52.jpeg"/><Relationship Id="rId4" Type="http://schemas.openxmlformats.org/officeDocument/2006/relationships/image" Target="../media/image153.jpeg"/><Relationship Id="rId5" Type="http://schemas.openxmlformats.org/officeDocument/2006/relationships/image" Target="../media/image154.jpeg"/><Relationship Id="rId6" Type="http://schemas.openxmlformats.org/officeDocument/2006/relationships/image" Target="../media/image155.jpeg"/><Relationship Id="rId7" Type="http://schemas.openxmlformats.org/officeDocument/2006/relationships/image" Target="../media/image156.jpeg"/><Relationship Id="rId8" Type="http://schemas.openxmlformats.org/officeDocument/2006/relationships/image" Target="../media/image157.jpeg"/><Relationship Id="rId9" Type="http://schemas.openxmlformats.org/officeDocument/2006/relationships/image" Target="../media/image158.jpeg"/><Relationship Id="rId10" Type="http://schemas.openxmlformats.org/officeDocument/2006/relationships/image" Target="../media/image1.png"/></Relationships>
</file>

<file path=ppt/slides/_rels/slide41.xml.rels><?xml version="1.0" encoding="UTF-8" standalone="yes"?>
<Relationships xmlns="http://schemas.openxmlformats.org/package/2006/relationships"><Relationship Id="rId11" Type="http://schemas.openxmlformats.org/officeDocument/2006/relationships/image" Target="../media/image167.jpeg"/><Relationship Id="rId12" Type="http://schemas.openxmlformats.org/officeDocument/2006/relationships/image" Target="../media/image168.jpeg"/><Relationship Id="rId13" Type="http://schemas.openxmlformats.org/officeDocument/2006/relationships/image" Target="../media/image1.png"/><Relationship Id="rId14" Type="http://schemas.microsoft.com/office/2007/relationships/hdphoto" Target="../media/hdphoto1.wdp"/><Relationship Id="rId1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159.jpeg"/><Relationship Id="rId4" Type="http://schemas.openxmlformats.org/officeDocument/2006/relationships/image" Target="../media/image160.jpeg"/><Relationship Id="rId5" Type="http://schemas.openxmlformats.org/officeDocument/2006/relationships/image" Target="../media/image161.jpeg"/><Relationship Id="rId6" Type="http://schemas.openxmlformats.org/officeDocument/2006/relationships/image" Target="../media/image162.jpeg"/><Relationship Id="rId7" Type="http://schemas.openxmlformats.org/officeDocument/2006/relationships/image" Target="../media/image163.jpeg"/><Relationship Id="rId8" Type="http://schemas.openxmlformats.org/officeDocument/2006/relationships/image" Target="../media/image164.jpeg"/><Relationship Id="rId9" Type="http://schemas.openxmlformats.org/officeDocument/2006/relationships/image" Target="../media/image165.jpeg"/><Relationship Id="rId10" Type="http://schemas.openxmlformats.org/officeDocument/2006/relationships/image" Target="../media/image166.jpeg"/></Relationships>
</file>

<file path=ppt/slides/_rels/slide42.xml.rels><?xml version="1.0" encoding="UTF-8" standalone="yes"?>
<Relationships xmlns="http://schemas.openxmlformats.org/package/2006/relationships"><Relationship Id="rId11" Type="http://schemas.openxmlformats.org/officeDocument/2006/relationships/image" Target="../media/image2.png"/><Relationship Id="rId12" Type="http://schemas.openxmlformats.org/officeDocument/2006/relationships/image" Target="../media/image175.jpeg"/><Relationship Id="rId13" Type="http://schemas.openxmlformats.org/officeDocument/2006/relationships/image" Target="../media/image176.jpeg"/><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169.jpeg"/><Relationship Id="rId4" Type="http://schemas.openxmlformats.org/officeDocument/2006/relationships/image" Target="../media/image170.jpeg"/><Relationship Id="rId5" Type="http://schemas.openxmlformats.org/officeDocument/2006/relationships/image" Target="../media/image171.jpeg"/><Relationship Id="rId6" Type="http://schemas.openxmlformats.org/officeDocument/2006/relationships/image" Target="../media/image172.jpeg"/><Relationship Id="rId7" Type="http://schemas.openxmlformats.org/officeDocument/2006/relationships/image" Target="../media/image173.jpeg"/><Relationship Id="rId8" Type="http://schemas.openxmlformats.org/officeDocument/2006/relationships/image" Target="../media/image174.jpeg"/><Relationship Id="rId9" Type="http://schemas.openxmlformats.org/officeDocument/2006/relationships/image" Target="../media/image1.png"/><Relationship Id="rId10"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177.jpeg"/><Relationship Id="rId4" Type="http://schemas.openxmlformats.org/officeDocument/2006/relationships/image" Target="../media/image178.jpeg"/><Relationship Id="rId5" Type="http://schemas.openxmlformats.org/officeDocument/2006/relationships/image" Target="../media/image179.jpeg"/><Relationship Id="rId6" Type="http://schemas.openxmlformats.org/officeDocument/2006/relationships/image" Target="../media/image180.jpeg"/><Relationship Id="rId7" Type="http://schemas.openxmlformats.org/officeDocument/2006/relationships/image" Target="../media/image1.png"/><Relationship Id="rId8" Type="http://schemas.microsoft.com/office/2007/relationships/hdphoto" Target="../media/hdphoto1.wdp"/><Relationship Id="rId9"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181.jpeg"/><Relationship Id="rId4" Type="http://schemas.openxmlformats.org/officeDocument/2006/relationships/image" Target="../media/image182.jpeg"/><Relationship Id="rId5" Type="http://schemas.openxmlformats.org/officeDocument/2006/relationships/image" Target="../media/image183.jpeg"/><Relationship Id="rId6" Type="http://schemas.openxmlformats.org/officeDocument/2006/relationships/image" Target="../media/image184.jpeg"/><Relationship Id="rId7" Type="http://schemas.openxmlformats.org/officeDocument/2006/relationships/image" Target="../media/image185.jpeg"/><Relationship Id="rId8" Type="http://schemas.openxmlformats.org/officeDocument/2006/relationships/image" Target="../media/image1.png"/><Relationship Id="rId9" Type="http://schemas.microsoft.com/office/2007/relationships/hdphoto" Target="../media/hdphoto1.wdp"/><Relationship Id="rId10"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186.jpeg"/><Relationship Id="rId4" Type="http://schemas.openxmlformats.org/officeDocument/2006/relationships/image" Target="../media/image187.jpeg"/><Relationship Id="rId5" Type="http://schemas.openxmlformats.org/officeDocument/2006/relationships/image" Target="../media/image188.jpeg"/><Relationship Id="rId6" Type="http://schemas.openxmlformats.org/officeDocument/2006/relationships/image" Target="../media/image189.jpeg"/><Relationship Id="rId7" Type="http://schemas.openxmlformats.org/officeDocument/2006/relationships/image" Target="../media/image190.jpeg"/><Relationship Id="rId8" Type="http://schemas.openxmlformats.org/officeDocument/2006/relationships/image" Target="../media/image191.jpeg"/><Relationship Id="rId9" Type="http://schemas.openxmlformats.org/officeDocument/2006/relationships/image" Target="../media/image1.png"/><Relationship Id="rId10" Type="http://schemas.microsoft.com/office/2007/relationships/hdphoto" Target="../media/hdphoto1.wdp"/><Relationship Id="rId11"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192.jpeg"/><Relationship Id="rId4" Type="http://schemas.openxmlformats.org/officeDocument/2006/relationships/image" Target="../media/image1.png"/><Relationship Id="rId5" Type="http://schemas.microsoft.com/office/2007/relationships/hdphoto" Target="../media/hdphoto1.wdp"/><Relationship Id="rId6"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193.jpeg"/><Relationship Id="rId4" Type="http://schemas.openxmlformats.org/officeDocument/2006/relationships/image" Target="../media/image194.jpeg"/><Relationship Id="rId5" Type="http://schemas.openxmlformats.org/officeDocument/2006/relationships/image" Target="../media/image195.jpeg"/><Relationship Id="rId6" Type="http://schemas.openxmlformats.org/officeDocument/2006/relationships/image" Target="../media/image196.jpeg"/><Relationship Id="rId7" Type="http://schemas.openxmlformats.org/officeDocument/2006/relationships/image" Target="../media/image197.jpeg"/><Relationship Id="rId8" Type="http://schemas.openxmlformats.org/officeDocument/2006/relationships/image" Target="../media/image198.jpeg"/><Relationship Id="rId9" Type="http://schemas.openxmlformats.org/officeDocument/2006/relationships/image" Target="../media/image1.png"/><Relationship Id="rId10" Type="http://schemas.microsoft.com/office/2007/relationships/hdphoto" Target="../media/hdphoto1.wdp"/><Relationship Id="rId11"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199.jpeg"/><Relationship Id="rId4" Type="http://schemas.openxmlformats.org/officeDocument/2006/relationships/image" Target="../media/image200.jpeg"/><Relationship Id="rId5" Type="http://schemas.openxmlformats.org/officeDocument/2006/relationships/image" Target="../media/image201.jpeg"/><Relationship Id="rId6" Type="http://schemas.openxmlformats.org/officeDocument/2006/relationships/image" Target="../media/image202.jpeg"/><Relationship Id="rId7" Type="http://schemas.openxmlformats.org/officeDocument/2006/relationships/image" Target="../media/image203.jpeg"/><Relationship Id="rId8" Type="http://schemas.openxmlformats.org/officeDocument/2006/relationships/image" Target="../media/image204.jpeg"/><Relationship Id="rId9" Type="http://schemas.openxmlformats.org/officeDocument/2006/relationships/image" Target="../media/image1.png"/><Relationship Id="rId10" Type="http://schemas.microsoft.com/office/2007/relationships/hdphoto" Target="../media/hdphoto1.wdp"/><Relationship Id="rId11"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205.jpeg"/><Relationship Id="rId4" Type="http://schemas.openxmlformats.org/officeDocument/2006/relationships/image" Target="../media/image206.jpeg"/><Relationship Id="rId5" Type="http://schemas.openxmlformats.org/officeDocument/2006/relationships/image" Target="../media/image207.jpeg"/><Relationship Id="rId6" Type="http://schemas.openxmlformats.org/officeDocument/2006/relationships/image" Target="../media/image208.jpeg"/><Relationship Id="rId7" Type="http://schemas.openxmlformats.org/officeDocument/2006/relationships/image" Target="../media/image209.jpeg"/><Relationship Id="rId8" Type="http://schemas.openxmlformats.org/officeDocument/2006/relationships/image" Target="../media/image1.png"/><Relationship Id="rId9" Type="http://schemas.microsoft.com/office/2007/relationships/hdphoto" Target="../media/hdphoto1.wdp"/><Relationship Id="rId10"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7.jpeg"/><Relationship Id="rId7" Type="http://schemas.openxmlformats.org/officeDocument/2006/relationships/image" Target="../media/image8.jpeg"/><Relationship Id="rId8" Type="http://schemas.openxmlformats.org/officeDocument/2006/relationships/image" Target="../media/image1.png"/><Relationship Id="rId9" Type="http://schemas.microsoft.com/office/2007/relationships/hdphoto" Target="../media/hdphoto1.wdp"/><Relationship Id="rId10"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210.jpeg"/><Relationship Id="rId4" Type="http://schemas.openxmlformats.org/officeDocument/2006/relationships/image" Target="../media/image211.jpeg"/><Relationship Id="rId5" Type="http://schemas.openxmlformats.org/officeDocument/2006/relationships/image" Target="../media/image212.jpeg"/><Relationship Id="rId6" Type="http://schemas.openxmlformats.org/officeDocument/2006/relationships/image" Target="../media/image213.jpeg"/><Relationship Id="rId7" Type="http://schemas.openxmlformats.org/officeDocument/2006/relationships/image" Target="../media/image214.jpeg"/><Relationship Id="rId8" Type="http://schemas.openxmlformats.org/officeDocument/2006/relationships/image" Target="../media/image215.jpeg"/><Relationship Id="rId9" Type="http://schemas.openxmlformats.org/officeDocument/2006/relationships/image" Target="../media/image1.png"/><Relationship Id="rId10" Type="http://schemas.microsoft.com/office/2007/relationships/hdphoto" Target="../media/hdphoto1.wdp"/><Relationship Id="rId11"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1" Type="http://schemas.microsoft.com/office/2007/relationships/hdphoto" Target="../media/hdphoto1.wdp"/><Relationship Id="rId12"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216.jpeg"/><Relationship Id="rId4" Type="http://schemas.openxmlformats.org/officeDocument/2006/relationships/image" Target="../media/image217.jpeg"/><Relationship Id="rId5" Type="http://schemas.openxmlformats.org/officeDocument/2006/relationships/image" Target="../media/image218.jpeg"/><Relationship Id="rId6" Type="http://schemas.openxmlformats.org/officeDocument/2006/relationships/image" Target="../media/image219.jpeg"/><Relationship Id="rId7" Type="http://schemas.openxmlformats.org/officeDocument/2006/relationships/image" Target="../media/image220.jpeg"/><Relationship Id="rId8" Type="http://schemas.openxmlformats.org/officeDocument/2006/relationships/image" Target="../media/image221.jpeg"/><Relationship Id="rId9" Type="http://schemas.openxmlformats.org/officeDocument/2006/relationships/image" Target="../media/image222.jpeg"/><Relationship Id="rId10" Type="http://schemas.openxmlformats.org/officeDocument/2006/relationships/image" Target="../media/image1.png"/></Relationships>
</file>

<file path=ppt/slides/_rels/slide52.xml.rels><?xml version="1.0" encoding="UTF-8" standalone="yes"?>
<Relationships xmlns="http://schemas.openxmlformats.org/package/2006/relationships"><Relationship Id="rId11" Type="http://schemas.microsoft.com/office/2007/relationships/hdphoto" Target="../media/hdphoto1.wdp"/><Relationship Id="rId12"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223.jpeg"/><Relationship Id="rId4" Type="http://schemas.openxmlformats.org/officeDocument/2006/relationships/image" Target="../media/image224.jpeg"/><Relationship Id="rId5" Type="http://schemas.openxmlformats.org/officeDocument/2006/relationships/image" Target="../media/image225.jpeg"/><Relationship Id="rId6" Type="http://schemas.openxmlformats.org/officeDocument/2006/relationships/image" Target="../media/image226.jpeg"/><Relationship Id="rId7" Type="http://schemas.openxmlformats.org/officeDocument/2006/relationships/image" Target="../media/image227.jpeg"/><Relationship Id="rId8" Type="http://schemas.openxmlformats.org/officeDocument/2006/relationships/image" Target="../media/image228.jpeg"/><Relationship Id="rId9" Type="http://schemas.openxmlformats.org/officeDocument/2006/relationships/image" Target="../media/image229.jpeg"/><Relationship Id="rId10" Type="http://schemas.openxmlformats.org/officeDocument/2006/relationships/image" Target="../media/image1.png"/></Relationships>
</file>

<file path=ppt/slides/_rels/slide53.xml.rels><?xml version="1.0" encoding="UTF-8" standalone="yes"?>
<Relationships xmlns="http://schemas.openxmlformats.org/package/2006/relationships"><Relationship Id="rId11" Type="http://schemas.openxmlformats.org/officeDocument/2006/relationships/image" Target="../media/image1.png"/><Relationship Id="rId12" Type="http://schemas.microsoft.com/office/2007/relationships/hdphoto" Target="../media/hdphoto1.wdp"/><Relationship Id="rId13"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230.jpeg"/><Relationship Id="rId4" Type="http://schemas.openxmlformats.org/officeDocument/2006/relationships/image" Target="../media/image231.jpeg"/><Relationship Id="rId5" Type="http://schemas.openxmlformats.org/officeDocument/2006/relationships/image" Target="../media/image232.jpeg"/><Relationship Id="rId6" Type="http://schemas.openxmlformats.org/officeDocument/2006/relationships/image" Target="../media/image233.jpeg"/><Relationship Id="rId7" Type="http://schemas.openxmlformats.org/officeDocument/2006/relationships/image" Target="../media/image234.jpeg"/><Relationship Id="rId8" Type="http://schemas.openxmlformats.org/officeDocument/2006/relationships/image" Target="../media/image235.jpeg"/><Relationship Id="rId9" Type="http://schemas.openxmlformats.org/officeDocument/2006/relationships/image" Target="../media/image236.jpeg"/><Relationship Id="rId10" Type="http://schemas.openxmlformats.org/officeDocument/2006/relationships/image" Target="../media/image237.jpeg"/></Relationships>
</file>

<file path=ppt/slides/_rels/slide54.xml.rels><?xml version="1.0" encoding="UTF-8" standalone="yes"?>
<Relationships xmlns="http://schemas.openxmlformats.org/package/2006/relationships"><Relationship Id="rId11" Type="http://schemas.openxmlformats.org/officeDocument/2006/relationships/image" Target="../media/image246.jpeg"/><Relationship Id="rId12" Type="http://schemas.openxmlformats.org/officeDocument/2006/relationships/image" Target="../media/image247.jpeg"/><Relationship Id="rId13" Type="http://schemas.openxmlformats.org/officeDocument/2006/relationships/image" Target="../media/image248.jpeg"/><Relationship Id="rId14" Type="http://schemas.openxmlformats.org/officeDocument/2006/relationships/image" Target="../media/image249.jpeg"/><Relationship Id="rId15" Type="http://schemas.openxmlformats.org/officeDocument/2006/relationships/image" Target="../media/image1.png"/><Relationship Id="rId16" Type="http://schemas.microsoft.com/office/2007/relationships/hdphoto" Target="../media/hdphoto1.wdp"/><Relationship Id="rId17"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238.jpeg"/><Relationship Id="rId4" Type="http://schemas.openxmlformats.org/officeDocument/2006/relationships/image" Target="../media/image239.jpeg"/><Relationship Id="rId5" Type="http://schemas.openxmlformats.org/officeDocument/2006/relationships/image" Target="../media/image240.jpeg"/><Relationship Id="rId6" Type="http://schemas.openxmlformats.org/officeDocument/2006/relationships/image" Target="../media/image241.jpeg"/><Relationship Id="rId7" Type="http://schemas.openxmlformats.org/officeDocument/2006/relationships/image" Target="../media/image242.jpeg"/><Relationship Id="rId8" Type="http://schemas.openxmlformats.org/officeDocument/2006/relationships/image" Target="../media/image243.jpeg"/><Relationship Id="rId9" Type="http://schemas.openxmlformats.org/officeDocument/2006/relationships/image" Target="../media/image244.jpeg"/><Relationship Id="rId10" Type="http://schemas.openxmlformats.org/officeDocument/2006/relationships/image" Target="../media/image245.jpeg"/></Relationships>
</file>

<file path=ppt/slides/_rels/slide55.xml.rels><?xml version="1.0" encoding="UTF-8" standalone="yes"?>
<Relationships xmlns="http://schemas.openxmlformats.org/package/2006/relationships"><Relationship Id="rId11" Type="http://schemas.microsoft.com/office/2007/relationships/hdphoto" Target="../media/hdphoto1.wdp"/><Relationship Id="rId12"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250.jpeg"/><Relationship Id="rId4" Type="http://schemas.openxmlformats.org/officeDocument/2006/relationships/image" Target="../media/image251.jpeg"/><Relationship Id="rId5" Type="http://schemas.openxmlformats.org/officeDocument/2006/relationships/image" Target="../media/image252.jpeg"/><Relationship Id="rId6" Type="http://schemas.openxmlformats.org/officeDocument/2006/relationships/image" Target="../media/image253.jpeg"/><Relationship Id="rId7" Type="http://schemas.openxmlformats.org/officeDocument/2006/relationships/image" Target="../media/image254.jpeg"/><Relationship Id="rId8" Type="http://schemas.openxmlformats.org/officeDocument/2006/relationships/image" Target="../media/image255.jpeg"/><Relationship Id="rId9" Type="http://schemas.openxmlformats.org/officeDocument/2006/relationships/image" Target="../media/image256.jpeg"/><Relationship Id="rId10" Type="http://schemas.openxmlformats.org/officeDocument/2006/relationships/image" Target="../media/image1.png"/></Relationships>
</file>

<file path=ppt/slides/_rels/slide56.xml.rels><?xml version="1.0" encoding="UTF-8" standalone="yes"?>
<Relationships xmlns="http://schemas.openxmlformats.org/package/2006/relationships"><Relationship Id="rId11" Type="http://schemas.openxmlformats.org/officeDocument/2006/relationships/image" Target="../media/image1.png"/><Relationship Id="rId12" Type="http://schemas.microsoft.com/office/2007/relationships/hdphoto" Target="../media/hdphoto1.wdp"/><Relationship Id="rId13"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257.jpeg"/><Relationship Id="rId4" Type="http://schemas.openxmlformats.org/officeDocument/2006/relationships/image" Target="../media/image258.jpeg"/><Relationship Id="rId5" Type="http://schemas.openxmlformats.org/officeDocument/2006/relationships/image" Target="../media/image259.jpeg"/><Relationship Id="rId6" Type="http://schemas.openxmlformats.org/officeDocument/2006/relationships/image" Target="../media/image260.jpeg"/><Relationship Id="rId7" Type="http://schemas.openxmlformats.org/officeDocument/2006/relationships/image" Target="../media/image261.jpeg"/><Relationship Id="rId8" Type="http://schemas.openxmlformats.org/officeDocument/2006/relationships/image" Target="../media/image262.jpeg"/><Relationship Id="rId9" Type="http://schemas.openxmlformats.org/officeDocument/2006/relationships/image" Target="../media/image263.jpeg"/><Relationship Id="rId10" Type="http://schemas.openxmlformats.org/officeDocument/2006/relationships/image" Target="../media/image264.jpeg"/></Relationships>
</file>

<file path=ppt/slides/_rels/slide57.xml.rels><?xml version="1.0" encoding="UTF-8" standalone="yes"?>
<Relationships xmlns="http://schemas.openxmlformats.org/package/2006/relationships"><Relationship Id="rId3" Type="http://schemas.openxmlformats.org/officeDocument/2006/relationships/image" Target="../media/image265.jpeg"/><Relationship Id="rId4" Type="http://schemas.openxmlformats.org/officeDocument/2006/relationships/image" Target="../media/image1.png"/><Relationship Id="rId5" Type="http://schemas.microsoft.com/office/2007/relationships/hdphoto" Target="../media/hdphoto1.wdp"/><Relationship Id="rId6"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image" Target="../media/image266.jpeg"/><Relationship Id="rId4" Type="http://schemas.openxmlformats.org/officeDocument/2006/relationships/image" Target="../media/image267.jpeg"/><Relationship Id="rId5" Type="http://schemas.openxmlformats.org/officeDocument/2006/relationships/image" Target="../media/image268.jpeg"/><Relationship Id="rId6" Type="http://schemas.openxmlformats.org/officeDocument/2006/relationships/image" Target="../media/image269.jpeg"/><Relationship Id="rId7" Type="http://schemas.openxmlformats.org/officeDocument/2006/relationships/image" Target="../media/image270.jpeg"/><Relationship Id="rId8" Type="http://schemas.openxmlformats.org/officeDocument/2006/relationships/image" Target="../media/image1.png"/><Relationship Id="rId9" Type="http://schemas.microsoft.com/office/2007/relationships/hdphoto" Target="../media/hdphoto1.wdp"/><Relationship Id="rId10"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1" Type="http://schemas.openxmlformats.org/officeDocument/2006/relationships/image" Target="../media/image1.png"/><Relationship Id="rId12" Type="http://schemas.microsoft.com/office/2007/relationships/hdphoto" Target="../media/hdphoto1.wdp"/><Relationship Id="rId13"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271.jpeg"/><Relationship Id="rId4" Type="http://schemas.openxmlformats.org/officeDocument/2006/relationships/image" Target="../media/image272.jpeg"/><Relationship Id="rId5" Type="http://schemas.openxmlformats.org/officeDocument/2006/relationships/image" Target="../media/image273.jpeg"/><Relationship Id="rId6" Type="http://schemas.openxmlformats.org/officeDocument/2006/relationships/image" Target="../media/image274.jpeg"/><Relationship Id="rId7" Type="http://schemas.openxmlformats.org/officeDocument/2006/relationships/image" Target="../media/image275.jpeg"/><Relationship Id="rId8" Type="http://schemas.openxmlformats.org/officeDocument/2006/relationships/image" Target="../media/image276.jpeg"/><Relationship Id="rId9" Type="http://schemas.openxmlformats.org/officeDocument/2006/relationships/image" Target="../media/image277.jpeg"/><Relationship Id="rId10" Type="http://schemas.openxmlformats.org/officeDocument/2006/relationships/image" Target="../media/image278.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6" Type="http://schemas.openxmlformats.org/officeDocument/2006/relationships/image" Target="../media/image1.png"/><Relationship Id="rId7" Type="http://schemas.microsoft.com/office/2007/relationships/hdphoto" Target="../media/hdphoto1.wdp"/><Relationship Id="rId8"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1" Type="http://schemas.openxmlformats.org/officeDocument/2006/relationships/image" Target="../media/image1.png"/><Relationship Id="rId12" Type="http://schemas.microsoft.com/office/2007/relationships/hdphoto" Target="../media/hdphoto1.wdp"/><Relationship Id="rId13"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279.jpeg"/><Relationship Id="rId4" Type="http://schemas.openxmlformats.org/officeDocument/2006/relationships/image" Target="../media/image280.jpeg"/><Relationship Id="rId5" Type="http://schemas.openxmlformats.org/officeDocument/2006/relationships/image" Target="../media/image281.jpeg"/><Relationship Id="rId6" Type="http://schemas.openxmlformats.org/officeDocument/2006/relationships/image" Target="../media/image282.jpeg"/><Relationship Id="rId7" Type="http://schemas.openxmlformats.org/officeDocument/2006/relationships/image" Target="../media/image283.jpeg"/><Relationship Id="rId8" Type="http://schemas.openxmlformats.org/officeDocument/2006/relationships/image" Target="../media/image284.jpeg"/><Relationship Id="rId9" Type="http://schemas.openxmlformats.org/officeDocument/2006/relationships/image" Target="../media/image285.jpeg"/><Relationship Id="rId10" Type="http://schemas.openxmlformats.org/officeDocument/2006/relationships/image" Target="../media/image286.jpeg"/></Relationships>
</file>

<file path=ppt/slides/_rels/slide61.xml.rels><?xml version="1.0" encoding="UTF-8" standalone="yes"?>
<Relationships xmlns="http://schemas.openxmlformats.org/package/2006/relationships"><Relationship Id="rId11" Type="http://schemas.openxmlformats.org/officeDocument/2006/relationships/image" Target="../media/image1.png"/><Relationship Id="rId12" Type="http://schemas.microsoft.com/office/2007/relationships/hdphoto" Target="../media/hdphoto1.wdp"/><Relationship Id="rId13"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287.jpeg"/><Relationship Id="rId4" Type="http://schemas.openxmlformats.org/officeDocument/2006/relationships/image" Target="../media/image288.jpeg"/><Relationship Id="rId5" Type="http://schemas.openxmlformats.org/officeDocument/2006/relationships/image" Target="../media/image289.jpeg"/><Relationship Id="rId6" Type="http://schemas.openxmlformats.org/officeDocument/2006/relationships/image" Target="../media/image290.jpeg"/><Relationship Id="rId7" Type="http://schemas.openxmlformats.org/officeDocument/2006/relationships/image" Target="../media/image291.jpeg"/><Relationship Id="rId8" Type="http://schemas.openxmlformats.org/officeDocument/2006/relationships/image" Target="../media/image292.jpeg"/><Relationship Id="rId9" Type="http://schemas.openxmlformats.org/officeDocument/2006/relationships/image" Target="../media/image293.jpeg"/><Relationship Id="rId10" Type="http://schemas.openxmlformats.org/officeDocument/2006/relationships/image" Target="../media/image294.jpeg"/></Relationships>
</file>

<file path=ppt/slides/_rels/slide62.xml.rels><?xml version="1.0" encoding="UTF-8" standalone="yes"?>
<Relationships xmlns="http://schemas.openxmlformats.org/package/2006/relationships"><Relationship Id="rId3" Type="http://schemas.openxmlformats.org/officeDocument/2006/relationships/image" Target="../media/image295.jpeg"/><Relationship Id="rId4" Type="http://schemas.openxmlformats.org/officeDocument/2006/relationships/image" Target="../media/image296.jpeg"/><Relationship Id="rId5" Type="http://schemas.openxmlformats.org/officeDocument/2006/relationships/image" Target="../media/image1.png"/><Relationship Id="rId6" Type="http://schemas.microsoft.com/office/2007/relationships/hdphoto" Target="../media/hdphoto1.wdp"/><Relationship Id="rId7"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1" Type="http://schemas.microsoft.com/office/2007/relationships/hdphoto" Target="../media/hdphoto1.wdp"/><Relationship Id="rId12"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297.jpeg"/><Relationship Id="rId4" Type="http://schemas.openxmlformats.org/officeDocument/2006/relationships/image" Target="../media/image298.jpeg"/><Relationship Id="rId5" Type="http://schemas.openxmlformats.org/officeDocument/2006/relationships/image" Target="../media/image299.jpeg"/><Relationship Id="rId6" Type="http://schemas.openxmlformats.org/officeDocument/2006/relationships/image" Target="../media/image300.jpeg"/><Relationship Id="rId7" Type="http://schemas.openxmlformats.org/officeDocument/2006/relationships/image" Target="../media/image301.jpeg"/><Relationship Id="rId8" Type="http://schemas.openxmlformats.org/officeDocument/2006/relationships/image" Target="../media/image302.jpeg"/><Relationship Id="rId9" Type="http://schemas.openxmlformats.org/officeDocument/2006/relationships/image" Target="../media/image303.jpeg"/><Relationship Id="rId10"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4" Type="http://schemas.microsoft.com/office/2007/relationships/hdphoto" Target="../media/hdphoto1.wdp"/><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4" Type="http://schemas.microsoft.com/office/2007/relationships/hdphoto" Target="../media/hdphoto1.wdp"/><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4" Type="http://schemas.microsoft.com/office/2007/relationships/hdphoto" Target="../media/hdphoto1.wdp"/><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ctrTitle"/>
          </p:nvPr>
        </p:nvSpPr>
        <p:spPr>
          <a:xfrm>
            <a:off x="-1" y="55421"/>
            <a:ext cx="8908655" cy="1196751"/>
          </a:xfrm>
        </p:spPr>
        <p:txBody>
          <a:bodyPr>
            <a:normAutofit/>
          </a:bodyPr>
          <a:lstStyle/>
          <a:p>
            <a:pPr algn="r"/>
            <a:r>
              <a:rPr lang="es-MX" sz="2600" b="1" dirty="0">
                <a:solidFill>
                  <a:schemeClr val="tx2"/>
                </a:solidFill>
                <a:latin typeface="Arial Narrow" panose="020B0606020202030204" pitchFamily="34" charset="0"/>
              </a:rPr>
              <a:t>                </a:t>
            </a:r>
            <a:r>
              <a:rPr lang="es-MX" sz="2600" b="1" dirty="0">
                <a:solidFill>
                  <a:srgbClr val="00B050"/>
                </a:solidFill>
                <a:latin typeface="Arial Narrow" panose="020B0606020202030204" pitchFamily="34" charset="0"/>
              </a:rPr>
              <a:t>EMPRESA CONTRUCTORA DEL VALLE DE ORIZABA</a:t>
            </a:r>
            <a:br>
              <a:rPr lang="es-MX" sz="2600" b="1" dirty="0">
                <a:solidFill>
                  <a:srgbClr val="00B050"/>
                </a:solidFill>
                <a:latin typeface="Arial Narrow" panose="020B0606020202030204" pitchFamily="34" charset="0"/>
              </a:rPr>
            </a:br>
            <a:r>
              <a:rPr lang="es-MX" sz="2600" b="1" dirty="0">
                <a:solidFill>
                  <a:srgbClr val="00B050"/>
                </a:solidFill>
                <a:latin typeface="Arial Narrow" panose="020B0606020202030204" pitchFamily="34" charset="0"/>
              </a:rPr>
              <a:t>S.A. de C.V.</a:t>
            </a:r>
          </a:p>
        </p:txBody>
      </p:sp>
      <p:sp>
        <p:nvSpPr>
          <p:cNvPr id="3" name="2 Subtítulo"/>
          <p:cNvSpPr>
            <a:spLocks noGrp="1"/>
          </p:cNvSpPr>
          <p:nvPr>
            <p:ph type="subTitle" idx="1"/>
          </p:nvPr>
        </p:nvSpPr>
        <p:spPr>
          <a:xfrm>
            <a:off x="0" y="6309320"/>
            <a:ext cx="9144000" cy="1021818"/>
          </a:xfrm>
        </p:spPr>
        <p:txBody>
          <a:bodyPr>
            <a:spAutoFit/>
          </a:bodyPr>
          <a:lstStyle/>
          <a:p>
            <a:r>
              <a:rPr lang="es-MX" sz="1000" b="1" dirty="0" smtClean="0">
                <a:solidFill>
                  <a:schemeClr val="tx2"/>
                </a:solidFill>
                <a:latin typeface="Comic Sans MS" pitchFamily="66" charset="0"/>
              </a:rPr>
              <a:t>Ixtaczoquitlán, </a:t>
            </a:r>
            <a:r>
              <a:rPr lang="es-MX" sz="1000" b="1" dirty="0">
                <a:solidFill>
                  <a:schemeClr val="tx2"/>
                </a:solidFill>
                <a:latin typeface="Comic Sans MS" pitchFamily="66" charset="0"/>
              </a:rPr>
              <a:t>Veracruz, CP 94458</a:t>
            </a:r>
          </a:p>
          <a:p>
            <a:r>
              <a:rPr lang="es-MX" sz="1000" b="1">
                <a:solidFill>
                  <a:schemeClr val="tx2"/>
                </a:solidFill>
                <a:latin typeface="Comic Sans MS" pitchFamily="66" charset="0"/>
              </a:rPr>
              <a:t>Oficina </a:t>
            </a:r>
            <a:r>
              <a:rPr lang="es-MX" sz="1000" b="1" smtClean="0">
                <a:solidFill>
                  <a:schemeClr val="tx2"/>
                </a:solidFill>
                <a:latin typeface="Comic Sans MS" pitchFamily="66" charset="0"/>
              </a:rPr>
              <a:t>272 7212898   </a:t>
            </a:r>
            <a:r>
              <a:rPr lang="es-MX" sz="1000" b="1" dirty="0">
                <a:solidFill>
                  <a:schemeClr val="tx2"/>
                </a:solidFill>
                <a:latin typeface="Comic Sans MS" pitchFamily="66" charset="0"/>
              </a:rPr>
              <a:t>Celular 272 1035203  ecovosa@outlook.com</a:t>
            </a:r>
          </a:p>
          <a:p>
            <a:endParaRPr lang="es-MX" dirty="0"/>
          </a:p>
        </p:txBody>
      </p:sp>
      <p:sp>
        <p:nvSpPr>
          <p:cNvPr id="8" name="Rectangle 3"/>
          <p:cNvSpPr txBox="1">
            <a:spLocks noChangeArrowheads="1"/>
          </p:cNvSpPr>
          <p:nvPr/>
        </p:nvSpPr>
        <p:spPr>
          <a:xfrm>
            <a:off x="4932040" y="2924944"/>
            <a:ext cx="4355976" cy="144016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s-MX" sz="2400" i="0" u="none" strike="noStrike" kern="1200" normalizeH="0" baseline="0" noProof="0" dirty="0">
                <a:ln w="0"/>
                <a:effectLst>
                  <a:outerShdw blurRad="38100" dist="19050" dir="2700000" algn="tl" rotWithShape="0">
                    <a:schemeClr val="dk1">
                      <a:alpha val="40000"/>
                    </a:schemeClr>
                  </a:outerShdw>
                </a:effectLst>
                <a:uLnTx/>
                <a:uFillTx/>
                <a:latin typeface="Comic Sans MS" pitchFamily="66" charset="0"/>
              </a:rPr>
              <a:t>Empresa Integradora de</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s-MX" sz="2400" i="0" u="none" strike="noStrike" kern="1200" normalizeH="0" baseline="0" noProof="0" dirty="0">
                <a:ln w="0"/>
                <a:effectLst>
                  <a:outerShdw blurRad="38100" dist="19050" dir="2700000" algn="tl" rotWithShape="0">
                    <a:schemeClr val="dk1">
                      <a:alpha val="40000"/>
                    </a:schemeClr>
                  </a:outerShdw>
                </a:effectLst>
                <a:uLnTx/>
                <a:uFillTx/>
                <a:latin typeface="Comic Sans MS" pitchFamily="66" charset="0"/>
              </a:rPr>
              <a:t>Tecnologías y Servicios</a:t>
            </a:r>
            <a:endParaRPr kumimoji="0" lang="es-ES" sz="2400" i="0" u="none" strike="noStrike" kern="1200" normalizeH="0" baseline="0" noProof="0" dirty="0">
              <a:ln w="0"/>
              <a:effectLst>
                <a:outerShdw blurRad="38100" dist="19050" dir="2700000" algn="tl" rotWithShape="0">
                  <a:schemeClr val="dk1">
                    <a:alpha val="40000"/>
                  </a:schemeClr>
                </a:outerShdw>
              </a:effectLst>
              <a:uLnTx/>
              <a:uFillTx/>
              <a:latin typeface="Comic Sans MS" pitchFamily="66" charset="0"/>
            </a:endParaRPr>
          </a:p>
        </p:txBody>
      </p:sp>
      <p:pic>
        <p:nvPicPr>
          <p:cNvPr id="10" name="Imagen 9">
            <a:extLst>
              <a:ext uri="{FF2B5EF4-FFF2-40B4-BE49-F238E27FC236}">
                <a16:creationId xmlns:a16="http://schemas.microsoft.com/office/drawing/2014/main" xmlns="" id="{00000000-0008-0000-0000-000007000000}"/>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94737" l="5350" r="97119"/>
                    </a14:imgEffect>
                  </a14:imgLayer>
                </a14:imgProps>
              </a:ext>
              <a:ext uri="{28A0092B-C50C-407E-A947-70E740481C1C}">
                <a14:useLocalDpi xmlns:a14="http://schemas.microsoft.com/office/drawing/2010/main"/>
              </a:ext>
            </a:extLst>
          </a:blip>
          <a:srcRect t="6604"/>
          <a:stretch/>
        </p:blipFill>
        <p:spPr>
          <a:xfrm>
            <a:off x="323528" y="41444"/>
            <a:ext cx="1513396" cy="1355556"/>
          </a:xfrm>
          <a:prstGeom prst="rect">
            <a:avLst/>
          </a:prstGeom>
        </p:spPr>
      </p:pic>
      <p:pic>
        <p:nvPicPr>
          <p:cNvPr id="11" name="Imagen 10">
            <a:extLst>
              <a:ext uri="{FF2B5EF4-FFF2-40B4-BE49-F238E27FC236}">
                <a16:creationId xmlns:a16="http://schemas.microsoft.com/office/drawing/2014/main" xmlns="" id="{6FB064D2-C858-4E44-A34C-006F7390B7F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09028" y="620961"/>
            <a:ext cx="2291810" cy="855831"/>
          </a:xfrm>
          <a:prstGeom prst="rect">
            <a:avLst/>
          </a:prstGeom>
        </p:spPr>
      </p:pic>
      <p:pic>
        <p:nvPicPr>
          <p:cNvPr id="1026" name="Picture 2" descr="Imagen relacionada">
            <a:extLst>
              <a:ext uri="{FF2B5EF4-FFF2-40B4-BE49-F238E27FC236}">
                <a16:creationId xmlns:a16="http://schemas.microsoft.com/office/drawing/2014/main" xmlns="" id="{E5D94CA0-ABB9-478B-9A31-82A5AC85B840}"/>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1817712"/>
            <a:ext cx="5760640" cy="41302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3"/>
          <p:cNvSpPr txBox="1">
            <a:spLocks noChangeArrowheads="1"/>
          </p:cNvSpPr>
          <p:nvPr/>
        </p:nvSpPr>
        <p:spPr>
          <a:xfrm>
            <a:off x="685800" y="3140968"/>
            <a:ext cx="8568952" cy="3849194"/>
          </a:xfrm>
          <a:prstGeom prst="rect">
            <a:avLst/>
          </a:prstGeom>
        </p:spPr>
        <p:txBody>
          <a:bodyPr vert="horz" lIns="91440" tIns="45720" rIns="91440" bIns="45720" rtlCol="0">
            <a:normAutofit/>
          </a:bodyPr>
          <a:lstStyle>
            <a:defPPr>
              <a:defRPr lang="es-MX"/>
            </a:defPPr>
            <a:lvl1pPr marR="0" lvl="0" indent="0" algn="just" fontAlgn="auto">
              <a:lnSpc>
                <a:spcPct val="110000"/>
              </a:lnSpc>
              <a:spcBef>
                <a:spcPts val="0"/>
              </a:spcBef>
              <a:spcAft>
                <a:spcPts val="0"/>
              </a:spcAft>
              <a:buClrTx/>
              <a:buSzTx/>
              <a:buFont typeface="Arial" pitchFamily="34" charset="0"/>
              <a:buNone/>
              <a:tabLst/>
              <a:defRPr kumimoji="0" sz="2400" i="0" u="none" strike="noStrike" normalizeH="0" baseline="0">
                <a:ln w="0"/>
                <a:effectLst>
                  <a:outerShdw blurRad="38100" dist="19050" dir="2700000" algn="tl" rotWithShape="0">
                    <a:schemeClr val="dk1">
                      <a:alpha val="40000"/>
                    </a:schemeClr>
                  </a:outerShdw>
                </a:effectLst>
                <a:uLnTx/>
                <a:uFillTx/>
                <a:latin typeface="Comic Sans MS" pitchFamily="66" charset="0"/>
              </a:defRPr>
            </a:lvl1pPr>
            <a:lvl2pPr lvl="1">
              <a:defRPr sz="2000"/>
            </a:lvl2pPr>
          </a:lstStyle>
          <a:p>
            <a:r>
              <a:rPr lang="es-MX" sz="2000" dirty="0"/>
              <a:t>44 Sistemas de Automatización para Procesos Industriales </a:t>
            </a:r>
          </a:p>
          <a:p>
            <a:r>
              <a:rPr lang="es-MX" sz="2000" dirty="0"/>
              <a:t>12 Sistemas de Control Supervisorío y de Adquisición de Datos.</a:t>
            </a:r>
          </a:p>
          <a:p>
            <a:r>
              <a:rPr lang="es-ES" sz="2000" dirty="0"/>
              <a:t>10 Sistemas de Medición de Transferencia y Custodia </a:t>
            </a:r>
          </a:p>
          <a:p>
            <a:r>
              <a:rPr lang="es-ES" sz="2000" dirty="0"/>
              <a:t>     (líquidos y gas).</a:t>
            </a:r>
          </a:p>
          <a:p>
            <a:r>
              <a:rPr lang="es-ES" sz="2000" dirty="0"/>
              <a:t>10 Sistemas de Seguridad y Contra incendio.</a:t>
            </a:r>
          </a:p>
          <a:p>
            <a:r>
              <a:rPr lang="es-ES" sz="2000" dirty="0"/>
              <a:t>02 Baterías de Separación.</a:t>
            </a:r>
          </a:p>
          <a:p>
            <a:r>
              <a:rPr lang="es-ES" sz="2000" dirty="0"/>
              <a:t>11 Módulos de Separación Portátiles.</a:t>
            </a:r>
          </a:p>
          <a:p>
            <a:r>
              <a:rPr lang="es-ES" sz="2000" dirty="0"/>
              <a:t>08 Líneas en Medía Tensión</a:t>
            </a:r>
          </a:p>
          <a:p>
            <a:r>
              <a:rPr lang="es-ES" sz="2000" dirty="0"/>
              <a:t>14 Sistemas de Pararrayos del Tipo </a:t>
            </a:r>
            <a:r>
              <a:rPr lang="es-ES" sz="2000" dirty="0" err="1"/>
              <a:t>Ionizánte</a:t>
            </a:r>
            <a:r>
              <a:rPr lang="es-ES" sz="2000" dirty="0"/>
              <a:t> Dinoesferas.</a:t>
            </a:r>
          </a:p>
        </p:txBody>
      </p:sp>
      <p:sp>
        <p:nvSpPr>
          <p:cNvPr id="8" name="Rectangle 2"/>
          <p:cNvSpPr txBox="1">
            <a:spLocks noChangeArrowheads="1"/>
          </p:cNvSpPr>
          <p:nvPr/>
        </p:nvSpPr>
        <p:spPr>
          <a:xfrm>
            <a:off x="685800" y="1772816"/>
            <a:ext cx="7772400" cy="720080"/>
          </a:xfrm>
          <a:prstGeom prst="rect">
            <a:avLst/>
          </a:prstGeom>
        </p:spPr>
        <p:txBody>
          <a:bodyPr vert="horz" lIns="91440" tIns="45720" rIns="91440" bIns="45720" rtlCol="0">
            <a:noAutofit/>
          </a:bodyPr>
          <a:lstStyle>
            <a:defPPr>
              <a:defRPr lang="es-MX"/>
            </a:defPPr>
            <a:lvl1pPr marR="0" lvl="0" indent="0" algn="ctr" fontAlgn="auto">
              <a:lnSpc>
                <a:spcPct val="110000"/>
              </a:lnSpc>
              <a:spcBef>
                <a:spcPts val="0"/>
              </a:spcBef>
              <a:spcAft>
                <a:spcPts val="0"/>
              </a:spcAft>
              <a:buClrTx/>
              <a:buSzTx/>
              <a:buFont typeface="Arial" pitchFamily="34" charset="0"/>
              <a:buNone/>
              <a:tabLst/>
              <a:defRPr kumimoji="0" sz="3200" i="0" u="none" strike="noStrike" normalizeH="0" baseline="0">
                <a:ln w="0"/>
                <a:effectLst>
                  <a:outerShdw blurRad="38100" dist="19050" dir="2700000" algn="tl" rotWithShape="0">
                    <a:schemeClr val="dk1">
                      <a:alpha val="40000"/>
                    </a:schemeClr>
                  </a:outerShdw>
                </a:effectLst>
                <a:uLnTx/>
                <a:uFillTx/>
                <a:latin typeface="Comic Sans MS" pitchFamily="66" charset="0"/>
              </a:defRPr>
            </a:lvl1pPr>
          </a:lstStyle>
          <a:p>
            <a:r>
              <a:rPr lang="es-MX" dirty="0"/>
              <a:t>Experiencia</a:t>
            </a:r>
            <a:endParaRPr lang="es-ES" dirty="0"/>
          </a:p>
        </p:txBody>
      </p:sp>
      <p:sp>
        <p:nvSpPr>
          <p:cNvPr id="10" name="1 Título">
            <a:extLst>
              <a:ext uri="{FF2B5EF4-FFF2-40B4-BE49-F238E27FC236}">
                <a16:creationId xmlns:a16="http://schemas.microsoft.com/office/drawing/2014/main" xmlns="" id="{6238F39B-6386-4C0D-9ABB-7D45362A9223}"/>
              </a:ext>
            </a:extLst>
          </p:cNvPr>
          <p:cNvSpPr>
            <a:spLocks noGrp="1"/>
          </p:cNvSpPr>
          <p:nvPr>
            <p:ph type="ctrTitle"/>
          </p:nvPr>
        </p:nvSpPr>
        <p:spPr>
          <a:xfrm>
            <a:off x="-127841" y="55421"/>
            <a:ext cx="9036496" cy="1196751"/>
          </a:xfrm>
        </p:spPr>
        <p:txBody>
          <a:bodyPr>
            <a:normAutofit/>
          </a:bodyPr>
          <a:lstStyle/>
          <a:p>
            <a:pPr algn="r"/>
            <a:r>
              <a:rPr lang="es-MX" sz="2600" b="1" dirty="0">
                <a:solidFill>
                  <a:schemeClr val="tx2"/>
                </a:solidFill>
                <a:latin typeface="Arial Narrow" panose="020B0606020202030204" pitchFamily="34" charset="0"/>
              </a:rPr>
              <a:t>                </a:t>
            </a:r>
            <a:r>
              <a:rPr lang="es-MX" sz="2600" b="1" dirty="0">
                <a:solidFill>
                  <a:srgbClr val="00B050"/>
                </a:solidFill>
                <a:latin typeface="Arial Narrow" panose="020B0606020202030204" pitchFamily="34" charset="0"/>
              </a:rPr>
              <a:t>EMPRESA CONTRUCTORA DEL VALLE DE ORIZABA</a:t>
            </a:r>
            <a:br>
              <a:rPr lang="es-MX" sz="2600" b="1" dirty="0">
                <a:solidFill>
                  <a:srgbClr val="00B050"/>
                </a:solidFill>
                <a:latin typeface="Arial Narrow" panose="020B0606020202030204" pitchFamily="34" charset="0"/>
              </a:rPr>
            </a:br>
            <a:r>
              <a:rPr lang="es-MX" sz="2600" b="1" dirty="0">
                <a:solidFill>
                  <a:srgbClr val="00B050"/>
                </a:solidFill>
                <a:latin typeface="Arial Narrow" panose="020B0606020202030204" pitchFamily="34" charset="0"/>
              </a:rPr>
              <a:t>S.A. de C.V.</a:t>
            </a:r>
          </a:p>
        </p:txBody>
      </p:sp>
      <p:pic>
        <p:nvPicPr>
          <p:cNvPr id="13" name="Imagen 12">
            <a:extLst>
              <a:ext uri="{FF2B5EF4-FFF2-40B4-BE49-F238E27FC236}">
                <a16:creationId xmlns:a16="http://schemas.microsoft.com/office/drawing/2014/main" xmlns="" id="{26F8E9BC-11F0-4CB2-BEA4-AF75A9291343}"/>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94737" l="5350" r="97119"/>
                    </a14:imgEffect>
                  </a14:imgLayer>
                </a14:imgProps>
              </a:ext>
              <a:ext uri="{28A0092B-C50C-407E-A947-70E740481C1C}">
                <a14:useLocalDpi xmlns:a14="http://schemas.microsoft.com/office/drawing/2010/main"/>
              </a:ext>
            </a:extLst>
          </a:blip>
          <a:srcRect t="6604"/>
          <a:stretch/>
        </p:blipFill>
        <p:spPr>
          <a:xfrm>
            <a:off x="323528" y="41444"/>
            <a:ext cx="1513396" cy="1355556"/>
          </a:xfrm>
          <a:prstGeom prst="rect">
            <a:avLst/>
          </a:prstGeom>
        </p:spPr>
      </p:pic>
      <p:pic>
        <p:nvPicPr>
          <p:cNvPr id="14" name="Imagen 13">
            <a:extLst>
              <a:ext uri="{FF2B5EF4-FFF2-40B4-BE49-F238E27FC236}">
                <a16:creationId xmlns:a16="http://schemas.microsoft.com/office/drawing/2014/main" xmlns="" id="{1C2664C4-15C9-4353-A61F-60D99F7081C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09028" y="620961"/>
            <a:ext cx="2291810" cy="85583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4 Tabla"/>
          <p:cNvGraphicFramePr>
            <a:graphicFrameLocks noGrp="1"/>
          </p:cNvGraphicFramePr>
          <p:nvPr>
            <p:extLst>
              <p:ext uri="{D42A27DB-BD31-4B8C-83A1-F6EECF244321}">
                <p14:modId xmlns:p14="http://schemas.microsoft.com/office/powerpoint/2010/main" val="2799907947"/>
              </p:ext>
            </p:extLst>
          </p:nvPr>
        </p:nvGraphicFramePr>
        <p:xfrm>
          <a:off x="1524000" y="1813768"/>
          <a:ext cx="6096000" cy="2608064"/>
        </p:xfrm>
        <a:graphic>
          <a:graphicData uri="http://schemas.openxmlformats.org/drawingml/2006/table">
            <a:tbl>
              <a:tblPr firstRow="1" bandRow="1">
                <a:tableStyleId>{2D5ABB26-0587-4C30-8999-92F81FD0307C}</a:tableStyleId>
              </a:tblPr>
              <a:tblGrid>
                <a:gridCol w="6096000">
                  <a:extLst>
                    <a:ext uri="{9D8B030D-6E8A-4147-A177-3AD203B41FA5}">
                      <a16:colId xmlns:a16="http://schemas.microsoft.com/office/drawing/2014/main" xmlns="" val="20000"/>
                    </a:ext>
                  </a:extLst>
                </a:gridCol>
              </a:tblGrid>
              <a:tr h="2608064">
                <a:tc>
                  <a:txBody>
                    <a:bodyPr/>
                    <a:lstStyle/>
                    <a:p>
                      <a:endParaRPr lang="es-MX" dirty="0"/>
                    </a:p>
                  </a:txBody>
                  <a:tcPr/>
                </a:tc>
                <a:extLst>
                  <a:ext uri="{0D108BD9-81ED-4DB2-BD59-A6C34878D82A}">
                    <a16:rowId xmlns:a16="http://schemas.microsoft.com/office/drawing/2014/main" xmlns="" val="10000"/>
                  </a:ext>
                </a:extLst>
              </a:tr>
            </a:tbl>
          </a:graphicData>
        </a:graphic>
      </p:graphicFrame>
      <p:graphicFrame>
        <p:nvGraphicFramePr>
          <p:cNvPr id="6" name="5 Tabla"/>
          <p:cNvGraphicFramePr>
            <a:graphicFrameLocks noGrp="1"/>
          </p:cNvGraphicFramePr>
          <p:nvPr>
            <p:extLst>
              <p:ext uri="{D42A27DB-BD31-4B8C-83A1-F6EECF244321}">
                <p14:modId xmlns:p14="http://schemas.microsoft.com/office/powerpoint/2010/main" val="3162343202"/>
              </p:ext>
            </p:extLst>
          </p:nvPr>
        </p:nvGraphicFramePr>
        <p:xfrm>
          <a:off x="1524000" y="1813768"/>
          <a:ext cx="6096000" cy="2896096"/>
        </p:xfrm>
        <a:graphic>
          <a:graphicData uri="http://schemas.openxmlformats.org/drawingml/2006/table">
            <a:tbl>
              <a:tblPr firstRow="1" bandRow="1">
                <a:tableStyleId>{2D5ABB26-0587-4C30-8999-92F81FD0307C}</a:tableStyleId>
              </a:tblPr>
              <a:tblGrid>
                <a:gridCol w="3048000">
                  <a:extLst>
                    <a:ext uri="{9D8B030D-6E8A-4147-A177-3AD203B41FA5}">
                      <a16:colId xmlns:a16="http://schemas.microsoft.com/office/drawing/2014/main" xmlns="" val="20000"/>
                    </a:ext>
                  </a:extLst>
                </a:gridCol>
                <a:gridCol w="3048000">
                  <a:extLst>
                    <a:ext uri="{9D8B030D-6E8A-4147-A177-3AD203B41FA5}">
                      <a16:colId xmlns:a16="http://schemas.microsoft.com/office/drawing/2014/main" xmlns="" val="20001"/>
                    </a:ext>
                  </a:extLst>
                </a:gridCol>
              </a:tblGrid>
              <a:tr h="28960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MX" dirty="0"/>
                    </a:p>
                  </a:txBody>
                  <a:tcPr/>
                </a:tc>
                <a:tc>
                  <a:txBody>
                    <a:bodyPr/>
                    <a:lstStyle/>
                    <a:p>
                      <a:r>
                        <a:rPr lang="es-MX" dirty="0"/>
                        <a:t>      </a:t>
                      </a:r>
                    </a:p>
                  </a:txBody>
                  <a:tcPr/>
                </a:tc>
                <a:extLst>
                  <a:ext uri="{0D108BD9-81ED-4DB2-BD59-A6C34878D82A}">
                    <a16:rowId xmlns:a16="http://schemas.microsoft.com/office/drawing/2014/main" xmlns="" val="10000"/>
                  </a:ext>
                </a:extLst>
              </a:tr>
            </a:tbl>
          </a:graphicData>
        </a:graphic>
      </p:graphicFrame>
      <p:sp>
        <p:nvSpPr>
          <p:cNvPr id="7" name="Rectangle 2"/>
          <p:cNvSpPr txBox="1">
            <a:spLocks noChangeArrowheads="1"/>
          </p:cNvSpPr>
          <p:nvPr/>
        </p:nvSpPr>
        <p:spPr>
          <a:xfrm>
            <a:off x="685800" y="1733600"/>
            <a:ext cx="7772400" cy="399256"/>
          </a:xfrm>
          <a:prstGeom prst="rect">
            <a:avLst/>
          </a:prstGeom>
        </p:spPr>
        <p:txBody>
          <a:bodyPr vert="horz" lIns="91440" tIns="45720" rIns="91440" bIns="45720" rtlCol="0">
            <a:noAutofit/>
          </a:bodyPr>
          <a:lstStyle>
            <a:defPPr>
              <a:defRPr lang="es-MX"/>
            </a:defPPr>
            <a:lvl1pPr marR="0" lvl="0" indent="0" algn="ctr" fontAlgn="auto">
              <a:lnSpc>
                <a:spcPct val="110000"/>
              </a:lnSpc>
              <a:spcBef>
                <a:spcPts val="0"/>
              </a:spcBef>
              <a:spcAft>
                <a:spcPts val="0"/>
              </a:spcAft>
              <a:buClrTx/>
              <a:buSzTx/>
              <a:buFont typeface="Arial" pitchFamily="34" charset="0"/>
              <a:buNone/>
              <a:tabLst/>
              <a:defRPr kumimoji="0" sz="3200" i="0" u="none" strike="noStrike" normalizeH="0" baseline="0">
                <a:ln w="0"/>
                <a:effectLst>
                  <a:outerShdw blurRad="38100" dist="19050" dir="2700000" algn="tl" rotWithShape="0">
                    <a:schemeClr val="dk1">
                      <a:alpha val="40000"/>
                    </a:schemeClr>
                  </a:outerShdw>
                </a:effectLst>
                <a:uLnTx/>
                <a:uFillTx/>
                <a:latin typeface="Comic Sans MS" pitchFamily="66" charset="0"/>
              </a:defRPr>
            </a:lvl1pPr>
          </a:lstStyle>
          <a:p>
            <a:r>
              <a:rPr lang="es-ES_tradnl" dirty="0"/>
              <a:t>Referencias - Clientes</a:t>
            </a:r>
            <a:endParaRPr lang="es-ES" dirty="0"/>
          </a:p>
        </p:txBody>
      </p:sp>
      <p:sp>
        <p:nvSpPr>
          <p:cNvPr id="8" name="Rectangle 3"/>
          <p:cNvSpPr txBox="1">
            <a:spLocks noChangeArrowheads="1"/>
          </p:cNvSpPr>
          <p:nvPr/>
        </p:nvSpPr>
        <p:spPr>
          <a:xfrm>
            <a:off x="0" y="2205362"/>
            <a:ext cx="4788024" cy="4615408"/>
          </a:xfrm>
          <a:prstGeom prst="rect">
            <a:avLst/>
          </a:prstGeom>
        </p:spPr>
        <p:txBody>
          <a:bodyPr vert="horz" lIns="91440" tIns="45720" rIns="91440" bIns="45720" rtlCol="0">
            <a:normAutofit/>
          </a:bodyPr>
          <a:lstStyle>
            <a:defPPr>
              <a:defRPr lang="es-MX"/>
            </a:defPPr>
            <a:lvl1pPr marR="0" lvl="0" indent="0" algn="just" fontAlgn="auto">
              <a:lnSpc>
                <a:spcPct val="110000"/>
              </a:lnSpc>
              <a:spcBef>
                <a:spcPts val="0"/>
              </a:spcBef>
              <a:spcAft>
                <a:spcPts val="0"/>
              </a:spcAft>
              <a:buClrTx/>
              <a:buSzTx/>
              <a:buFont typeface="Arial" pitchFamily="34" charset="0"/>
              <a:buNone/>
              <a:tabLst/>
              <a:defRPr kumimoji="0" sz="2000" i="0" u="none" strike="noStrike" normalizeH="0" baseline="0">
                <a:ln w="0"/>
                <a:effectLst>
                  <a:outerShdw blurRad="38100" dist="19050" dir="2700000" algn="tl" rotWithShape="0">
                    <a:schemeClr val="dk1">
                      <a:alpha val="40000"/>
                    </a:schemeClr>
                  </a:outerShdw>
                </a:effectLst>
                <a:uLnTx/>
                <a:uFillTx/>
                <a:latin typeface="Comic Sans MS" pitchFamily="66" charset="0"/>
              </a:defRPr>
            </a:lvl1pPr>
            <a:lvl2pPr lvl="1">
              <a:lnSpc>
                <a:spcPct val="120000"/>
              </a:lnSpc>
              <a:defRPr sz="1600">
                <a:latin typeface="Comic Sans MS" panose="030F0702030302020204" pitchFamily="66" charset="0"/>
              </a:defRPr>
            </a:lvl2pPr>
          </a:lstStyle>
          <a:p>
            <a:endParaRPr lang="es-ES_tradnl" dirty="0"/>
          </a:p>
          <a:p>
            <a:pPr lvl="1"/>
            <a:r>
              <a:rPr lang="es-ES_tradnl" dirty="0"/>
              <a:t>PEMEX Exploración y Producción.</a:t>
            </a:r>
          </a:p>
          <a:p>
            <a:pPr lvl="1"/>
            <a:r>
              <a:rPr lang="es-ES_tradnl" dirty="0"/>
              <a:t>PEMEX Refinación.</a:t>
            </a:r>
          </a:p>
          <a:p>
            <a:pPr lvl="1"/>
            <a:r>
              <a:rPr lang="es-ES_tradnl" dirty="0"/>
              <a:t>PEMEX Gas y Petroquímica.</a:t>
            </a:r>
          </a:p>
          <a:p>
            <a:pPr lvl="1"/>
            <a:r>
              <a:rPr lang="es-ES_tradnl" dirty="0"/>
              <a:t>Comisión Federal de Electricidad (CFE).</a:t>
            </a:r>
          </a:p>
          <a:p>
            <a:pPr lvl="1"/>
            <a:r>
              <a:rPr lang="es-ES_tradnl" dirty="0"/>
              <a:t>Siemens</a:t>
            </a:r>
          </a:p>
          <a:p>
            <a:pPr lvl="1"/>
            <a:r>
              <a:rPr lang="es-ES_tradnl" dirty="0"/>
              <a:t>Cafinco</a:t>
            </a:r>
          </a:p>
          <a:p>
            <a:pPr lvl="1"/>
            <a:r>
              <a:rPr lang="es-ES_tradnl" dirty="0"/>
              <a:t>Dragados y Construcciones.</a:t>
            </a:r>
          </a:p>
          <a:p>
            <a:pPr lvl="1"/>
            <a:r>
              <a:rPr lang="es-ES_tradnl" dirty="0"/>
              <a:t>Sociedad Industrial de Construcciones Eléctricas, S. A. de C. V.</a:t>
            </a:r>
          </a:p>
          <a:p>
            <a:pPr lvl="1"/>
            <a:r>
              <a:rPr lang="es-ES_tradnl" dirty="0"/>
              <a:t>INAMEX, Ingeniería y Automatización de México, S. A. de C. V.</a:t>
            </a:r>
          </a:p>
          <a:p>
            <a:pPr lvl="1"/>
            <a:r>
              <a:rPr lang="es-ES_tradnl" dirty="0"/>
              <a:t>Ges-Scada, S. A. de C, V.</a:t>
            </a:r>
          </a:p>
          <a:p>
            <a:pPr lvl="1"/>
            <a:r>
              <a:rPr lang="es-ES_tradnl" dirty="0"/>
              <a:t>TAMSA, S. A. de C. V.</a:t>
            </a:r>
          </a:p>
          <a:p>
            <a:pPr lvl="1"/>
            <a:r>
              <a:rPr lang="es-ES_tradnl" dirty="0"/>
              <a:t>OSH, S. A. de C. V.</a:t>
            </a:r>
          </a:p>
        </p:txBody>
      </p:sp>
      <p:sp>
        <p:nvSpPr>
          <p:cNvPr id="11" name="Rectangle 3"/>
          <p:cNvSpPr txBox="1">
            <a:spLocks noChangeArrowheads="1"/>
          </p:cNvSpPr>
          <p:nvPr/>
        </p:nvSpPr>
        <p:spPr>
          <a:xfrm>
            <a:off x="4398025" y="2237163"/>
            <a:ext cx="4745975" cy="4767808"/>
          </a:xfrm>
          <a:prstGeom prst="rect">
            <a:avLst/>
          </a:prstGeom>
        </p:spPr>
        <p:txBody>
          <a:bodyPr vert="horz" lIns="91440" tIns="45720" rIns="91440" bIns="45720" rtlCol="0">
            <a:normAutofit/>
          </a:bodyPr>
          <a:lstStyle>
            <a:defPPr>
              <a:defRPr lang="es-MX"/>
            </a:defPPr>
            <a:lvl1pPr marR="0" lvl="0" indent="0" algn="just" fontAlgn="auto">
              <a:lnSpc>
                <a:spcPct val="110000"/>
              </a:lnSpc>
              <a:spcBef>
                <a:spcPts val="0"/>
              </a:spcBef>
              <a:spcAft>
                <a:spcPts val="0"/>
              </a:spcAft>
              <a:buClrTx/>
              <a:buSzTx/>
              <a:buFont typeface="Arial" pitchFamily="34" charset="0"/>
              <a:buNone/>
              <a:tabLst/>
              <a:defRPr kumimoji="0" sz="2000" i="0" u="none" strike="noStrike" normalizeH="0" baseline="0">
                <a:ln w="0"/>
                <a:effectLst>
                  <a:outerShdw blurRad="38100" dist="19050" dir="2700000" algn="tl" rotWithShape="0">
                    <a:schemeClr val="dk1">
                      <a:alpha val="40000"/>
                    </a:schemeClr>
                  </a:outerShdw>
                </a:effectLst>
                <a:uLnTx/>
                <a:uFillTx/>
                <a:latin typeface="Comic Sans MS" pitchFamily="66" charset="0"/>
              </a:defRPr>
            </a:lvl1pPr>
            <a:lvl2pPr lvl="1">
              <a:lnSpc>
                <a:spcPct val="120000"/>
              </a:lnSpc>
              <a:defRPr sz="1600">
                <a:latin typeface="Comic Sans MS" panose="030F0702030302020204" pitchFamily="66" charset="0"/>
              </a:defRPr>
            </a:lvl2pPr>
          </a:lstStyle>
          <a:p>
            <a:endParaRPr lang="es-ES_tradnl" dirty="0"/>
          </a:p>
          <a:p>
            <a:pPr lvl="1"/>
            <a:r>
              <a:rPr lang="es-ES_tradnl" dirty="0"/>
              <a:t>Sitcom Electrónics, S. A. de C. V.</a:t>
            </a:r>
          </a:p>
          <a:p>
            <a:pPr lvl="1"/>
            <a:r>
              <a:rPr lang="es-ES_tradnl" dirty="0"/>
              <a:t>CAFIVER, S. A. de C. V.</a:t>
            </a:r>
          </a:p>
          <a:p>
            <a:pPr lvl="1"/>
            <a:r>
              <a:rPr lang="es-ES_tradnl" dirty="0"/>
              <a:t>Disimont Ingenieros S. A. de C. V.</a:t>
            </a:r>
          </a:p>
          <a:p>
            <a:pPr lvl="1"/>
            <a:r>
              <a:rPr lang="es-ES_tradnl" dirty="0"/>
              <a:t>COHIME, S. A. de C.V.</a:t>
            </a:r>
          </a:p>
          <a:p>
            <a:pPr lvl="1"/>
            <a:r>
              <a:rPr lang="es-ES_tradnl" dirty="0"/>
              <a:t>HERMI Ingeniería S. A. de C. V.</a:t>
            </a:r>
          </a:p>
          <a:p>
            <a:pPr lvl="1"/>
            <a:r>
              <a:rPr lang="es-ES_tradnl" dirty="0"/>
              <a:t>Maja </a:t>
            </a:r>
            <a:r>
              <a:rPr lang="es-ES_tradnl" dirty="0" err="1"/>
              <a:t>Consulting</a:t>
            </a:r>
            <a:r>
              <a:rPr lang="es-ES_tradnl" dirty="0"/>
              <a:t> </a:t>
            </a:r>
            <a:r>
              <a:rPr lang="es-ES_tradnl" dirty="0" err="1"/>
              <a:t>Group</a:t>
            </a:r>
            <a:r>
              <a:rPr lang="es-ES_tradnl" dirty="0"/>
              <a:t>, S. A. DE C.V.</a:t>
            </a:r>
          </a:p>
          <a:p>
            <a:pPr lvl="1"/>
            <a:r>
              <a:rPr lang="es-ES_tradnl" dirty="0"/>
              <a:t>Casa Flex, S. A. de C.V.</a:t>
            </a:r>
          </a:p>
          <a:p>
            <a:pPr lvl="1"/>
            <a:r>
              <a:rPr lang="es-ES_tradnl" dirty="0"/>
              <a:t>Cargill de México, S. A. de C. V.</a:t>
            </a:r>
          </a:p>
          <a:p>
            <a:pPr lvl="1"/>
            <a:r>
              <a:rPr lang="es-ES_tradnl" dirty="0" err="1"/>
              <a:t>Cafiver</a:t>
            </a:r>
            <a:endParaRPr lang="es-ES_tradnl" dirty="0"/>
          </a:p>
          <a:p>
            <a:pPr lvl="1"/>
            <a:r>
              <a:rPr lang="es-ES_tradnl" dirty="0" err="1"/>
              <a:t>Fermex</a:t>
            </a:r>
            <a:endParaRPr lang="es-ES_tradnl" dirty="0"/>
          </a:p>
          <a:p>
            <a:pPr lvl="1"/>
            <a:r>
              <a:rPr lang="es-ES_tradnl" dirty="0"/>
              <a:t>TRADECO Industrial, S. A. de C. V</a:t>
            </a:r>
          </a:p>
          <a:p>
            <a:pPr lvl="1"/>
            <a:r>
              <a:rPr lang="es-ES_tradnl" dirty="0"/>
              <a:t>TRADECO Infraestructura, S. A. de C. V.</a:t>
            </a:r>
          </a:p>
          <a:p>
            <a:pPr lvl="1"/>
            <a:r>
              <a:rPr lang="es-ES_tradnl" dirty="0"/>
              <a:t>SIVESA, S. A. de C. V.</a:t>
            </a:r>
          </a:p>
          <a:p>
            <a:pPr lvl="1"/>
            <a:r>
              <a:rPr lang="es-ES_tradnl" dirty="0"/>
              <a:t>VICHISA, S. A. de C. V.</a:t>
            </a:r>
          </a:p>
        </p:txBody>
      </p:sp>
      <p:sp>
        <p:nvSpPr>
          <p:cNvPr id="14" name="1 Título">
            <a:extLst>
              <a:ext uri="{FF2B5EF4-FFF2-40B4-BE49-F238E27FC236}">
                <a16:creationId xmlns:a16="http://schemas.microsoft.com/office/drawing/2014/main" xmlns="" id="{824ED740-925B-4290-9325-57644DA37477}"/>
              </a:ext>
            </a:extLst>
          </p:cNvPr>
          <p:cNvSpPr>
            <a:spLocks noGrp="1"/>
          </p:cNvSpPr>
          <p:nvPr>
            <p:ph type="ctrTitle"/>
          </p:nvPr>
        </p:nvSpPr>
        <p:spPr>
          <a:xfrm>
            <a:off x="-127841" y="55421"/>
            <a:ext cx="9036496" cy="1196751"/>
          </a:xfrm>
        </p:spPr>
        <p:txBody>
          <a:bodyPr>
            <a:normAutofit/>
          </a:bodyPr>
          <a:lstStyle/>
          <a:p>
            <a:pPr algn="r"/>
            <a:r>
              <a:rPr lang="es-MX" sz="2600" b="1" dirty="0">
                <a:solidFill>
                  <a:schemeClr val="tx2"/>
                </a:solidFill>
                <a:latin typeface="Arial Narrow" panose="020B0606020202030204" pitchFamily="34" charset="0"/>
              </a:rPr>
              <a:t>                </a:t>
            </a:r>
            <a:r>
              <a:rPr lang="es-MX" sz="2600" b="1" dirty="0">
                <a:solidFill>
                  <a:srgbClr val="00B050"/>
                </a:solidFill>
                <a:latin typeface="Arial Narrow" panose="020B0606020202030204" pitchFamily="34" charset="0"/>
              </a:rPr>
              <a:t>EMPRESA CONTRUCTORA DEL VALLE DE ORIZABA</a:t>
            </a:r>
            <a:br>
              <a:rPr lang="es-MX" sz="2600" b="1" dirty="0">
                <a:solidFill>
                  <a:srgbClr val="00B050"/>
                </a:solidFill>
                <a:latin typeface="Arial Narrow" panose="020B0606020202030204" pitchFamily="34" charset="0"/>
              </a:rPr>
            </a:br>
            <a:r>
              <a:rPr lang="es-MX" sz="2600" b="1" dirty="0">
                <a:solidFill>
                  <a:srgbClr val="00B050"/>
                </a:solidFill>
                <a:latin typeface="Arial Narrow" panose="020B0606020202030204" pitchFamily="34" charset="0"/>
              </a:rPr>
              <a:t>S.A. de C.V.</a:t>
            </a:r>
          </a:p>
        </p:txBody>
      </p:sp>
      <p:pic>
        <p:nvPicPr>
          <p:cNvPr id="15" name="Imagen 14">
            <a:extLst>
              <a:ext uri="{FF2B5EF4-FFF2-40B4-BE49-F238E27FC236}">
                <a16:creationId xmlns:a16="http://schemas.microsoft.com/office/drawing/2014/main" xmlns="" id="{5E625668-A4E3-4087-AC53-17513CB4CEE1}"/>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94737" l="5350" r="97119"/>
                    </a14:imgEffect>
                  </a14:imgLayer>
                </a14:imgProps>
              </a:ext>
              <a:ext uri="{28A0092B-C50C-407E-A947-70E740481C1C}">
                <a14:useLocalDpi xmlns:a14="http://schemas.microsoft.com/office/drawing/2010/main"/>
              </a:ext>
            </a:extLst>
          </a:blip>
          <a:srcRect t="6604"/>
          <a:stretch/>
        </p:blipFill>
        <p:spPr>
          <a:xfrm>
            <a:off x="323528" y="41444"/>
            <a:ext cx="1513396" cy="1355556"/>
          </a:xfrm>
          <a:prstGeom prst="rect">
            <a:avLst/>
          </a:prstGeom>
        </p:spPr>
      </p:pic>
      <p:pic>
        <p:nvPicPr>
          <p:cNvPr id="16" name="Imagen 15">
            <a:extLst>
              <a:ext uri="{FF2B5EF4-FFF2-40B4-BE49-F238E27FC236}">
                <a16:creationId xmlns:a16="http://schemas.microsoft.com/office/drawing/2014/main" xmlns="" id="{81731EE2-1783-47F6-9724-39BA6ECBE5F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09028" y="620961"/>
            <a:ext cx="2291810" cy="855831"/>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467544" y="1556793"/>
            <a:ext cx="4032448" cy="1656184"/>
          </a:xfrm>
          <a:prstGeom prst="rect">
            <a:avLst/>
          </a:prstGeom>
          <a:noFill/>
          <a:ln w="9525">
            <a:noFill/>
            <a:miter lim="800000"/>
            <a:headEnd/>
            <a:tailEnd/>
          </a:ln>
        </p:spPr>
        <p:txBody>
          <a:bodyPr/>
          <a:lstStyle/>
          <a:p>
            <a:r>
              <a:rPr lang="es-ES_tradnl" sz="1400" dirty="0">
                <a:ln w="0"/>
                <a:effectLst>
                  <a:outerShdw blurRad="38100" dist="19050" dir="2700000" algn="tl" rotWithShape="0">
                    <a:schemeClr val="dk1">
                      <a:alpha val="40000"/>
                    </a:schemeClr>
                  </a:outerShdw>
                </a:effectLst>
                <a:latin typeface="Comic Sans MS" pitchFamily="66" charset="0"/>
              </a:rPr>
              <a:t>OBRA:</a:t>
            </a:r>
          </a:p>
          <a:p>
            <a:r>
              <a:rPr lang="es-MX" sz="1400" dirty="0">
                <a:ln w="0"/>
                <a:effectLst>
                  <a:outerShdw blurRad="38100" dist="19050" dir="2700000" algn="tl" rotWithShape="0">
                    <a:schemeClr val="dk1">
                      <a:alpha val="40000"/>
                    </a:schemeClr>
                  </a:outerShdw>
                </a:effectLst>
                <a:latin typeface="Comic Sans MS" pitchFamily="66" charset="0"/>
              </a:rPr>
              <a:t>SUMINISTRO, INSTALACIÓN Y PUESTA EN OPERACIÓN DE DOS REDES DE COMUNICACIÓN CON TECNOLOGIA PROFIBUS DE SIEMENS, CAMBIO DE PLC S7-414 CON MODULOS DE COMUNICACIÓN Y PANTALLAS </a:t>
            </a:r>
            <a:r>
              <a:rPr lang="es-MX" sz="1400" dirty="0" err="1">
                <a:ln w="0"/>
                <a:effectLst>
                  <a:outerShdw blurRad="38100" dist="19050" dir="2700000" algn="tl" rotWithShape="0">
                    <a:schemeClr val="dk1">
                      <a:alpha val="40000"/>
                    </a:schemeClr>
                  </a:outerShdw>
                </a:effectLst>
                <a:latin typeface="Comic Sans MS" pitchFamily="66" charset="0"/>
              </a:rPr>
              <a:t>HMI´s</a:t>
            </a:r>
            <a:endParaRPr lang="es-MX" sz="1400" dirty="0">
              <a:ln w="0"/>
              <a:effectLst>
                <a:outerShdw blurRad="38100" dist="19050" dir="2700000" algn="tl" rotWithShape="0">
                  <a:schemeClr val="dk1">
                    <a:alpha val="40000"/>
                  </a:schemeClr>
                </a:outerShdw>
              </a:effectLst>
            </a:endParaRPr>
          </a:p>
          <a:p>
            <a:endParaRPr lang="es-MX" sz="1400" dirty="0">
              <a:ln w="0"/>
              <a:effectLst>
                <a:outerShdw blurRad="38100" dist="19050" dir="2700000" algn="tl" rotWithShape="0">
                  <a:schemeClr val="dk1">
                    <a:alpha val="40000"/>
                  </a:schemeClr>
                </a:outerShdw>
              </a:effectLst>
            </a:endParaRPr>
          </a:p>
          <a:p>
            <a:endParaRPr lang="es-MX" sz="1400" dirty="0">
              <a:ln w="0"/>
              <a:effectLst>
                <a:outerShdw blurRad="38100" dist="19050" dir="2700000" algn="tl" rotWithShape="0">
                  <a:schemeClr val="dk1">
                    <a:alpha val="40000"/>
                  </a:schemeClr>
                </a:outerShdw>
              </a:effectLst>
              <a:latin typeface="Comic Sans MS" pitchFamily="66" charset="0"/>
            </a:endParaRPr>
          </a:p>
        </p:txBody>
      </p:sp>
      <p:sp>
        <p:nvSpPr>
          <p:cNvPr id="12" name="Rectangle 4"/>
          <p:cNvSpPr>
            <a:spLocks noChangeArrowheads="1"/>
          </p:cNvSpPr>
          <p:nvPr/>
        </p:nvSpPr>
        <p:spPr bwMode="auto">
          <a:xfrm>
            <a:off x="6440307" y="5735556"/>
            <a:ext cx="2722127" cy="936104"/>
          </a:xfrm>
          <a:prstGeom prst="rect">
            <a:avLst/>
          </a:prstGeom>
          <a:noFill/>
          <a:ln w="9525">
            <a:noFill/>
            <a:miter lim="800000"/>
            <a:headEnd/>
            <a:tailEnd/>
          </a:ln>
        </p:spPr>
        <p:txBody>
          <a:bodyPr/>
          <a:lstStyle/>
          <a:p>
            <a:r>
              <a:rPr lang="es-MX" sz="1200" dirty="0">
                <a:ln w="0"/>
                <a:effectLst>
                  <a:outerShdw blurRad="38100" dist="19050" dir="2700000" algn="tl" rotWithShape="0">
                    <a:schemeClr val="dk1">
                      <a:alpha val="40000"/>
                    </a:schemeClr>
                  </a:outerShdw>
                </a:effectLst>
                <a:latin typeface="Comic Sans MS" pitchFamily="66" charset="0"/>
              </a:rPr>
              <a:t>Contratante:</a:t>
            </a:r>
          </a:p>
          <a:p>
            <a:r>
              <a:rPr lang="es-MX" sz="1200" dirty="0">
                <a:ln w="0"/>
                <a:effectLst>
                  <a:outerShdw blurRad="38100" dist="19050" dir="2700000" algn="tl" rotWithShape="0">
                    <a:schemeClr val="dk1">
                      <a:alpha val="40000"/>
                    </a:schemeClr>
                  </a:outerShdw>
                </a:effectLst>
                <a:latin typeface="Comic Sans MS" pitchFamily="66" charset="0"/>
              </a:rPr>
              <a:t>Sivesa SA de CV</a:t>
            </a:r>
          </a:p>
          <a:p>
            <a:r>
              <a:rPr lang="es-MX" sz="1200" dirty="0">
                <a:ln w="0"/>
                <a:effectLst>
                  <a:outerShdw blurRad="38100" dist="19050" dir="2700000" algn="tl" rotWithShape="0">
                    <a:schemeClr val="dk1">
                      <a:alpha val="40000"/>
                    </a:schemeClr>
                  </a:outerShdw>
                </a:effectLst>
                <a:latin typeface="Comic Sans MS" pitchFamily="66" charset="0"/>
              </a:rPr>
              <a:t>Planta Orizaba Ver. en el año 2016</a:t>
            </a:r>
          </a:p>
          <a:p>
            <a:r>
              <a:rPr lang="es-MX" sz="1200" dirty="0">
                <a:ln w="0"/>
                <a:effectLst>
                  <a:outerShdw blurRad="38100" dist="19050" dir="2700000" algn="tl" rotWithShape="0">
                    <a:schemeClr val="dk1">
                      <a:alpha val="40000"/>
                    </a:schemeClr>
                  </a:outerShdw>
                </a:effectLst>
                <a:latin typeface="Comic Sans MS" pitchFamily="66" charset="0"/>
              </a:rPr>
              <a:t>Proyecto actualización de </a:t>
            </a:r>
          </a:p>
          <a:p>
            <a:r>
              <a:rPr lang="es-MX" sz="1200" dirty="0">
                <a:ln w="0"/>
                <a:effectLst>
                  <a:outerShdw blurRad="38100" dist="19050" dir="2700000" algn="tl" rotWithShape="0">
                    <a:schemeClr val="dk1">
                      <a:alpha val="40000"/>
                    </a:schemeClr>
                  </a:outerShdw>
                </a:effectLst>
                <a:latin typeface="Comic Sans MS" pitchFamily="66" charset="0"/>
              </a:rPr>
              <a:t>Software y Hardware.</a:t>
            </a:r>
          </a:p>
        </p:txBody>
      </p:sp>
      <p:sp>
        <p:nvSpPr>
          <p:cNvPr id="13" name="Rectangle 3"/>
          <p:cNvSpPr txBox="1">
            <a:spLocks noChangeArrowheads="1"/>
          </p:cNvSpPr>
          <p:nvPr/>
        </p:nvSpPr>
        <p:spPr>
          <a:xfrm>
            <a:off x="4730193" y="1636033"/>
            <a:ext cx="4320480" cy="2153007"/>
          </a:xfrm>
          <a:prstGeom prst="rect">
            <a:avLst/>
          </a:prstGeom>
        </p:spPr>
        <p:txBody>
          <a:bodyPr vert="horz" lIns="91440" tIns="45720" rIns="91440" bIns="45720" rtlCol="0">
            <a:normAutofit/>
          </a:bodyPr>
          <a:lstStyle/>
          <a:p>
            <a:r>
              <a:rPr lang="es-MX" sz="1600" dirty="0">
                <a:ln w="0"/>
                <a:latin typeface="Comic Sans MS" pitchFamily="66" charset="0"/>
              </a:rPr>
              <a:t>Actividades:</a:t>
            </a:r>
          </a:p>
          <a:p>
            <a:r>
              <a:rPr lang="es-MX" sz="1600" dirty="0">
                <a:ln w="0"/>
                <a:latin typeface="Comic Sans MS" pitchFamily="66" charset="0"/>
              </a:rPr>
              <a:t>Actualización de Hardware con S7-414 y Pantallas </a:t>
            </a:r>
            <a:r>
              <a:rPr lang="es-MX" sz="1600" dirty="0" err="1">
                <a:ln w="0"/>
                <a:latin typeface="Comic Sans MS" pitchFamily="66" charset="0"/>
              </a:rPr>
              <a:t>HMI´s</a:t>
            </a:r>
            <a:r>
              <a:rPr lang="es-MX" sz="1600" dirty="0">
                <a:ln w="0"/>
                <a:latin typeface="Comic Sans MS" pitchFamily="66" charset="0"/>
              </a:rPr>
              <a:t>, actualización de Software de PCS-7 a TIAPORTAL de Siemens, cambio de Moto-Reductor-Variador en línea </a:t>
            </a:r>
          </a:p>
          <a:p>
            <a:r>
              <a:rPr lang="es-MX" sz="1600" dirty="0">
                <a:ln w="0"/>
                <a:latin typeface="Comic Sans MS" pitchFamily="66" charset="0"/>
              </a:rPr>
              <a:t>1 y 2 de sistema de Inspección Línea C4</a:t>
            </a:r>
          </a:p>
        </p:txBody>
      </p:sp>
      <p:sp>
        <p:nvSpPr>
          <p:cNvPr id="18" name="1 Título">
            <a:extLst>
              <a:ext uri="{FF2B5EF4-FFF2-40B4-BE49-F238E27FC236}">
                <a16:creationId xmlns:a16="http://schemas.microsoft.com/office/drawing/2014/main" xmlns="" id="{9F63E5D4-F709-4C02-8528-09F0D5C27079}"/>
              </a:ext>
            </a:extLst>
          </p:cNvPr>
          <p:cNvSpPr>
            <a:spLocks noGrp="1"/>
          </p:cNvSpPr>
          <p:nvPr>
            <p:ph type="ctrTitle"/>
          </p:nvPr>
        </p:nvSpPr>
        <p:spPr>
          <a:xfrm>
            <a:off x="-127841" y="55421"/>
            <a:ext cx="9036496" cy="1196751"/>
          </a:xfrm>
        </p:spPr>
        <p:txBody>
          <a:bodyPr>
            <a:normAutofit/>
          </a:bodyPr>
          <a:lstStyle/>
          <a:p>
            <a:pPr algn="r"/>
            <a:r>
              <a:rPr lang="es-MX" sz="2600" b="1" dirty="0">
                <a:solidFill>
                  <a:schemeClr val="tx2"/>
                </a:solidFill>
                <a:latin typeface="Arial Narrow" panose="020B0606020202030204" pitchFamily="34" charset="0"/>
              </a:rPr>
              <a:t>                </a:t>
            </a:r>
            <a:r>
              <a:rPr lang="es-MX" sz="2600" b="1" dirty="0">
                <a:solidFill>
                  <a:srgbClr val="00B050"/>
                </a:solidFill>
                <a:latin typeface="Arial Narrow" panose="020B0606020202030204" pitchFamily="34" charset="0"/>
              </a:rPr>
              <a:t>EMPRESA CONTRUCTORA DEL VALLE DE ORIZABA</a:t>
            </a:r>
            <a:br>
              <a:rPr lang="es-MX" sz="2600" b="1" dirty="0">
                <a:solidFill>
                  <a:srgbClr val="00B050"/>
                </a:solidFill>
                <a:latin typeface="Arial Narrow" panose="020B0606020202030204" pitchFamily="34" charset="0"/>
              </a:rPr>
            </a:br>
            <a:r>
              <a:rPr lang="es-MX" sz="2600" b="1" dirty="0">
                <a:solidFill>
                  <a:srgbClr val="00B050"/>
                </a:solidFill>
                <a:latin typeface="Arial Narrow" panose="020B0606020202030204" pitchFamily="34" charset="0"/>
              </a:rPr>
              <a:t>S.A. de C.V.</a:t>
            </a:r>
          </a:p>
        </p:txBody>
      </p:sp>
      <p:pic>
        <p:nvPicPr>
          <p:cNvPr id="19" name="Imagen 18">
            <a:extLst>
              <a:ext uri="{FF2B5EF4-FFF2-40B4-BE49-F238E27FC236}">
                <a16:creationId xmlns:a16="http://schemas.microsoft.com/office/drawing/2014/main" xmlns="" id="{B53B78D1-EF77-43D6-9C78-7DF65BAE01DD}"/>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94737" l="5350" r="97119"/>
                    </a14:imgEffect>
                  </a14:imgLayer>
                </a14:imgProps>
              </a:ext>
              <a:ext uri="{28A0092B-C50C-407E-A947-70E740481C1C}">
                <a14:useLocalDpi xmlns:a14="http://schemas.microsoft.com/office/drawing/2010/main"/>
              </a:ext>
            </a:extLst>
          </a:blip>
          <a:srcRect t="6604"/>
          <a:stretch/>
        </p:blipFill>
        <p:spPr>
          <a:xfrm>
            <a:off x="323528" y="41444"/>
            <a:ext cx="1513396" cy="1355556"/>
          </a:xfrm>
          <a:prstGeom prst="rect">
            <a:avLst/>
          </a:prstGeom>
        </p:spPr>
      </p:pic>
      <p:pic>
        <p:nvPicPr>
          <p:cNvPr id="20" name="Imagen 19">
            <a:extLst>
              <a:ext uri="{FF2B5EF4-FFF2-40B4-BE49-F238E27FC236}">
                <a16:creationId xmlns:a16="http://schemas.microsoft.com/office/drawing/2014/main" xmlns="" id="{CE4161CF-79A5-4D81-8134-68089823CC0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09028" y="620961"/>
            <a:ext cx="2291810" cy="855831"/>
          </a:xfrm>
          <a:prstGeom prst="rect">
            <a:avLst/>
          </a:prstGeom>
        </p:spPr>
      </p:pic>
      <p:pic>
        <p:nvPicPr>
          <p:cNvPr id="4" name="Imagen 3">
            <a:extLst>
              <a:ext uri="{FF2B5EF4-FFF2-40B4-BE49-F238E27FC236}">
                <a16:creationId xmlns:a16="http://schemas.microsoft.com/office/drawing/2014/main" xmlns="" id="{7F1D6919-A61E-4F15-9677-C2EF349D346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37117" y="3212977"/>
            <a:ext cx="3571538" cy="1729616"/>
          </a:xfrm>
          <a:prstGeom prst="rect">
            <a:avLst/>
          </a:prstGeom>
        </p:spPr>
      </p:pic>
      <p:pic>
        <p:nvPicPr>
          <p:cNvPr id="7" name="Imagen 6">
            <a:extLst>
              <a:ext uri="{FF2B5EF4-FFF2-40B4-BE49-F238E27FC236}">
                <a16:creationId xmlns:a16="http://schemas.microsoft.com/office/drawing/2014/main" xmlns="" id="{2D5CFFB5-5621-49D0-86AD-E1D9171C24B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0608" y="3212976"/>
            <a:ext cx="1741693" cy="3557466"/>
          </a:xfrm>
          <a:prstGeom prst="rect">
            <a:avLst/>
          </a:prstGeom>
        </p:spPr>
      </p:pic>
      <p:pic>
        <p:nvPicPr>
          <p:cNvPr id="9" name="Imagen 8">
            <a:extLst>
              <a:ext uri="{FF2B5EF4-FFF2-40B4-BE49-F238E27FC236}">
                <a16:creationId xmlns:a16="http://schemas.microsoft.com/office/drawing/2014/main" xmlns="" id="{6CF30BE5-562A-4FA7-882E-7B559FEFEC2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970563" y="4942593"/>
            <a:ext cx="3249509" cy="1827849"/>
          </a:xfrm>
          <a:prstGeom prst="rect">
            <a:avLst/>
          </a:prstGeom>
        </p:spPr>
      </p:pic>
      <p:pic>
        <p:nvPicPr>
          <p:cNvPr id="22" name="Imagen 21">
            <a:extLst>
              <a:ext uri="{FF2B5EF4-FFF2-40B4-BE49-F238E27FC236}">
                <a16:creationId xmlns:a16="http://schemas.microsoft.com/office/drawing/2014/main" xmlns="" id="{B1A60BC7-9B7E-4E6C-AF71-982DCC5A118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970563" y="3217178"/>
            <a:ext cx="3249509" cy="1701189"/>
          </a:xfrm>
          <a:prstGeom prst="rect">
            <a:avLst/>
          </a:prstGeom>
        </p:spPr>
      </p:pic>
      <p:sp>
        <p:nvSpPr>
          <p:cNvPr id="2" name="Rectángulo 1">
            <a:extLst>
              <a:ext uri="{FF2B5EF4-FFF2-40B4-BE49-F238E27FC236}">
                <a16:creationId xmlns:a16="http://schemas.microsoft.com/office/drawing/2014/main" xmlns="" id="{9B5B3947-DC3C-4EE3-86B6-7D3FC8E4AE2D}"/>
              </a:ext>
            </a:extLst>
          </p:cNvPr>
          <p:cNvSpPr/>
          <p:nvPr/>
        </p:nvSpPr>
        <p:spPr>
          <a:xfrm>
            <a:off x="5516516" y="5154408"/>
            <a:ext cx="3212739" cy="369332"/>
          </a:xfrm>
          <a:prstGeom prst="rect">
            <a:avLst/>
          </a:prstGeom>
        </p:spPr>
        <p:txBody>
          <a:bodyPr wrap="none">
            <a:spAutoFit/>
          </a:bodyPr>
          <a:lstStyle/>
          <a:p>
            <a:r>
              <a:rPr lang="es-MX" dirty="0">
                <a:ln w="0"/>
                <a:effectLst>
                  <a:outerShdw blurRad="38100" dist="19050" dir="2700000" algn="tl" rotWithShape="0">
                    <a:schemeClr val="dk1">
                      <a:alpha val="40000"/>
                    </a:schemeClr>
                  </a:outerShdw>
                </a:effectLst>
                <a:latin typeface="Comic Sans MS" pitchFamily="66" charset="0"/>
              </a:rPr>
              <a:t>Línea Inspección de botellas</a:t>
            </a:r>
            <a:endParaRPr lang="es-MX" dirty="0"/>
          </a:p>
        </p:txBody>
      </p:sp>
    </p:spTree>
    <p:extLst>
      <p:ext uri="{BB962C8B-B14F-4D97-AF65-F5344CB8AC3E}">
        <p14:creationId xmlns:p14="http://schemas.microsoft.com/office/powerpoint/2010/main" val="2057321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3"/>
          <p:cNvSpPr txBox="1">
            <a:spLocks noChangeArrowheads="1"/>
          </p:cNvSpPr>
          <p:nvPr/>
        </p:nvSpPr>
        <p:spPr>
          <a:xfrm>
            <a:off x="5191229" y="1402407"/>
            <a:ext cx="3600400" cy="2160240"/>
          </a:xfrm>
          <a:prstGeom prst="rect">
            <a:avLst/>
          </a:prstGeom>
        </p:spPr>
        <p:txBody>
          <a:bodyPr vert="horz" lIns="91440" tIns="45720" rIns="91440" bIns="45720" rtlCol="0">
            <a:normAutofit/>
          </a:bodyPr>
          <a:lstStyle/>
          <a:p>
            <a:pPr algn="just"/>
            <a:r>
              <a:rPr lang="es-MX" sz="1600" dirty="0">
                <a:ln w="0"/>
                <a:effectLst>
                  <a:outerShdw blurRad="38100" dist="19050" dir="2700000" algn="tl" rotWithShape="0">
                    <a:schemeClr val="dk1">
                      <a:alpha val="40000"/>
                    </a:schemeClr>
                  </a:outerShdw>
                </a:effectLst>
                <a:latin typeface="Comic Sans MS" pitchFamily="66" charset="0"/>
              </a:rPr>
              <a:t>Actividades:</a:t>
            </a:r>
          </a:p>
          <a:p>
            <a:pPr algn="just"/>
            <a:r>
              <a:rPr lang="es-MX" sz="1600" dirty="0">
                <a:ln w="0"/>
                <a:effectLst>
                  <a:outerShdw blurRad="38100" dist="19050" dir="2700000" algn="tl" rotWithShape="0">
                    <a:schemeClr val="dk1">
                      <a:alpha val="40000"/>
                    </a:schemeClr>
                  </a:outerShdw>
                </a:effectLst>
                <a:latin typeface="Comic Sans MS" pitchFamily="66" charset="0"/>
              </a:rPr>
              <a:t>Instalación </a:t>
            </a:r>
            <a:r>
              <a:rPr lang="es-MX" sz="1600" dirty="0" err="1">
                <a:ln w="0"/>
                <a:effectLst>
                  <a:outerShdw blurRad="38100" dist="19050" dir="2700000" algn="tl" rotWithShape="0">
                    <a:schemeClr val="dk1">
                      <a:alpha val="40000"/>
                    </a:schemeClr>
                  </a:outerShdw>
                </a:effectLst>
                <a:latin typeface="Comic Sans MS" pitchFamily="66" charset="0"/>
              </a:rPr>
              <a:t>CCM´s</a:t>
            </a:r>
            <a:r>
              <a:rPr lang="es-MX" sz="1600" dirty="0">
                <a:ln w="0"/>
                <a:effectLst>
                  <a:outerShdw blurRad="38100" dist="19050" dir="2700000" algn="tl" rotWithShape="0">
                    <a:schemeClr val="dk1">
                      <a:alpha val="40000"/>
                    </a:schemeClr>
                  </a:outerShdw>
                </a:effectLst>
                <a:latin typeface="Comic Sans MS" pitchFamily="66" charset="0"/>
              </a:rPr>
              <a:t> y Tableros de Distribución en marca Siemens controlados por un PLC S7-319, arrancadores de estado sólido y variadores de velocidad.</a:t>
            </a:r>
          </a:p>
        </p:txBody>
      </p:sp>
      <p:sp>
        <p:nvSpPr>
          <p:cNvPr id="8" name="Rectangle 4"/>
          <p:cNvSpPr>
            <a:spLocks noChangeArrowheads="1"/>
          </p:cNvSpPr>
          <p:nvPr/>
        </p:nvSpPr>
        <p:spPr bwMode="auto">
          <a:xfrm>
            <a:off x="467544" y="1772817"/>
            <a:ext cx="4392488" cy="2304256"/>
          </a:xfrm>
          <a:prstGeom prst="rect">
            <a:avLst/>
          </a:prstGeom>
          <a:noFill/>
          <a:ln w="9525">
            <a:noFill/>
            <a:miter lim="800000"/>
            <a:headEnd/>
            <a:tailEnd/>
          </a:ln>
        </p:spPr>
        <p:txBody>
          <a:bodyPr/>
          <a:lstStyle/>
          <a:p>
            <a:r>
              <a:rPr lang="es-MX" sz="1400" dirty="0">
                <a:ln w="0"/>
                <a:effectLst>
                  <a:outerShdw blurRad="38100" dist="19050" dir="2700000" algn="tl" rotWithShape="0">
                    <a:schemeClr val="dk1">
                      <a:alpha val="40000"/>
                    </a:schemeClr>
                  </a:outerShdw>
                </a:effectLst>
                <a:latin typeface="Comic Sans MS" pitchFamily="66" charset="0"/>
              </a:rPr>
              <a:t>OBRA:</a:t>
            </a:r>
          </a:p>
          <a:p>
            <a:r>
              <a:rPr lang="es-MX" sz="1400" dirty="0">
                <a:ln w="0"/>
                <a:effectLst>
                  <a:outerShdw blurRad="38100" dist="19050" dir="2700000" algn="tl" rotWithShape="0">
                    <a:schemeClr val="dk1">
                      <a:alpha val="40000"/>
                    </a:schemeClr>
                  </a:outerShdw>
                </a:effectLst>
                <a:latin typeface="Comic Sans MS" pitchFamily="66" charset="0"/>
              </a:rPr>
              <a:t>INSTALACION DE </a:t>
            </a:r>
            <a:r>
              <a:rPr lang="es-MX" sz="1400" dirty="0" err="1">
                <a:ln w="0"/>
                <a:effectLst>
                  <a:outerShdw blurRad="38100" dist="19050" dir="2700000" algn="tl" rotWithShape="0">
                    <a:schemeClr val="dk1">
                      <a:alpha val="40000"/>
                    </a:schemeClr>
                  </a:outerShdw>
                </a:effectLst>
                <a:latin typeface="Comic Sans MS" pitchFamily="66" charset="0"/>
              </a:rPr>
              <a:t>CCM´s</a:t>
            </a:r>
            <a:r>
              <a:rPr lang="es-MX" sz="1400" dirty="0">
                <a:ln w="0"/>
                <a:effectLst>
                  <a:outerShdw blurRad="38100" dist="19050" dir="2700000" algn="tl" rotWithShape="0">
                    <a:schemeClr val="dk1">
                      <a:alpha val="40000"/>
                    </a:schemeClr>
                  </a:outerShdw>
                </a:effectLst>
                <a:latin typeface="Comic Sans MS" pitchFamily="66" charset="0"/>
              </a:rPr>
              <a:t>, TABLEROS DE DISTRIBUCIÓN, DE BAJA Y MEDIA TENSIÓN.</a:t>
            </a:r>
          </a:p>
        </p:txBody>
      </p:sp>
      <p:sp>
        <p:nvSpPr>
          <p:cNvPr id="10" name="Rectangle 4"/>
          <p:cNvSpPr>
            <a:spLocks noChangeArrowheads="1"/>
          </p:cNvSpPr>
          <p:nvPr/>
        </p:nvSpPr>
        <p:spPr bwMode="auto">
          <a:xfrm>
            <a:off x="6444208" y="5972091"/>
            <a:ext cx="2880320" cy="782120"/>
          </a:xfrm>
          <a:prstGeom prst="rect">
            <a:avLst/>
          </a:prstGeom>
          <a:noFill/>
          <a:ln w="9525">
            <a:noFill/>
            <a:miter lim="800000"/>
            <a:headEnd/>
            <a:tailEnd/>
          </a:ln>
        </p:spPr>
        <p:txBody>
          <a:bodyPr/>
          <a:lstStyle/>
          <a:p>
            <a:r>
              <a:rPr lang="es-MX" sz="1200" dirty="0">
                <a:ln w="0"/>
                <a:effectLst>
                  <a:outerShdw blurRad="38100" dist="19050" dir="2700000" algn="tl" rotWithShape="0">
                    <a:schemeClr val="dk1">
                      <a:alpha val="40000"/>
                    </a:schemeClr>
                  </a:outerShdw>
                </a:effectLst>
                <a:latin typeface="Comic Sans MS" pitchFamily="66" charset="0"/>
              </a:rPr>
              <a:t>Contratante:</a:t>
            </a:r>
          </a:p>
          <a:p>
            <a:r>
              <a:rPr lang="es-MX" sz="1200" dirty="0">
                <a:ln w="0"/>
                <a:effectLst>
                  <a:outerShdw blurRad="38100" dist="19050" dir="2700000" algn="tl" rotWithShape="0">
                    <a:schemeClr val="dk1">
                      <a:alpha val="40000"/>
                    </a:schemeClr>
                  </a:outerShdw>
                </a:effectLst>
                <a:latin typeface="Comic Sans MS" pitchFamily="66" charset="0"/>
              </a:rPr>
              <a:t>Arrocera </a:t>
            </a:r>
            <a:r>
              <a:rPr lang="es-MX" sz="1200" dirty="0" err="1">
                <a:ln w="0"/>
                <a:effectLst>
                  <a:outerShdw blurRad="38100" dist="19050" dir="2700000" algn="tl" rotWithShape="0">
                    <a:schemeClr val="dk1">
                      <a:alpha val="40000"/>
                    </a:schemeClr>
                  </a:outerShdw>
                </a:effectLst>
                <a:latin typeface="Comic Sans MS" pitchFamily="66" charset="0"/>
              </a:rPr>
              <a:t>Schettino</a:t>
            </a:r>
            <a:r>
              <a:rPr lang="es-MX" sz="1200" dirty="0">
                <a:ln w="0"/>
                <a:effectLst>
                  <a:outerShdw blurRad="38100" dist="19050" dir="2700000" algn="tl" rotWithShape="0">
                    <a:schemeClr val="dk1">
                      <a:alpha val="40000"/>
                    </a:schemeClr>
                  </a:outerShdw>
                </a:effectLst>
                <a:latin typeface="Comic Sans MS" pitchFamily="66" charset="0"/>
              </a:rPr>
              <a:t>, S. A. de C. V.</a:t>
            </a:r>
          </a:p>
          <a:p>
            <a:r>
              <a:rPr lang="es-MX" sz="1200" dirty="0">
                <a:ln w="0"/>
                <a:effectLst>
                  <a:outerShdw blurRad="38100" dist="19050" dir="2700000" algn="tl" rotWithShape="0">
                    <a:schemeClr val="dk1">
                      <a:alpha val="40000"/>
                    </a:schemeClr>
                  </a:outerShdw>
                </a:effectLst>
                <a:latin typeface="Comic Sans MS" pitchFamily="66" charset="0"/>
              </a:rPr>
              <a:t>Noviembre / enero  de 2016.</a:t>
            </a:r>
          </a:p>
          <a:p>
            <a:endParaRPr lang="es-MX" sz="1200" dirty="0">
              <a:ln w="0"/>
              <a:effectLst>
                <a:outerShdw blurRad="38100" dist="19050" dir="2700000" algn="tl" rotWithShape="0">
                  <a:schemeClr val="dk1">
                    <a:alpha val="40000"/>
                  </a:schemeClr>
                </a:outerShdw>
              </a:effectLst>
              <a:latin typeface="Comic Sans MS" pitchFamily="66" charset="0"/>
            </a:endParaRPr>
          </a:p>
        </p:txBody>
      </p:sp>
      <p:sp>
        <p:nvSpPr>
          <p:cNvPr id="11" name="1 Título">
            <a:extLst>
              <a:ext uri="{FF2B5EF4-FFF2-40B4-BE49-F238E27FC236}">
                <a16:creationId xmlns:a16="http://schemas.microsoft.com/office/drawing/2014/main" xmlns="" id="{E8C8F2AC-0F50-4A6F-A516-1A9CD21628EE}"/>
              </a:ext>
            </a:extLst>
          </p:cNvPr>
          <p:cNvSpPr>
            <a:spLocks noGrp="1"/>
          </p:cNvSpPr>
          <p:nvPr>
            <p:ph type="ctrTitle"/>
          </p:nvPr>
        </p:nvSpPr>
        <p:spPr>
          <a:xfrm>
            <a:off x="-127841" y="55421"/>
            <a:ext cx="9036496" cy="1196751"/>
          </a:xfrm>
        </p:spPr>
        <p:txBody>
          <a:bodyPr>
            <a:normAutofit/>
          </a:bodyPr>
          <a:lstStyle/>
          <a:p>
            <a:pPr algn="r"/>
            <a:r>
              <a:rPr lang="es-MX" sz="2600" b="1" dirty="0">
                <a:solidFill>
                  <a:schemeClr val="tx2"/>
                </a:solidFill>
                <a:latin typeface="Arial Narrow" panose="020B0606020202030204" pitchFamily="34" charset="0"/>
              </a:rPr>
              <a:t>                </a:t>
            </a:r>
            <a:r>
              <a:rPr lang="es-MX" sz="2600" b="1" dirty="0">
                <a:solidFill>
                  <a:srgbClr val="00B050"/>
                </a:solidFill>
                <a:latin typeface="Arial Narrow" panose="020B0606020202030204" pitchFamily="34" charset="0"/>
              </a:rPr>
              <a:t>EMPRESA CONTRUCTORA DEL VALLE DE ORIZABA</a:t>
            </a:r>
            <a:br>
              <a:rPr lang="es-MX" sz="2600" b="1" dirty="0">
                <a:solidFill>
                  <a:srgbClr val="00B050"/>
                </a:solidFill>
                <a:latin typeface="Arial Narrow" panose="020B0606020202030204" pitchFamily="34" charset="0"/>
              </a:rPr>
            </a:br>
            <a:r>
              <a:rPr lang="es-MX" sz="2600" b="1" dirty="0">
                <a:solidFill>
                  <a:srgbClr val="00B050"/>
                </a:solidFill>
                <a:latin typeface="Arial Narrow" panose="020B0606020202030204" pitchFamily="34" charset="0"/>
              </a:rPr>
              <a:t>S.A. de C.V.</a:t>
            </a:r>
          </a:p>
        </p:txBody>
      </p:sp>
      <p:pic>
        <p:nvPicPr>
          <p:cNvPr id="12" name="Imagen 11">
            <a:extLst>
              <a:ext uri="{FF2B5EF4-FFF2-40B4-BE49-F238E27FC236}">
                <a16:creationId xmlns:a16="http://schemas.microsoft.com/office/drawing/2014/main" xmlns="" id="{1947F33A-0493-4A8B-9DE7-65FAAB5C3A0E}"/>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94737" l="5350" r="97119"/>
                    </a14:imgEffect>
                  </a14:imgLayer>
                </a14:imgProps>
              </a:ext>
              <a:ext uri="{28A0092B-C50C-407E-A947-70E740481C1C}">
                <a14:useLocalDpi xmlns:a14="http://schemas.microsoft.com/office/drawing/2010/main"/>
              </a:ext>
            </a:extLst>
          </a:blip>
          <a:srcRect t="6604"/>
          <a:stretch/>
        </p:blipFill>
        <p:spPr>
          <a:xfrm>
            <a:off x="323528" y="41444"/>
            <a:ext cx="1513396" cy="1355556"/>
          </a:xfrm>
          <a:prstGeom prst="rect">
            <a:avLst/>
          </a:prstGeom>
        </p:spPr>
      </p:pic>
      <p:pic>
        <p:nvPicPr>
          <p:cNvPr id="13" name="Imagen 12">
            <a:extLst>
              <a:ext uri="{FF2B5EF4-FFF2-40B4-BE49-F238E27FC236}">
                <a16:creationId xmlns:a16="http://schemas.microsoft.com/office/drawing/2014/main" xmlns="" id="{5C69FEAE-4E1A-4816-9F95-43ED6B72502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09028" y="620961"/>
            <a:ext cx="2291810" cy="855831"/>
          </a:xfrm>
          <a:prstGeom prst="rect">
            <a:avLst/>
          </a:prstGeom>
        </p:spPr>
      </p:pic>
      <p:pic>
        <p:nvPicPr>
          <p:cNvPr id="3" name="Imagen 2">
            <a:extLst>
              <a:ext uri="{FF2B5EF4-FFF2-40B4-BE49-F238E27FC236}">
                <a16:creationId xmlns:a16="http://schemas.microsoft.com/office/drawing/2014/main" xmlns="" id="{9738F902-5F9B-4EF4-9BA6-6F81FFCCC5F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7588" y="2601335"/>
            <a:ext cx="1991750" cy="1710752"/>
          </a:xfrm>
          <a:prstGeom prst="rect">
            <a:avLst/>
          </a:prstGeom>
        </p:spPr>
      </p:pic>
      <p:pic>
        <p:nvPicPr>
          <p:cNvPr id="4" name="Imagen 3">
            <a:extLst>
              <a:ext uri="{FF2B5EF4-FFF2-40B4-BE49-F238E27FC236}">
                <a16:creationId xmlns:a16="http://schemas.microsoft.com/office/drawing/2014/main" xmlns="" id="{82A8CC1E-3985-46AF-BBEB-BE4EB07E7AA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512542" y="2609202"/>
            <a:ext cx="2323049" cy="1710753"/>
          </a:xfrm>
          <a:prstGeom prst="rect">
            <a:avLst/>
          </a:prstGeom>
        </p:spPr>
      </p:pic>
      <p:pic>
        <p:nvPicPr>
          <p:cNvPr id="9" name="Imagen 8">
            <a:extLst>
              <a:ext uri="{FF2B5EF4-FFF2-40B4-BE49-F238E27FC236}">
                <a16:creationId xmlns:a16="http://schemas.microsoft.com/office/drawing/2014/main" xmlns="" id="{85F78675-7C73-428A-895C-10195B84D2E1}"/>
              </a:ext>
            </a:extLst>
          </p:cNvPr>
          <p:cNvPicPr>
            <a:picLocks noChangeAspect="1"/>
          </p:cNvPicPr>
          <p:nvPr/>
        </p:nvPicPr>
        <p:blipFill>
          <a:blip r:embed="rId8"/>
          <a:stretch>
            <a:fillRect/>
          </a:stretch>
        </p:blipFill>
        <p:spPr>
          <a:xfrm>
            <a:off x="323528" y="4372961"/>
            <a:ext cx="3524250" cy="2381250"/>
          </a:xfrm>
          <a:prstGeom prst="rect">
            <a:avLst/>
          </a:prstGeom>
        </p:spPr>
      </p:pic>
      <p:pic>
        <p:nvPicPr>
          <p:cNvPr id="14" name="Imagen 13">
            <a:extLst>
              <a:ext uri="{FF2B5EF4-FFF2-40B4-BE49-F238E27FC236}">
                <a16:creationId xmlns:a16="http://schemas.microsoft.com/office/drawing/2014/main" xmlns="" id="{93B7B700-B1FB-4F2B-8A9E-2FEC89E1B9EE}"/>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l="10629"/>
          <a:stretch/>
        </p:blipFill>
        <p:spPr>
          <a:xfrm>
            <a:off x="3933124" y="4363454"/>
            <a:ext cx="2151044" cy="2425532"/>
          </a:xfrm>
          <a:prstGeom prst="rect">
            <a:avLst/>
          </a:prstGeom>
        </p:spPr>
      </p:pic>
      <p:sp>
        <p:nvSpPr>
          <p:cNvPr id="15" name="Rectángulo 14">
            <a:extLst>
              <a:ext uri="{FF2B5EF4-FFF2-40B4-BE49-F238E27FC236}">
                <a16:creationId xmlns:a16="http://schemas.microsoft.com/office/drawing/2014/main" xmlns="" id="{B9E32443-BCBE-4EAB-8F7D-BC612A88196F}"/>
              </a:ext>
            </a:extLst>
          </p:cNvPr>
          <p:cNvSpPr/>
          <p:nvPr/>
        </p:nvSpPr>
        <p:spPr>
          <a:xfrm>
            <a:off x="5503556" y="3562647"/>
            <a:ext cx="3405099" cy="646331"/>
          </a:xfrm>
          <a:prstGeom prst="rect">
            <a:avLst/>
          </a:prstGeom>
        </p:spPr>
        <p:txBody>
          <a:bodyPr wrap="none">
            <a:spAutoFit/>
          </a:bodyPr>
          <a:lstStyle/>
          <a:p>
            <a:pPr algn="ctr"/>
            <a:r>
              <a:rPr lang="es-MX" dirty="0">
                <a:ln w="0"/>
                <a:effectLst>
                  <a:outerShdw blurRad="38100" dist="19050" dir="2700000" algn="tl" rotWithShape="0">
                    <a:schemeClr val="dk1">
                      <a:alpha val="40000"/>
                    </a:schemeClr>
                  </a:outerShdw>
                </a:effectLst>
                <a:latin typeface="Comic Sans MS" pitchFamily="66" charset="0"/>
              </a:rPr>
              <a:t>Centro de Control de Motores</a:t>
            </a:r>
          </a:p>
          <a:p>
            <a:pPr algn="ctr"/>
            <a:r>
              <a:rPr lang="es-MX" dirty="0">
                <a:ln w="0"/>
                <a:effectLst>
                  <a:outerShdw blurRad="38100" dist="19050" dir="2700000" algn="tl" rotWithShape="0">
                    <a:schemeClr val="dk1">
                      <a:alpha val="40000"/>
                    </a:schemeClr>
                  </a:outerShdw>
                </a:effectLst>
                <a:latin typeface="Comic Sans MS" pitchFamily="66" charset="0"/>
              </a:rPr>
              <a:t>con PLC´s y Pantallas HMI</a:t>
            </a:r>
            <a:endParaRPr lang="es-MX"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3"/>
          <p:cNvSpPr txBox="1">
            <a:spLocks noChangeArrowheads="1"/>
          </p:cNvSpPr>
          <p:nvPr/>
        </p:nvSpPr>
        <p:spPr>
          <a:xfrm>
            <a:off x="5191229" y="1402407"/>
            <a:ext cx="3600400" cy="2160240"/>
          </a:xfrm>
          <a:prstGeom prst="rect">
            <a:avLst/>
          </a:prstGeom>
        </p:spPr>
        <p:txBody>
          <a:bodyPr vert="horz" lIns="91440" tIns="45720" rIns="91440" bIns="45720" rtlCol="0">
            <a:normAutofit/>
          </a:bodyPr>
          <a:lstStyle/>
          <a:p>
            <a:pPr algn="just"/>
            <a:r>
              <a:rPr lang="es-MX" sz="1600" dirty="0">
                <a:ln w="0"/>
                <a:latin typeface="Comic Sans MS" pitchFamily="66" charset="0"/>
              </a:rPr>
              <a:t>Actividades:</a:t>
            </a:r>
          </a:p>
          <a:p>
            <a:pPr algn="just"/>
            <a:r>
              <a:rPr lang="es-MX" sz="1600" dirty="0">
                <a:ln w="0"/>
                <a:latin typeface="Comic Sans MS" pitchFamily="66" charset="0"/>
              </a:rPr>
              <a:t>Instalación de módulos de paneles solares para alcanzar la cantidad de </a:t>
            </a:r>
            <a:r>
              <a:rPr lang="es-MX" sz="1600" dirty="0" err="1">
                <a:ln w="0"/>
                <a:latin typeface="Comic Sans MS" pitchFamily="66" charset="0"/>
              </a:rPr>
              <a:t>Kwp</a:t>
            </a:r>
            <a:r>
              <a:rPr lang="es-MX" sz="1600" dirty="0">
                <a:ln w="0"/>
                <a:latin typeface="Comic Sans MS" pitchFamily="66" charset="0"/>
              </a:rPr>
              <a:t> que se necesitan, se instala un medidor de consumo de energía bidireccional para que CFE reste al recibo total de manera mensual</a:t>
            </a:r>
          </a:p>
        </p:txBody>
      </p:sp>
      <p:sp>
        <p:nvSpPr>
          <p:cNvPr id="8" name="Rectangle 4"/>
          <p:cNvSpPr>
            <a:spLocks noChangeArrowheads="1"/>
          </p:cNvSpPr>
          <p:nvPr/>
        </p:nvSpPr>
        <p:spPr bwMode="auto">
          <a:xfrm>
            <a:off x="467544" y="1484784"/>
            <a:ext cx="4392488" cy="1656183"/>
          </a:xfrm>
          <a:prstGeom prst="rect">
            <a:avLst/>
          </a:prstGeom>
          <a:noFill/>
          <a:ln w="9525">
            <a:noFill/>
            <a:miter lim="800000"/>
            <a:headEnd/>
            <a:tailEnd/>
          </a:ln>
        </p:spPr>
        <p:txBody>
          <a:bodyPr/>
          <a:lstStyle/>
          <a:p>
            <a:r>
              <a:rPr lang="es-MX" sz="1400" dirty="0">
                <a:ln w="0"/>
                <a:effectLst>
                  <a:outerShdw blurRad="38100" dist="19050" dir="2700000" algn="tl" rotWithShape="0">
                    <a:schemeClr val="dk1">
                      <a:alpha val="40000"/>
                    </a:schemeClr>
                  </a:outerShdw>
                </a:effectLst>
                <a:latin typeface="Comic Sans MS" pitchFamily="66" charset="0"/>
              </a:rPr>
              <a:t>OBRA:</a:t>
            </a:r>
          </a:p>
          <a:p>
            <a:r>
              <a:rPr lang="es-MX" sz="1400" dirty="0">
                <a:ln w="0"/>
                <a:effectLst>
                  <a:outerShdw blurRad="38100" dist="19050" dir="2700000" algn="tl" rotWithShape="0">
                    <a:schemeClr val="dk1">
                      <a:alpha val="40000"/>
                    </a:schemeClr>
                  </a:outerShdw>
                </a:effectLst>
                <a:latin typeface="Comic Sans MS" pitchFamily="66" charset="0"/>
              </a:rPr>
              <a:t>INSTALACION DE SISTEMA DE PANELES SOLARES TIPO INDUSTRIAL PARA GENERAR 1500 </a:t>
            </a:r>
            <a:r>
              <a:rPr lang="es-MX" sz="1400" dirty="0" err="1">
                <a:ln w="0"/>
                <a:effectLst>
                  <a:outerShdw blurRad="38100" dist="19050" dir="2700000" algn="tl" rotWithShape="0">
                    <a:schemeClr val="dk1">
                      <a:alpha val="40000"/>
                    </a:schemeClr>
                  </a:outerShdw>
                </a:effectLst>
                <a:latin typeface="Comic Sans MS" pitchFamily="66" charset="0"/>
              </a:rPr>
              <a:t>KWp</a:t>
            </a:r>
            <a:r>
              <a:rPr lang="es-MX" sz="1400" dirty="0">
                <a:ln w="0"/>
                <a:effectLst>
                  <a:outerShdw blurRad="38100" dist="19050" dir="2700000" algn="tl" rotWithShape="0">
                    <a:schemeClr val="dk1">
                      <a:alpha val="40000"/>
                    </a:schemeClr>
                  </a:outerShdw>
                </a:effectLst>
                <a:latin typeface="Comic Sans MS" pitchFamily="66" charset="0"/>
              </a:rPr>
              <a:t>. INSTALADOS EN LA TARDE DE AZOTEA DE LA EMPRESA, PARA SER UTILIZADAS EN SISTEMA BIDIRECCIONAL CON CFE</a:t>
            </a:r>
          </a:p>
        </p:txBody>
      </p:sp>
      <p:sp>
        <p:nvSpPr>
          <p:cNvPr id="10" name="Rectangle 4"/>
          <p:cNvSpPr>
            <a:spLocks noChangeArrowheads="1"/>
          </p:cNvSpPr>
          <p:nvPr/>
        </p:nvSpPr>
        <p:spPr bwMode="auto">
          <a:xfrm>
            <a:off x="6505459" y="6170884"/>
            <a:ext cx="2638541" cy="646331"/>
          </a:xfrm>
          <a:prstGeom prst="rect">
            <a:avLst/>
          </a:prstGeom>
          <a:noFill/>
          <a:ln w="9525">
            <a:noFill/>
            <a:miter lim="800000"/>
            <a:headEnd/>
            <a:tailEnd/>
          </a:ln>
        </p:spPr>
        <p:txBody>
          <a:bodyPr/>
          <a:lstStyle/>
          <a:p>
            <a:r>
              <a:rPr lang="es-MX" sz="1200" dirty="0">
                <a:ln w="0"/>
                <a:effectLst>
                  <a:outerShdw blurRad="38100" dist="19050" dir="2700000" algn="tl" rotWithShape="0">
                    <a:schemeClr val="dk1">
                      <a:alpha val="40000"/>
                    </a:schemeClr>
                  </a:outerShdw>
                </a:effectLst>
                <a:latin typeface="Comic Sans MS" pitchFamily="66" charset="0"/>
              </a:rPr>
              <a:t>Contratante:</a:t>
            </a:r>
          </a:p>
          <a:p>
            <a:r>
              <a:rPr lang="es-MX" sz="1200" dirty="0">
                <a:ln w="0"/>
                <a:effectLst>
                  <a:outerShdw blurRad="38100" dist="19050" dir="2700000" algn="tl" rotWithShape="0">
                    <a:schemeClr val="dk1">
                      <a:alpha val="40000"/>
                    </a:schemeClr>
                  </a:outerShdw>
                </a:effectLst>
                <a:latin typeface="Comic Sans MS" pitchFamily="66" charset="0"/>
              </a:rPr>
              <a:t>Ingeniería Aplicada, S. A. de C. V.</a:t>
            </a:r>
          </a:p>
          <a:p>
            <a:r>
              <a:rPr lang="es-MX" sz="1200" dirty="0">
                <a:ln w="0"/>
                <a:effectLst>
                  <a:outerShdw blurRad="38100" dist="19050" dir="2700000" algn="tl" rotWithShape="0">
                    <a:schemeClr val="dk1">
                      <a:alpha val="40000"/>
                    </a:schemeClr>
                  </a:outerShdw>
                </a:effectLst>
                <a:latin typeface="Comic Sans MS" pitchFamily="66" charset="0"/>
              </a:rPr>
              <a:t>enero  de 2017.</a:t>
            </a:r>
          </a:p>
          <a:p>
            <a:endParaRPr lang="es-MX" sz="1200" dirty="0">
              <a:ln w="0"/>
              <a:effectLst>
                <a:outerShdw blurRad="38100" dist="19050" dir="2700000" algn="tl" rotWithShape="0">
                  <a:schemeClr val="dk1">
                    <a:alpha val="40000"/>
                  </a:schemeClr>
                </a:outerShdw>
              </a:effectLst>
              <a:latin typeface="Comic Sans MS" pitchFamily="66" charset="0"/>
            </a:endParaRPr>
          </a:p>
        </p:txBody>
      </p:sp>
      <p:sp>
        <p:nvSpPr>
          <p:cNvPr id="11" name="1 Título">
            <a:extLst>
              <a:ext uri="{FF2B5EF4-FFF2-40B4-BE49-F238E27FC236}">
                <a16:creationId xmlns:a16="http://schemas.microsoft.com/office/drawing/2014/main" xmlns="" id="{E8C8F2AC-0F50-4A6F-A516-1A9CD21628EE}"/>
              </a:ext>
            </a:extLst>
          </p:cNvPr>
          <p:cNvSpPr>
            <a:spLocks noGrp="1"/>
          </p:cNvSpPr>
          <p:nvPr>
            <p:ph type="ctrTitle"/>
          </p:nvPr>
        </p:nvSpPr>
        <p:spPr>
          <a:xfrm>
            <a:off x="-127841" y="55421"/>
            <a:ext cx="9036496" cy="1196751"/>
          </a:xfrm>
        </p:spPr>
        <p:txBody>
          <a:bodyPr>
            <a:normAutofit/>
          </a:bodyPr>
          <a:lstStyle/>
          <a:p>
            <a:pPr algn="r"/>
            <a:r>
              <a:rPr lang="es-MX" sz="2600" b="1" dirty="0">
                <a:solidFill>
                  <a:schemeClr val="tx2"/>
                </a:solidFill>
                <a:latin typeface="Arial Narrow" panose="020B0606020202030204" pitchFamily="34" charset="0"/>
              </a:rPr>
              <a:t>                </a:t>
            </a:r>
            <a:r>
              <a:rPr lang="es-MX" sz="2600" b="1" dirty="0">
                <a:solidFill>
                  <a:srgbClr val="00B050"/>
                </a:solidFill>
                <a:latin typeface="Arial Narrow" panose="020B0606020202030204" pitchFamily="34" charset="0"/>
              </a:rPr>
              <a:t>EMPRESA CONTRUCTORA DEL VALLE DE ORIZABA</a:t>
            </a:r>
            <a:br>
              <a:rPr lang="es-MX" sz="2600" b="1" dirty="0">
                <a:solidFill>
                  <a:srgbClr val="00B050"/>
                </a:solidFill>
                <a:latin typeface="Arial Narrow" panose="020B0606020202030204" pitchFamily="34" charset="0"/>
              </a:rPr>
            </a:br>
            <a:r>
              <a:rPr lang="es-MX" sz="2600" b="1" dirty="0">
                <a:solidFill>
                  <a:srgbClr val="00B050"/>
                </a:solidFill>
                <a:latin typeface="Arial Narrow" panose="020B0606020202030204" pitchFamily="34" charset="0"/>
              </a:rPr>
              <a:t>S.A. de C.V.</a:t>
            </a:r>
          </a:p>
        </p:txBody>
      </p:sp>
      <p:pic>
        <p:nvPicPr>
          <p:cNvPr id="12" name="Imagen 11">
            <a:extLst>
              <a:ext uri="{FF2B5EF4-FFF2-40B4-BE49-F238E27FC236}">
                <a16:creationId xmlns:a16="http://schemas.microsoft.com/office/drawing/2014/main" xmlns="" id="{1947F33A-0493-4A8B-9DE7-65FAAB5C3A0E}"/>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94737" l="5350" r="97119"/>
                    </a14:imgEffect>
                  </a14:imgLayer>
                </a14:imgProps>
              </a:ext>
              <a:ext uri="{28A0092B-C50C-407E-A947-70E740481C1C}">
                <a14:useLocalDpi xmlns:a14="http://schemas.microsoft.com/office/drawing/2010/main"/>
              </a:ext>
            </a:extLst>
          </a:blip>
          <a:srcRect t="6604"/>
          <a:stretch/>
        </p:blipFill>
        <p:spPr>
          <a:xfrm>
            <a:off x="323528" y="41444"/>
            <a:ext cx="1513396" cy="1355556"/>
          </a:xfrm>
          <a:prstGeom prst="rect">
            <a:avLst/>
          </a:prstGeom>
        </p:spPr>
      </p:pic>
      <p:pic>
        <p:nvPicPr>
          <p:cNvPr id="13" name="Imagen 12">
            <a:extLst>
              <a:ext uri="{FF2B5EF4-FFF2-40B4-BE49-F238E27FC236}">
                <a16:creationId xmlns:a16="http://schemas.microsoft.com/office/drawing/2014/main" xmlns="" id="{5C69FEAE-4E1A-4816-9F95-43ED6B72502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09028" y="620961"/>
            <a:ext cx="2291810" cy="855831"/>
          </a:xfrm>
          <a:prstGeom prst="rect">
            <a:avLst/>
          </a:prstGeom>
        </p:spPr>
      </p:pic>
      <p:sp>
        <p:nvSpPr>
          <p:cNvPr id="15" name="Rectángulo 14">
            <a:extLst>
              <a:ext uri="{FF2B5EF4-FFF2-40B4-BE49-F238E27FC236}">
                <a16:creationId xmlns:a16="http://schemas.microsoft.com/office/drawing/2014/main" xmlns="" id="{B9E32443-BCBE-4EAB-8F7D-BC612A88196F}"/>
              </a:ext>
            </a:extLst>
          </p:cNvPr>
          <p:cNvSpPr/>
          <p:nvPr/>
        </p:nvSpPr>
        <p:spPr>
          <a:xfrm>
            <a:off x="5617372" y="3562647"/>
            <a:ext cx="3177473" cy="646331"/>
          </a:xfrm>
          <a:prstGeom prst="rect">
            <a:avLst/>
          </a:prstGeom>
        </p:spPr>
        <p:txBody>
          <a:bodyPr wrap="none">
            <a:spAutoFit/>
          </a:bodyPr>
          <a:lstStyle/>
          <a:p>
            <a:pPr algn="ctr"/>
            <a:r>
              <a:rPr lang="es-MX" dirty="0">
                <a:ln w="0"/>
                <a:effectLst>
                  <a:outerShdw blurRad="38100" dist="19050" dir="2700000" algn="tl" rotWithShape="0">
                    <a:schemeClr val="dk1">
                      <a:alpha val="40000"/>
                    </a:schemeClr>
                  </a:outerShdw>
                </a:effectLst>
                <a:latin typeface="Comic Sans MS" pitchFamily="66" charset="0"/>
              </a:rPr>
              <a:t>SISTEMA DE PANELES</a:t>
            </a:r>
          </a:p>
          <a:p>
            <a:pPr algn="ctr"/>
            <a:r>
              <a:rPr lang="es-MX" dirty="0">
                <a:ln w="0"/>
                <a:effectLst>
                  <a:outerShdw blurRad="38100" dist="19050" dir="2700000" algn="tl" rotWithShape="0">
                    <a:schemeClr val="dk1">
                      <a:alpha val="40000"/>
                    </a:schemeClr>
                  </a:outerShdw>
                </a:effectLst>
                <a:latin typeface="Comic Sans MS" pitchFamily="66" charset="0"/>
              </a:rPr>
              <a:t>SOLARES INDUSTRIALES</a:t>
            </a:r>
            <a:endParaRPr lang="es-MX" dirty="0"/>
          </a:p>
        </p:txBody>
      </p:sp>
      <p:pic>
        <p:nvPicPr>
          <p:cNvPr id="2" name="Imagen 1">
            <a:extLst>
              <a:ext uri="{FF2B5EF4-FFF2-40B4-BE49-F238E27FC236}">
                <a16:creationId xmlns:a16="http://schemas.microsoft.com/office/drawing/2014/main" xmlns="" id="{E4E43389-517D-4998-BC31-6991AEF5D8E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5266" y="3174108"/>
            <a:ext cx="2253144" cy="1695052"/>
          </a:xfrm>
          <a:prstGeom prst="rect">
            <a:avLst/>
          </a:prstGeom>
        </p:spPr>
      </p:pic>
      <p:pic>
        <p:nvPicPr>
          <p:cNvPr id="5" name="Imagen 4">
            <a:extLst>
              <a:ext uri="{FF2B5EF4-FFF2-40B4-BE49-F238E27FC236}">
                <a16:creationId xmlns:a16="http://schemas.microsoft.com/office/drawing/2014/main" xmlns="" id="{95C8EA9A-9DC7-46FC-9098-10BD69BE4E3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502648" y="3185202"/>
            <a:ext cx="2253145" cy="1395926"/>
          </a:xfrm>
          <a:prstGeom prst="rect">
            <a:avLst/>
          </a:prstGeom>
        </p:spPr>
      </p:pic>
      <p:pic>
        <p:nvPicPr>
          <p:cNvPr id="6" name="Imagen 5">
            <a:extLst>
              <a:ext uri="{FF2B5EF4-FFF2-40B4-BE49-F238E27FC236}">
                <a16:creationId xmlns:a16="http://schemas.microsoft.com/office/drawing/2014/main" xmlns="" id="{74B4DCE5-508D-48F3-A258-05192F91844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90183" y="4948225"/>
            <a:ext cx="2008227" cy="1808931"/>
          </a:xfrm>
          <a:prstGeom prst="rect">
            <a:avLst/>
          </a:prstGeom>
        </p:spPr>
      </p:pic>
      <p:pic>
        <p:nvPicPr>
          <p:cNvPr id="16" name="Imagen 15">
            <a:extLst>
              <a:ext uri="{FF2B5EF4-FFF2-40B4-BE49-F238E27FC236}">
                <a16:creationId xmlns:a16="http://schemas.microsoft.com/office/drawing/2014/main" xmlns="" id="{0E2AC42E-E303-4E5D-8D3D-14208D24978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520774" y="4648357"/>
            <a:ext cx="2799202" cy="2105854"/>
          </a:xfrm>
          <a:prstGeom prst="rect">
            <a:avLst/>
          </a:prstGeom>
        </p:spPr>
      </p:pic>
      <p:pic>
        <p:nvPicPr>
          <p:cNvPr id="17" name="Imagen 16">
            <a:extLst>
              <a:ext uri="{FF2B5EF4-FFF2-40B4-BE49-F238E27FC236}">
                <a16:creationId xmlns:a16="http://schemas.microsoft.com/office/drawing/2014/main" xmlns="" id="{03916087-40CE-4258-B4AC-D87DF3D6874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355695" y="4406250"/>
            <a:ext cx="2638541" cy="1717778"/>
          </a:xfrm>
          <a:prstGeom prst="rect">
            <a:avLst/>
          </a:prstGeom>
        </p:spPr>
      </p:pic>
    </p:spTree>
    <p:extLst>
      <p:ext uri="{BB962C8B-B14F-4D97-AF65-F5344CB8AC3E}">
        <p14:creationId xmlns:p14="http://schemas.microsoft.com/office/powerpoint/2010/main" val="30927902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3"/>
          <p:cNvSpPr txBox="1">
            <a:spLocks noChangeArrowheads="1"/>
          </p:cNvSpPr>
          <p:nvPr/>
        </p:nvSpPr>
        <p:spPr>
          <a:xfrm>
            <a:off x="5584455" y="1782238"/>
            <a:ext cx="3312368" cy="1440159"/>
          </a:xfrm>
          <a:prstGeom prst="rect">
            <a:avLst/>
          </a:prstGeom>
        </p:spPr>
        <p:txBody>
          <a:bodyPr vert="horz" lIns="91440" tIns="45720" rIns="91440" bIns="45720" rtlCol="0">
            <a:normAutofit/>
          </a:bodyPr>
          <a:lstStyle/>
          <a:p>
            <a:pPr algn="just"/>
            <a:r>
              <a:rPr lang="es-MX" sz="1600" dirty="0">
                <a:ln w="0"/>
                <a:latin typeface="Comic Sans MS" pitchFamily="66" charset="0"/>
              </a:rPr>
              <a:t>Actividades:</a:t>
            </a:r>
          </a:p>
          <a:p>
            <a:r>
              <a:rPr lang="es-MX" sz="1600" dirty="0">
                <a:ln w="0"/>
                <a:latin typeface="Comic Sans MS" pitchFamily="66" charset="0"/>
              </a:rPr>
              <a:t>Instalación de PLC´s,  tubería conduit, soportería y cableado de instrumentos para la medición de oxigeno y flujo. </a:t>
            </a:r>
          </a:p>
        </p:txBody>
      </p:sp>
      <p:sp>
        <p:nvSpPr>
          <p:cNvPr id="8" name="Rectangle 4"/>
          <p:cNvSpPr>
            <a:spLocks noChangeArrowheads="1"/>
          </p:cNvSpPr>
          <p:nvPr/>
        </p:nvSpPr>
        <p:spPr bwMode="auto">
          <a:xfrm>
            <a:off x="467544" y="1844825"/>
            <a:ext cx="4608512" cy="1440159"/>
          </a:xfrm>
          <a:prstGeom prst="rect">
            <a:avLst/>
          </a:prstGeom>
          <a:noFill/>
          <a:ln w="9525">
            <a:noFill/>
            <a:miter lim="800000"/>
            <a:headEnd/>
            <a:tailEnd/>
          </a:ln>
        </p:spPr>
        <p:txBody>
          <a:bodyPr/>
          <a:lstStyle/>
          <a:p>
            <a:r>
              <a:rPr lang="es-MX" sz="1400" dirty="0">
                <a:ln w="0"/>
                <a:effectLst>
                  <a:outerShdw blurRad="38100" dist="19050" dir="2700000" algn="tl" rotWithShape="0">
                    <a:schemeClr val="dk1">
                      <a:alpha val="40000"/>
                    </a:schemeClr>
                  </a:outerShdw>
                </a:effectLst>
                <a:latin typeface="Comic Sans MS" pitchFamily="66" charset="0"/>
              </a:rPr>
              <a:t>OBRA:</a:t>
            </a:r>
          </a:p>
          <a:p>
            <a:r>
              <a:rPr lang="es-MX" sz="1400" dirty="0">
                <a:ln w="0"/>
                <a:effectLst>
                  <a:outerShdw blurRad="38100" dist="19050" dir="2700000" algn="tl" rotWithShape="0">
                    <a:schemeClr val="dk1">
                      <a:alpha val="40000"/>
                    </a:schemeClr>
                  </a:outerShdw>
                </a:effectLst>
                <a:latin typeface="Comic Sans MS" pitchFamily="66" charset="0"/>
              </a:rPr>
              <a:t>INSTALACION DE SISTEMA DE CONTROL A BASE DE PLC´S EN LA PLANTA DE TRATAMIENTO DE AGUAS RESIDUALES VENUSTIANO CARRANZA EN LA CIUDAD DE BOCA DEL RIO, VER.</a:t>
            </a:r>
          </a:p>
        </p:txBody>
      </p:sp>
      <p:sp>
        <p:nvSpPr>
          <p:cNvPr id="10" name="Rectangle 4"/>
          <p:cNvSpPr>
            <a:spLocks noChangeArrowheads="1"/>
          </p:cNvSpPr>
          <p:nvPr/>
        </p:nvSpPr>
        <p:spPr bwMode="auto">
          <a:xfrm>
            <a:off x="6461159" y="5722579"/>
            <a:ext cx="2561919" cy="1080000"/>
          </a:xfrm>
          <a:prstGeom prst="rect">
            <a:avLst/>
          </a:prstGeom>
          <a:noFill/>
          <a:ln w="9525">
            <a:noFill/>
            <a:miter lim="800000"/>
            <a:headEnd/>
            <a:tailEnd/>
          </a:ln>
        </p:spPr>
        <p:txBody>
          <a:bodyPr/>
          <a:lstStyle/>
          <a:p>
            <a:r>
              <a:rPr lang="es-MX" sz="1200" dirty="0">
                <a:ln w="0"/>
                <a:effectLst>
                  <a:outerShdw blurRad="38100" dist="19050" dir="2700000" algn="tl" rotWithShape="0">
                    <a:schemeClr val="dk1">
                      <a:alpha val="40000"/>
                    </a:schemeClr>
                  </a:outerShdw>
                </a:effectLst>
                <a:latin typeface="Comic Sans MS" pitchFamily="66" charset="0"/>
              </a:rPr>
              <a:t>Contratante:</a:t>
            </a:r>
          </a:p>
          <a:p>
            <a:r>
              <a:rPr lang="es-MX" sz="1200" dirty="0">
                <a:ln w="0"/>
                <a:effectLst>
                  <a:outerShdw blurRad="38100" dist="19050" dir="2700000" algn="tl" rotWithShape="0">
                    <a:schemeClr val="dk1">
                      <a:alpha val="40000"/>
                    </a:schemeClr>
                  </a:outerShdw>
                </a:effectLst>
                <a:latin typeface="Comic Sans MS" pitchFamily="66" charset="0"/>
              </a:rPr>
              <a:t>Xpertec.</a:t>
            </a:r>
          </a:p>
          <a:p>
            <a:r>
              <a:rPr lang="es-MX" sz="1200" dirty="0">
                <a:ln w="0"/>
                <a:effectLst>
                  <a:outerShdw blurRad="38100" dist="19050" dir="2700000" algn="tl" rotWithShape="0">
                    <a:schemeClr val="dk1">
                      <a:alpha val="40000"/>
                    </a:schemeClr>
                  </a:outerShdw>
                </a:effectLst>
                <a:latin typeface="Comic Sans MS" pitchFamily="66" charset="0"/>
              </a:rPr>
              <a:t>Enero /marzo  de 2008.</a:t>
            </a:r>
          </a:p>
          <a:p>
            <a:r>
              <a:rPr lang="es-MX" sz="1200" dirty="0">
                <a:ln w="0"/>
                <a:effectLst>
                  <a:outerShdw blurRad="38100" dist="19050" dir="2700000" algn="tl" rotWithShape="0">
                    <a:schemeClr val="dk1">
                      <a:alpha val="40000"/>
                    </a:schemeClr>
                  </a:outerShdw>
                </a:effectLst>
                <a:latin typeface="Comic Sans MS" pitchFamily="66" charset="0"/>
              </a:rPr>
              <a:t>Cliente Principal:</a:t>
            </a:r>
          </a:p>
          <a:p>
            <a:r>
              <a:rPr lang="es-MX" sz="1200" dirty="0">
                <a:ln w="0"/>
                <a:effectLst>
                  <a:outerShdw blurRad="38100" dist="19050" dir="2700000" algn="tl" rotWithShape="0">
                    <a:schemeClr val="dk1">
                      <a:alpha val="40000"/>
                    </a:schemeClr>
                  </a:outerShdw>
                </a:effectLst>
                <a:latin typeface="Comic Sans MS" pitchFamily="66" charset="0"/>
              </a:rPr>
              <a:t>Sistema de Agua y Saneamiento.</a:t>
            </a:r>
          </a:p>
        </p:txBody>
      </p:sp>
      <p:pic>
        <p:nvPicPr>
          <p:cNvPr id="41985" name="Picture 1" descr="E:\jesus_2009\fotos_seleccionadas\ptar_00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49312" y="5157192"/>
            <a:ext cx="2270310" cy="1593846"/>
          </a:xfrm>
          <a:prstGeom prst="rect">
            <a:avLst/>
          </a:prstGeom>
          <a:noFill/>
        </p:spPr>
      </p:pic>
      <p:pic>
        <p:nvPicPr>
          <p:cNvPr id="41986" name="Picture 2" descr="E:\jesus_2009\fotos_seleccionadas\Pro_0029.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0922" y="3349940"/>
            <a:ext cx="2736305" cy="3420382"/>
          </a:xfrm>
          <a:prstGeom prst="rect">
            <a:avLst/>
          </a:prstGeom>
          <a:noFill/>
        </p:spPr>
      </p:pic>
      <p:pic>
        <p:nvPicPr>
          <p:cNvPr id="41987" name="Picture 3" descr="E:\jesus_2009\fotos_seleccionadas\ptar_001.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938760" y="3375836"/>
            <a:ext cx="2280862" cy="1709348"/>
          </a:xfrm>
          <a:prstGeom prst="rect">
            <a:avLst/>
          </a:prstGeom>
          <a:noFill/>
        </p:spPr>
      </p:pic>
      <p:sp>
        <p:nvSpPr>
          <p:cNvPr id="13" name="1 Título">
            <a:extLst>
              <a:ext uri="{FF2B5EF4-FFF2-40B4-BE49-F238E27FC236}">
                <a16:creationId xmlns:a16="http://schemas.microsoft.com/office/drawing/2014/main" xmlns="" id="{9AB29A90-86FF-480C-A409-E8D01D789000}"/>
              </a:ext>
            </a:extLst>
          </p:cNvPr>
          <p:cNvSpPr>
            <a:spLocks noGrp="1"/>
          </p:cNvSpPr>
          <p:nvPr>
            <p:ph type="ctrTitle"/>
          </p:nvPr>
        </p:nvSpPr>
        <p:spPr>
          <a:xfrm>
            <a:off x="-127841" y="55421"/>
            <a:ext cx="9036496" cy="1196751"/>
          </a:xfrm>
        </p:spPr>
        <p:txBody>
          <a:bodyPr>
            <a:normAutofit/>
          </a:bodyPr>
          <a:lstStyle/>
          <a:p>
            <a:pPr algn="r"/>
            <a:r>
              <a:rPr lang="es-MX" sz="2600" b="1" dirty="0">
                <a:solidFill>
                  <a:schemeClr val="tx2"/>
                </a:solidFill>
                <a:latin typeface="Arial Narrow" panose="020B0606020202030204" pitchFamily="34" charset="0"/>
              </a:rPr>
              <a:t>                </a:t>
            </a:r>
            <a:r>
              <a:rPr lang="es-MX" sz="2600" b="1" dirty="0">
                <a:solidFill>
                  <a:srgbClr val="00B050"/>
                </a:solidFill>
                <a:latin typeface="Arial Narrow" panose="020B0606020202030204" pitchFamily="34" charset="0"/>
              </a:rPr>
              <a:t>EMPRESA CONTRUCTORA DEL VALLE DE ORIZABA</a:t>
            </a:r>
            <a:br>
              <a:rPr lang="es-MX" sz="2600" b="1" dirty="0">
                <a:solidFill>
                  <a:srgbClr val="00B050"/>
                </a:solidFill>
                <a:latin typeface="Arial Narrow" panose="020B0606020202030204" pitchFamily="34" charset="0"/>
              </a:rPr>
            </a:br>
            <a:r>
              <a:rPr lang="es-MX" sz="2600" b="1" dirty="0">
                <a:solidFill>
                  <a:srgbClr val="00B050"/>
                </a:solidFill>
                <a:latin typeface="Arial Narrow" panose="020B0606020202030204" pitchFamily="34" charset="0"/>
              </a:rPr>
              <a:t>S.A. de C.V.</a:t>
            </a:r>
          </a:p>
        </p:txBody>
      </p:sp>
      <p:pic>
        <p:nvPicPr>
          <p:cNvPr id="14" name="Imagen 13">
            <a:extLst>
              <a:ext uri="{FF2B5EF4-FFF2-40B4-BE49-F238E27FC236}">
                <a16:creationId xmlns:a16="http://schemas.microsoft.com/office/drawing/2014/main" xmlns="" id="{F7DB6BE5-7598-4875-8842-DF65F388012A}"/>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0" b="94737" l="5350" r="97119"/>
                    </a14:imgEffect>
                  </a14:imgLayer>
                </a14:imgProps>
              </a:ext>
              <a:ext uri="{28A0092B-C50C-407E-A947-70E740481C1C}">
                <a14:useLocalDpi xmlns:a14="http://schemas.microsoft.com/office/drawing/2010/main"/>
              </a:ext>
            </a:extLst>
          </a:blip>
          <a:srcRect t="6604"/>
          <a:stretch/>
        </p:blipFill>
        <p:spPr>
          <a:xfrm>
            <a:off x="323528" y="41444"/>
            <a:ext cx="1513396" cy="1355556"/>
          </a:xfrm>
          <a:prstGeom prst="rect">
            <a:avLst/>
          </a:prstGeom>
        </p:spPr>
      </p:pic>
      <p:pic>
        <p:nvPicPr>
          <p:cNvPr id="15" name="Imagen 14">
            <a:extLst>
              <a:ext uri="{FF2B5EF4-FFF2-40B4-BE49-F238E27FC236}">
                <a16:creationId xmlns:a16="http://schemas.microsoft.com/office/drawing/2014/main" xmlns="" id="{914E7480-9FD4-415E-96E5-0C9385498E4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909028" y="620961"/>
            <a:ext cx="2291810" cy="855831"/>
          </a:xfrm>
          <a:prstGeom prst="rect">
            <a:avLst/>
          </a:prstGeom>
        </p:spPr>
      </p:pic>
      <p:sp>
        <p:nvSpPr>
          <p:cNvPr id="11" name="Rectángulo 10">
            <a:extLst>
              <a:ext uri="{FF2B5EF4-FFF2-40B4-BE49-F238E27FC236}">
                <a16:creationId xmlns:a16="http://schemas.microsoft.com/office/drawing/2014/main" xmlns="" id="{89EAA87F-729F-4C08-86C4-4410DCF69E46}"/>
              </a:ext>
            </a:extLst>
          </p:cNvPr>
          <p:cNvSpPr/>
          <p:nvPr/>
        </p:nvSpPr>
        <p:spPr>
          <a:xfrm>
            <a:off x="6163205" y="3857083"/>
            <a:ext cx="2561919" cy="923330"/>
          </a:xfrm>
          <a:prstGeom prst="rect">
            <a:avLst/>
          </a:prstGeom>
        </p:spPr>
        <p:txBody>
          <a:bodyPr wrap="none">
            <a:spAutoFit/>
          </a:bodyPr>
          <a:lstStyle/>
          <a:p>
            <a:pPr algn="ctr"/>
            <a:r>
              <a:rPr lang="es-MX" dirty="0">
                <a:ln w="0"/>
                <a:effectLst>
                  <a:outerShdw blurRad="38100" dist="19050" dir="2700000" algn="tl" rotWithShape="0">
                    <a:schemeClr val="dk1">
                      <a:alpha val="40000"/>
                    </a:schemeClr>
                  </a:outerShdw>
                </a:effectLst>
                <a:latin typeface="Comic Sans MS" pitchFamily="66" charset="0"/>
              </a:rPr>
              <a:t>Sistema de control</a:t>
            </a:r>
          </a:p>
          <a:p>
            <a:pPr algn="ctr"/>
            <a:r>
              <a:rPr lang="es-MX" dirty="0">
                <a:ln w="0"/>
                <a:effectLst>
                  <a:outerShdw blurRad="38100" dist="19050" dir="2700000" algn="tl" rotWithShape="0">
                    <a:schemeClr val="dk1">
                      <a:alpha val="40000"/>
                    </a:schemeClr>
                  </a:outerShdw>
                </a:effectLst>
                <a:latin typeface="Comic Sans MS" pitchFamily="66" charset="0"/>
              </a:rPr>
              <a:t>Tratamiento de Aguas</a:t>
            </a:r>
          </a:p>
          <a:p>
            <a:pPr algn="ctr"/>
            <a:r>
              <a:rPr lang="es-MX" dirty="0">
                <a:ln w="0"/>
                <a:effectLst>
                  <a:outerShdw blurRad="38100" dist="19050" dir="2700000" algn="tl" rotWithShape="0">
                    <a:schemeClr val="dk1">
                      <a:alpha val="40000"/>
                    </a:schemeClr>
                  </a:outerShdw>
                </a:effectLst>
                <a:latin typeface="Comic Sans MS" pitchFamily="66" charset="0"/>
              </a:rPr>
              <a:t>Residuales </a:t>
            </a:r>
            <a:endParaRPr lang="es-MX"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467544" y="1556793"/>
            <a:ext cx="4032448" cy="1656184"/>
          </a:xfrm>
          <a:prstGeom prst="rect">
            <a:avLst/>
          </a:prstGeom>
          <a:noFill/>
          <a:ln w="9525">
            <a:noFill/>
            <a:miter lim="800000"/>
            <a:headEnd/>
            <a:tailEnd/>
          </a:ln>
        </p:spPr>
        <p:txBody>
          <a:bodyPr/>
          <a:lstStyle/>
          <a:p>
            <a:r>
              <a:rPr lang="es-ES_tradnl" sz="1400" dirty="0">
                <a:ln w="0"/>
                <a:effectLst>
                  <a:outerShdw blurRad="38100" dist="19050" dir="2700000" algn="tl" rotWithShape="0">
                    <a:schemeClr val="dk1">
                      <a:alpha val="40000"/>
                    </a:schemeClr>
                  </a:outerShdw>
                </a:effectLst>
                <a:latin typeface="Comic Sans MS" pitchFamily="66" charset="0"/>
              </a:rPr>
              <a:t>OBRA:</a:t>
            </a:r>
          </a:p>
          <a:p>
            <a:r>
              <a:rPr lang="es-MX" sz="1400" dirty="0">
                <a:ln w="0"/>
                <a:effectLst>
                  <a:outerShdw blurRad="38100" dist="19050" dir="2700000" algn="tl" rotWithShape="0">
                    <a:schemeClr val="dk1">
                      <a:alpha val="40000"/>
                    </a:schemeClr>
                  </a:outerShdw>
                </a:effectLst>
                <a:latin typeface="Comic Sans MS" pitchFamily="66" charset="0"/>
              </a:rPr>
              <a:t>SUMINISTRO, INSTALACIÓN Y PUESTA EN OPERACIÓN DE DOS REDES DE COMUNICACIÓN CON TECNOLOGIA PROFIBUS DE SIEMENS, CAMBIO DE PLC S7-414 CON MODULOS DE COMUNICACIÓN Y PANTALLAS </a:t>
            </a:r>
            <a:r>
              <a:rPr lang="es-MX" sz="1400" dirty="0" err="1">
                <a:ln w="0"/>
                <a:effectLst>
                  <a:outerShdw blurRad="38100" dist="19050" dir="2700000" algn="tl" rotWithShape="0">
                    <a:schemeClr val="dk1">
                      <a:alpha val="40000"/>
                    </a:schemeClr>
                  </a:outerShdw>
                </a:effectLst>
                <a:latin typeface="Comic Sans MS" pitchFamily="66" charset="0"/>
              </a:rPr>
              <a:t>HMI´s</a:t>
            </a:r>
            <a:endParaRPr lang="es-MX" sz="1400" dirty="0">
              <a:ln w="0"/>
              <a:effectLst>
                <a:outerShdw blurRad="38100" dist="19050" dir="2700000" algn="tl" rotWithShape="0">
                  <a:schemeClr val="dk1">
                    <a:alpha val="40000"/>
                  </a:schemeClr>
                </a:outerShdw>
              </a:effectLst>
            </a:endParaRPr>
          </a:p>
          <a:p>
            <a:endParaRPr lang="es-MX" sz="1400" dirty="0">
              <a:ln w="0"/>
              <a:effectLst>
                <a:outerShdw blurRad="38100" dist="19050" dir="2700000" algn="tl" rotWithShape="0">
                  <a:schemeClr val="dk1">
                    <a:alpha val="40000"/>
                  </a:schemeClr>
                </a:outerShdw>
              </a:effectLst>
            </a:endParaRPr>
          </a:p>
          <a:p>
            <a:endParaRPr lang="es-MX" sz="1400" dirty="0">
              <a:ln w="0"/>
              <a:effectLst>
                <a:outerShdw blurRad="38100" dist="19050" dir="2700000" algn="tl" rotWithShape="0">
                  <a:schemeClr val="dk1">
                    <a:alpha val="40000"/>
                  </a:schemeClr>
                </a:outerShdw>
              </a:effectLst>
              <a:latin typeface="Comic Sans MS" pitchFamily="66" charset="0"/>
            </a:endParaRPr>
          </a:p>
        </p:txBody>
      </p:sp>
      <p:sp>
        <p:nvSpPr>
          <p:cNvPr id="12" name="Rectangle 4"/>
          <p:cNvSpPr>
            <a:spLocks noChangeArrowheads="1"/>
          </p:cNvSpPr>
          <p:nvPr/>
        </p:nvSpPr>
        <p:spPr bwMode="auto">
          <a:xfrm>
            <a:off x="6890433" y="5373216"/>
            <a:ext cx="2066327" cy="936104"/>
          </a:xfrm>
          <a:prstGeom prst="rect">
            <a:avLst/>
          </a:prstGeom>
          <a:noFill/>
          <a:ln w="9525">
            <a:noFill/>
            <a:miter lim="800000"/>
            <a:headEnd/>
            <a:tailEnd/>
          </a:ln>
        </p:spPr>
        <p:txBody>
          <a:bodyPr/>
          <a:lstStyle/>
          <a:p>
            <a:r>
              <a:rPr lang="es-MX" sz="1200" dirty="0">
                <a:ln w="0"/>
                <a:effectLst>
                  <a:outerShdw blurRad="38100" dist="19050" dir="2700000" algn="tl" rotWithShape="0">
                    <a:schemeClr val="dk1">
                      <a:alpha val="40000"/>
                    </a:schemeClr>
                  </a:outerShdw>
                </a:effectLst>
                <a:latin typeface="Comic Sans MS" pitchFamily="66" charset="0"/>
              </a:rPr>
              <a:t>Contratante:</a:t>
            </a:r>
          </a:p>
          <a:p>
            <a:r>
              <a:rPr lang="es-MX" sz="1200" dirty="0">
                <a:ln w="0"/>
                <a:effectLst>
                  <a:outerShdw blurRad="38100" dist="19050" dir="2700000" algn="tl" rotWithShape="0">
                    <a:schemeClr val="dk1">
                      <a:alpha val="40000"/>
                    </a:schemeClr>
                  </a:outerShdw>
                </a:effectLst>
                <a:latin typeface="Comic Sans MS" pitchFamily="66" charset="0"/>
              </a:rPr>
              <a:t>Sivesa SA de CV</a:t>
            </a:r>
          </a:p>
          <a:p>
            <a:r>
              <a:rPr lang="es-MX" sz="1200" dirty="0">
                <a:ln w="0"/>
                <a:effectLst>
                  <a:outerShdw blurRad="38100" dist="19050" dir="2700000" algn="tl" rotWithShape="0">
                    <a:schemeClr val="dk1">
                      <a:alpha val="40000"/>
                    </a:schemeClr>
                  </a:outerShdw>
                </a:effectLst>
                <a:latin typeface="Comic Sans MS" pitchFamily="66" charset="0"/>
              </a:rPr>
              <a:t>Planta Orizaba Ver. 2016</a:t>
            </a:r>
          </a:p>
          <a:p>
            <a:r>
              <a:rPr lang="es-MX" sz="1200" dirty="0">
                <a:ln w="0"/>
                <a:effectLst>
                  <a:outerShdw blurRad="38100" dist="19050" dir="2700000" algn="tl" rotWithShape="0">
                    <a:schemeClr val="dk1">
                      <a:alpha val="40000"/>
                    </a:schemeClr>
                  </a:outerShdw>
                </a:effectLst>
                <a:latin typeface="Comic Sans MS" pitchFamily="66" charset="0"/>
              </a:rPr>
              <a:t>Proyecto actualización de </a:t>
            </a:r>
          </a:p>
          <a:p>
            <a:r>
              <a:rPr lang="es-MX" sz="1200" dirty="0">
                <a:ln w="0"/>
                <a:effectLst>
                  <a:outerShdw blurRad="38100" dist="19050" dir="2700000" algn="tl" rotWithShape="0">
                    <a:schemeClr val="dk1">
                      <a:alpha val="40000"/>
                    </a:schemeClr>
                  </a:outerShdw>
                </a:effectLst>
                <a:latin typeface="Comic Sans MS" pitchFamily="66" charset="0"/>
              </a:rPr>
              <a:t>Software y Hardware.</a:t>
            </a:r>
          </a:p>
        </p:txBody>
      </p:sp>
      <p:sp>
        <p:nvSpPr>
          <p:cNvPr id="13" name="Rectangle 3"/>
          <p:cNvSpPr txBox="1">
            <a:spLocks noChangeArrowheads="1"/>
          </p:cNvSpPr>
          <p:nvPr/>
        </p:nvSpPr>
        <p:spPr>
          <a:xfrm>
            <a:off x="4730193" y="1636033"/>
            <a:ext cx="4320480" cy="2153007"/>
          </a:xfrm>
          <a:prstGeom prst="rect">
            <a:avLst/>
          </a:prstGeom>
        </p:spPr>
        <p:txBody>
          <a:bodyPr vert="horz" lIns="91440" tIns="45720" rIns="91440" bIns="45720" rtlCol="0">
            <a:normAutofit/>
          </a:bodyPr>
          <a:lstStyle/>
          <a:p>
            <a:r>
              <a:rPr lang="es-MX" sz="1600" dirty="0">
                <a:ln w="0"/>
                <a:latin typeface="Comic Sans MS" pitchFamily="66" charset="0"/>
              </a:rPr>
              <a:t>Actividades:</a:t>
            </a:r>
          </a:p>
          <a:p>
            <a:r>
              <a:rPr lang="es-MX" sz="1600" dirty="0">
                <a:ln w="0"/>
                <a:latin typeface="Comic Sans MS" pitchFamily="66" charset="0"/>
              </a:rPr>
              <a:t>Actualización de Hardware con S7-414 y Pantallas </a:t>
            </a:r>
            <a:r>
              <a:rPr lang="es-MX" sz="1600" dirty="0" err="1">
                <a:ln w="0"/>
                <a:latin typeface="Comic Sans MS" pitchFamily="66" charset="0"/>
              </a:rPr>
              <a:t>HMI´s</a:t>
            </a:r>
            <a:r>
              <a:rPr lang="es-MX" sz="1600" dirty="0">
                <a:ln w="0"/>
                <a:latin typeface="Comic Sans MS" pitchFamily="66" charset="0"/>
              </a:rPr>
              <a:t>, actualización de Software de PCS-7 a TIAPORTAL de Siemens, cambio de Moto-Reductor-Variador en línea </a:t>
            </a:r>
          </a:p>
          <a:p>
            <a:r>
              <a:rPr lang="es-MX" sz="1600" dirty="0">
                <a:ln w="0"/>
                <a:latin typeface="Comic Sans MS" pitchFamily="66" charset="0"/>
              </a:rPr>
              <a:t>1 y 2 de sistema de Inspección Línea C4</a:t>
            </a:r>
          </a:p>
        </p:txBody>
      </p:sp>
      <p:sp>
        <p:nvSpPr>
          <p:cNvPr id="18" name="1 Título">
            <a:extLst>
              <a:ext uri="{FF2B5EF4-FFF2-40B4-BE49-F238E27FC236}">
                <a16:creationId xmlns:a16="http://schemas.microsoft.com/office/drawing/2014/main" xmlns="" id="{9F63E5D4-F709-4C02-8528-09F0D5C27079}"/>
              </a:ext>
            </a:extLst>
          </p:cNvPr>
          <p:cNvSpPr>
            <a:spLocks noGrp="1"/>
          </p:cNvSpPr>
          <p:nvPr>
            <p:ph type="ctrTitle"/>
          </p:nvPr>
        </p:nvSpPr>
        <p:spPr>
          <a:xfrm>
            <a:off x="-127841" y="55421"/>
            <a:ext cx="9036496" cy="1196751"/>
          </a:xfrm>
        </p:spPr>
        <p:txBody>
          <a:bodyPr>
            <a:normAutofit/>
          </a:bodyPr>
          <a:lstStyle/>
          <a:p>
            <a:pPr algn="r"/>
            <a:r>
              <a:rPr lang="es-MX" sz="2600" b="1" dirty="0">
                <a:solidFill>
                  <a:schemeClr val="tx2"/>
                </a:solidFill>
                <a:latin typeface="Arial Narrow" panose="020B0606020202030204" pitchFamily="34" charset="0"/>
              </a:rPr>
              <a:t>                </a:t>
            </a:r>
            <a:r>
              <a:rPr lang="es-MX" sz="2600" b="1" dirty="0">
                <a:solidFill>
                  <a:srgbClr val="00B050"/>
                </a:solidFill>
                <a:latin typeface="Arial Narrow" panose="020B0606020202030204" pitchFamily="34" charset="0"/>
              </a:rPr>
              <a:t>EMPRESA CONTRUCTORA DEL VALLE DE ORIZABA</a:t>
            </a:r>
            <a:br>
              <a:rPr lang="es-MX" sz="2600" b="1" dirty="0">
                <a:solidFill>
                  <a:srgbClr val="00B050"/>
                </a:solidFill>
                <a:latin typeface="Arial Narrow" panose="020B0606020202030204" pitchFamily="34" charset="0"/>
              </a:rPr>
            </a:br>
            <a:r>
              <a:rPr lang="es-MX" sz="2600" b="1" dirty="0">
                <a:solidFill>
                  <a:srgbClr val="00B050"/>
                </a:solidFill>
                <a:latin typeface="Arial Narrow" panose="020B0606020202030204" pitchFamily="34" charset="0"/>
              </a:rPr>
              <a:t>S.A. de C.V.</a:t>
            </a:r>
          </a:p>
        </p:txBody>
      </p:sp>
      <p:pic>
        <p:nvPicPr>
          <p:cNvPr id="19" name="Imagen 18">
            <a:extLst>
              <a:ext uri="{FF2B5EF4-FFF2-40B4-BE49-F238E27FC236}">
                <a16:creationId xmlns:a16="http://schemas.microsoft.com/office/drawing/2014/main" xmlns="" id="{B53B78D1-EF77-43D6-9C78-7DF65BAE01DD}"/>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94737" l="5350" r="97119"/>
                    </a14:imgEffect>
                  </a14:imgLayer>
                </a14:imgProps>
              </a:ext>
              <a:ext uri="{28A0092B-C50C-407E-A947-70E740481C1C}">
                <a14:useLocalDpi xmlns:a14="http://schemas.microsoft.com/office/drawing/2010/main"/>
              </a:ext>
            </a:extLst>
          </a:blip>
          <a:srcRect t="6604"/>
          <a:stretch/>
        </p:blipFill>
        <p:spPr>
          <a:xfrm>
            <a:off x="323528" y="41444"/>
            <a:ext cx="1513396" cy="1355556"/>
          </a:xfrm>
          <a:prstGeom prst="rect">
            <a:avLst/>
          </a:prstGeom>
        </p:spPr>
      </p:pic>
      <p:pic>
        <p:nvPicPr>
          <p:cNvPr id="20" name="Imagen 19">
            <a:extLst>
              <a:ext uri="{FF2B5EF4-FFF2-40B4-BE49-F238E27FC236}">
                <a16:creationId xmlns:a16="http://schemas.microsoft.com/office/drawing/2014/main" xmlns="" id="{CE4161CF-79A5-4D81-8134-68089823CC0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09028" y="620961"/>
            <a:ext cx="2291810" cy="855831"/>
          </a:xfrm>
          <a:prstGeom prst="rect">
            <a:avLst/>
          </a:prstGeom>
        </p:spPr>
      </p:pic>
      <p:pic>
        <p:nvPicPr>
          <p:cNvPr id="3" name="Imagen 2">
            <a:extLst>
              <a:ext uri="{FF2B5EF4-FFF2-40B4-BE49-F238E27FC236}">
                <a16:creationId xmlns:a16="http://schemas.microsoft.com/office/drawing/2014/main" xmlns="" id="{04D05CDF-427A-4286-A366-EA80628563F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21884" y="3450347"/>
            <a:ext cx="1640636" cy="1135825"/>
          </a:xfrm>
          <a:prstGeom prst="rect">
            <a:avLst/>
          </a:prstGeom>
        </p:spPr>
      </p:pic>
      <p:pic>
        <p:nvPicPr>
          <p:cNvPr id="14" name="Imagen 13">
            <a:extLst>
              <a:ext uri="{FF2B5EF4-FFF2-40B4-BE49-F238E27FC236}">
                <a16:creationId xmlns:a16="http://schemas.microsoft.com/office/drawing/2014/main" xmlns="" id="{88F833D0-D047-49A5-8436-BB6B8E19C05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3327" y="3429000"/>
            <a:ext cx="841833" cy="1122444"/>
          </a:xfrm>
          <a:prstGeom prst="rect">
            <a:avLst/>
          </a:prstGeom>
        </p:spPr>
      </p:pic>
      <p:pic>
        <p:nvPicPr>
          <p:cNvPr id="5" name="Imagen 4">
            <a:extLst>
              <a:ext uri="{FF2B5EF4-FFF2-40B4-BE49-F238E27FC236}">
                <a16:creationId xmlns:a16="http://schemas.microsoft.com/office/drawing/2014/main" xmlns="" id="{46FE7D2A-B56A-41B6-A537-B410C06720E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80226" y="3443599"/>
            <a:ext cx="1496592" cy="1122444"/>
          </a:xfrm>
          <a:prstGeom prst="rect">
            <a:avLst/>
          </a:prstGeom>
        </p:spPr>
      </p:pic>
      <p:pic>
        <p:nvPicPr>
          <p:cNvPr id="16" name="Imagen 15">
            <a:extLst>
              <a:ext uri="{FF2B5EF4-FFF2-40B4-BE49-F238E27FC236}">
                <a16:creationId xmlns:a16="http://schemas.microsoft.com/office/drawing/2014/main" xmlns="" id="{9589549F-0E91-47D4-871E-1C9B186C667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52594" y="4732817"/>
            <a:ext cx="1496592" cy="1995456"/>
          </a:xfrm>
          <a:prstGeom prst="rect">
            <a:avLst/>
          </a:prstGeom>
        </p:spPr>
      </p:pic>
      <p:pic>
        <p:nvPicPr>
          <p:cNvPr id="17" name="Imagen 16">
            <a:extLst>
              <a:ext uri="{FF2B5EF4-FFF2-40B4-BE49-F238E27FC236}">
                <a16:creationId xmlns:a16="http://schemas.microsoft.com/office/drawing/2014/main" xmlns="" id="{E7657DAF-8E62-487B-BDB7-C620369C6ACB}"/>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t="19734"/>
          <a:stretch/>
        </p:blipFill>
        <p:spPr>
          <a:xfrm>
            <a:off x="1874187" y="4732817"/>
            <a:ext cx="2505813" cy="1995456"/>
          </a:xfrm>
          <a:prstGeom prst="rect">
            <a:avLst/>
          </a:prstGeom>
        </p:spPr>
      </p:pic>
      <p:pic>
        <p:nvPicPr>
          <p:cNvPr id="21" name="Imagen 20">
            <a:extLst>
              <a:ext uri="{FF2B5EF4-FFF2-40B4-BE49-F238E27FC236}">
                <a16:creationId xmlns:a16="http://schemas.microsoft.com/office/drawing/2014/main" xmlns="" id="{C507B82B-1559-4FA6-9FBA-77FA546AD3AF}"/>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l="16001"/>
          <a:stretch/>
        </p:blipFill>
        <p:spPr>
          <a:xfrm>
            <a:off x="4440197" y="3428999"/>
            <a:ext cx="2066326" cy="3299273"/>
          </a:xfrm>
          <a:prstGeom prst="rect">
            <a:avLst/>
          </a:prstGeom>
        </p:spPr>
      </p:pic>
      <p:sp>
        <p:nvSpPr>
          <p:cNvPr id="15" name="Rectángulo 14">
            <a:extLst>
              <a:ext uri="{FF2B5EF4-FFF2-40B4-BE49-F238E27FC236}">
                <a16:creationId xmlns:a16="http://schemas.microsoft.com/office/drawing/2014/main" xmlns="" id="{EE7C4290-8210-4503-9F6A-FD81D38B8F2C}"/>
              </a:ext>
            </a:extLst>
          </p:cNvPr>
          <p:cNvSpPr/>
          <p:nvPr/>
        </p:nvSpPr>
        <p:spPr>
          <a:xfrm>
            <a:off x="6890433" y="3511675"/>
            <a:ext cx="1919115" cy="923330"/>
          </a:xfrm>
          <a:prstGeom prst="rect">
            <a:avLst/>
          </a:prstGeom>
        </p:spPr>
        <p:txBody>
          <a:bodyPr wrap="none">
            <a:spAutoFit/>
          </a:bodyPr>
          <a:lstStyle/>
          <a:p>
            <a:pPr algn="ctr"/>
            <a:r>
              <a:rPr lang="es-MX" dirty="0">
                <a:ln w="0"/>
                <a:effectLst>
                  <a:outerShdw blurRad="38100" dist="19050" dir="2700000" algn="tl" rotWithShape="0">
                    <a:schemeClr val="dk1">
                      <a:alpha val="40000"/>
                    </a:schemeClr>
                  </a:outerShdw>
                </a:effectLst>
                <a:latin typeface="Comic Sans MS" pitchFamily="66" charset="0"/>
              </a:rPr>
              <a:t>Adquisición de </a:t>
            </a:r>
          </a:p>
          <a:p>
            <a:pPr algn="ctr"/>
            <a:r>
              <a:rPr lang="es-MX" dirty="0">
                <a:ln w="0"/>
                <a:effectLst>
                  <a:outerShdw blurRad="38100" dist="19050" dir="2700000" algn="tl" rotWithShape="0">
                    <a:schemeClr val="dk1">
                      <a:alpha val="40000"/>
                    </a:schemeClr>
                  </a:outerShdw>
                </a:effectLst>
                <a:latin typeface="Comic Sans MS" pitchFamily="66" charset="0"/>
              </a:rPr>
              <a:t>Datos en planta </a:t>
            </a:r>
          </a:p>
          <a:p>
            <a:pPr algn="ctr"/>
            <a:r>
              <a:rPr lang="es-MX" dirty="0">
                <a:ln w="0"/>
                <a:effectLst>
                  <a:outerShdw blurRad="38100" dist="19050" dir="2700000" algn="tl" rotWithShape="0">
                    <a:schemeClr val="dk1">
                      <a:alpha val="40000"/>
                    </a:schemeClr>
                  </a:outerShdw>
                </a:effectLst>
                <a:latin typeface="Comic Sans MS" pitchFamily="66" charset="0"/>
              </a:rPr>
              <a:t>de botellas</a:t>
            </a:r>
            <a:endParaRPr lang="es-MX" dirty="0"/>
          </a:p>
        </p:txBody>
      </p:sp>
    </p:spTree>
    <p:extLst>
      <p:ext uri="{BB962C8B-B14F-4D97-AF65-F5344CB8AC3E}">
        <p14:creationId xmlns:p14="http://schemas.microsoft.com/office/powerpoint/2010/main" val="34579042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467544" y="1556793"/>
            <a:ext cx="4032448" cy="1656184"/>
          </a:xfrm>
          <a:prstGeom prst="rect">
            <a:avLst/>
          </a:prstGeom>
          <a:noFill/>
          <a:ln w="9525">
            <a:noFill/>
            <a:miter lim="800000"/>
            <a:headEnd/>
            <a:tailEnd/>
          </a:ln>
        </p:spPr>
        <p:txBody>
          <a:bodyPr/>
          <a:lstStyle/>
          <a:p>
            <a:r>
              <a:rPr lang="es-ES_tradnl" sz="1400" dirty="0">
                <a:ln w="0"/>
                <a:effectLst>
                  <a:outerShdw blurRad="38100" dist="19050" dir="2700000" algn="tl" rotWithShape="0">
                    <a:schemeClr val="dk1">
                      <a:alpha val="40000"/>
                    </a:schemeClr>
                  </a:outerShdw>
                </a:effectLst>
                <a:latin typeface="Comic Sans MS" pitchFamily="66" charset="0"/>
              </a:rPr>
              <a:t>OBRA:</a:t>
            </a:r>
          </a:p>
          <a:p>
            <a:r>
              <a:rPr lang="es-MX" sz="1400" dirty="0">
                <a:ln w="0"/>
                <a:effectLst>
                  <a:outerShdw blurRad="38100" dist="19050" dir="2700000" algn="tl" rotWithShape="0">
                    <a:schemeClr val="dk1">
                      <a:alpha val="40000"/>
                    </a:schemeClr>
                  </a:outerShdw>
                </a:effectLst>
                <a:latin typeface="Comic Sans MS" pitchFamily="66" charset="0"/>
              </a:rPr>
              <a:t>SUMINISTRO, INSTALACIÓN Y PUESTA EN OPERACIÓN DE 160 MOTORES EN 44OVCA, CON REDES DE COMUNICACIÓN PROFIBUS CONTROLADOS POR PLC SIEMENS Y HMI, INCLUYE CHAROLAS Y CABLES A LOS DIFERENTES MOTORES</a:t>
            </a:r>
            <a:endParaRPr lang="es-MX" sz="1400" dirty="0">
              <a:ln w="0"/>
              <a:effectLst>
                <a:outerShdw blurRad="38100" dist="19050" dir="2700000" algn="tl" rotWithShape="0">
                  <a:schemeClr val="dk1">
                    <a:alpha val="40000"/>
                  </a:schemeClr>
                </a:outerShdw>
              </a:effectLst>
            </a:endParaRPr>
          </a:p>
          <a:p>
            <a:endParaRPr lang="es-MX" sz="1400" dirty="0">
              <a:ln w="0"/>
              <a:effectLst>
                <a:outerShdw blurRad="38100" dist="19050" dir="2700000" algn="tl" rotWithShape="0">
                  <a:schemeClr val="dk1">
                    <a:alpha val="40000"/>
                  </a:schemeClr>
                </a:outerShdw>
              </a:effectLst>
            </a:endParaRPr>
          </a:p>
          <a:p>
            <a:endParaRPr lang="es-MX" sz="1400" dirty="0">
              <a:ln w="0"/>
              <a:effectLst>
                <a:outerShdw blurRad="38100" dist="19050" dir="2700000" algn="tl" rotWithShape="0">
                  <a:schemeClr val="dk1">
                    <a:alpha val="40000"/>
                  </a:schemeClr>
                </a:outerShdw>
              </a:effectLst>
              <a:latin typeface="Comic Sans MS" pitchFamily="66" charset="0"/>
            </a:endParaRPr>
          </a:p>
        </p:txBody>
      </p:sp>
      <p:sp>
        <p:nvSpPr>
          <p:cNvPr id="12" name="Rectangle 4"/>
          <p:cNvSpPr>
            <a:spLocks noChangeArrowheads="1"/>
          </p:cNvSpPr>
          <p:nvPr/>
        </p:nvSpPr>
        <p:spPr bwMode="auto">
          <a:xfrm>
            <a:off x="6794832" y="5795061"/>
            <a:ext cx="2255841" cy="936104"/>
          </a:xfrm>
          <a:prstGeom prst="rect">
            <a:avLst/>
          </a:prstGeom>
          <a:noFill/>
          <a:ln w="9525">
            <a:noFill/>
            <a:miter lim="800000"/>
            <a:headEnd/>
            <a:tailEnd/>
          </a:ln>
        </p:spPr>
        <p:txBody>
          <a:bodyPr/>
          <a:lstStyle/>
          <a:p>
            <a:r>
              <a:rPr lang="es-MX" sz="1200" dirty="0">
                <a:ln w="0"/>
                <a:effectLst>
                  <a:outerShdw blurRad="38100" dist="19050" dir="2700000" algn="tl" rotWithShape="0">
                    <a:schemeClr val="dk1">
                      <a:alpha val="40000"/>
                    </a:schemeClr>
                  </a:outerShdw>
                </a:effectLst>
                <a:latin typeface="Comic Sans MS" pitchFamily="66" charset="0"/>
              </a:rPr>
              <a:t>Contratante:</a:t>
            </a:r>
          </a:p>
          <a:p>
            <a:r>
              <a:rPr lang="es-MX" sz="1200" dirty="0">
                <a:ln w="0"/>
                <a:effectLst>
                  <a:outerShdw blurRad="38100" dist="19050" dir="2700000" algn="tl" rotWithShape="0">
                    <a:schemeClr val="dk1">
                      <a:alpha val="40000"/>
                    </a:schemeClr>
                  </a:outerShdw>
                </a:effectLst>
                <a:latin typeface="Comic Sans MS" pitchFamily="66" charset="0"/>
              </a:rPr>
              <a:t>HOLCIM APASCO SA de CV</a:t>
            </a:r>
          </a:p>
          <a:p>
            <a:r>
              <a:rPr lang="es-MX" sz="1200" dirty="0">
                <a:ln w="0"/>
                <a:effectLst>
                  <a:outerShdw blurRad="38100" dist="19050" dir="2700000" algn="tl" rotWithShape="0">
                    <a:schemeClr val="dk1">
                      <a:alpha val="40000"/>
                    </a:schemeClr>
                  </a:outerShdw>
                </a:effectLst>
                <a:latin typeface="Comic Sans MS" pitchFamily="66" charset="0"/>
              </a:rPr>
              <a:t>Planta </a:t>
            </a:r>
            <a:r>
              <a:rPr lang="es-MX" sz="1200" dirty="0" err="1">
                <a:ln w="0"/>
                <a:effectLst>
                  <a:outerShdw blurRad="38100" dist="19050" dir="2700000" algn="tl" rotWithShape="0">
                    <a:schemeClr val="dk1">
                      <a:alpha val="40000"/>
                    </a:schemeClr>
                  </a:outerShdw>
                </a:effectLst>
                <a:latin typeface="Comic Sans MS" pitchFamily="66" charset="0"/>
              </a:rPr>
              <a:t>Ixtac</a:t>
            </a:r>
            <a:r>
              <a:rPr lang="es-MX" sz="1200" dirty="0">
                <a:ln w="0"/>
                <a:effectLst>
                  <a:outerShdw blurRad="38100" dist="19050" dir="2700000" algn="tl" rotWithShape="0">
                    <a:schemeClr val="dk1">
                      <a:alpha val="40000"/>
                    </a:schemeClr>
                  </a:outerShdw>
                </a:effectLst>
                <a:latin typeface="Comic Sans MS" pitchFamily="66" charset="0"/>
              </a:rPr>
              <a:t>. Ver. 2016</a:t>
            </a:r>
          </a:p>
          <a:p>
            <a:r>
              <a:rPr lang="es-MX" sz="1200" dirty="0">
                <a:ln w="0"/>
                <a:effectLst>
                  <a:outerShdw blurRad="38100" dist="19050" dir="2700000" algn="tl" rotWithShape="0">
                    <a:schemeClr val="dk1">
                      <a:alpha val="40000"/>
                    </a:schemeClr>
                  </a:outerShdw>
                </a:effectLst>
                <a:latin typeface="Comic Sans MS" pitchFamily="66" charset="0"/>
              </a:rPr>
              <a:t>Proyecto actualización de </a:t>
            </a:r>
          </a:p>
          <a:p>
            <a:r>
              <a:rPr lang="es-MX" sz="1200" dirty="0">
                <a:ln w="0"/>
                <a:effectLst>
                  <a:outerShdw blurRad="38100" dist="19050" dir="2700000" algn="tl" rotWithShape="0">
                    <a:schemeClr val="dk1">
                      <a:alpha val="40000"/>
                    </a:schemeClr>
                  </a:outerShdw>
                </a:effectLst>
                <a:latin typeface="Comic Sans MS" pitchFamily="66" charset="0"/>
              </a:rPr>
              <a:t>CCM´s.</a:t>
            </a:r>
          </a:p>
        </p:txBody>
      </p:sp>
      <p:sp>
        <p:nvSpPr>
          <p:cNvPr id="13" name="Rectangle 3"/>
          <p:cNvSpPr txBox="1">
            <a:spLocks noChangeArrowheads="1"/>
          </p:cNvSpPr>
          <p:nvPr/>
        </p:nvSpPr>
        <p:spPr>
          <a:xfrm>
            <a:off x="4730193" y="1636034"/>
            <a:ext cx="4320480" cy="1656184"/>
          </a:xfrm>
          <a:prstGeom prst="rect">
            <a:avLst/>
          </a:prstGeom>
        </p:spPr>
        <p:txBody>
          <a:bodyPr vert="horz" lIns="91440" tIns="45720" rIns="91440" bIns="45720" rtlCol="0">
            <a:normAutofit/>
          </a:bodyPr>
          <a:lstStyle/>
          <a:p>
            <a:r>
              <a:rPr lang="es-MX" sz="1600" dirty="0">
                <a:ln w="0"/>
                <a:latin typeface="Comic Sans MS" pitchFamily="66" charset="0"/>
              </a:rPr>
              <a:t>Actividades:</a:t>
            </a:r>
          </a:p>
          <a:p>
            <a:r>
              <a:rPr lang="es-MX" sz="1600" dirty="0">
                <a:ln w="0"/>
                <a:latin typeface="Comic Sans MS" pitchFamily="66" charset="0"/>
              </a:rPr>
              <a:t>Puesta en marcha de 160 motores con CCM´s Siemens, con Profibus como red de comunicación y variadores de velocidad</a:t>
            </a:r>
          </a:p>
          <a:p>
            <a:r>
              <a:rPr lang="es-MX" sz="1600" dirty="0">
                <a:ln w="0"/>
                <a:latin typeface="Comic Sans MS" pitchFamily="66" charset="0"/>
              </a:rPr>
              <a:t>Visualización con HMI Siemens y VDF Siemens varias capacidades</a:t>
            </a:r>
          </a:p>
        </p:txBody>
      </p:sp>
      <p:sp>
        <p:nvSpPr>
          <p:cNvPr id="18" name="1 Título">
            <a:extLst>
              <a:ext uri="{FF2B5EF4-FFF2-40B4-BE49-F238E27FC236}">
                <a16:creationId xmlns:a16="http://schemas.microsoft.com/office/drawing/2014/main" xmlns="" id="{9F63E5D4-F709-4C02-8528-09F0D5C27079}"/>
              </a:ext>
            </a:extLst>
          </p:cNvPr>
          <p:cNvSpPr>
            <a:spLocks noGrp="1"/>
          </p:cNvSpPr>
          <p:nvPr>
            <p:ph type="ctrTitle"/>
          </p:nvPr>
        </p:nvSpPr>
        <p:spPr>
          <a:xfrm>
            <a:off x="-127841" y="55421"/>
            <a:ext cx="9036496" cy="1196751"/>
          </a:xfrm>
        </p:spPr>
        <p:txBody>
          <a:bodyPr>
            <a:normAutofit/>
          </a:bodyPr>
          <a:lstStyle/>
          <a:p>
            <a:pPr algn="r"/>
            <a:r>
              <a:rPr lang="es-MX" sz="2600" b="1" dirty="0">
                <a:solidFill>
                  <a:schemeClr val="tx2"/>
                </a:solidFill>
                <a:latin typeface="Arial Narrow" panose="020B0606020202030204" pitchFamily="34" charset="0"/>
              </a:rPr>
              <a:t>                </a:t>
            </a:r>
            <a:r>
              <a:rPr lang="es-MX" sz="2600" b="1" dirty="0">
                <a:solidFill>
                  <a:srgbClr val="00B050"/>
                </a:solidFill>
                <a:latin typeface="Arial Narrow" panose="020B0606020202030204" pitchFamily="34" charset="0"/>
              </a:rPr>
              <a:t>EMPRESA CONTRUCTORA DEL VALLE DE ORIZABA</a:t>
            </a:r>
            <a:br>
              <a:rPr lang="es-MX" sz="2600" b="1" dirty="0">
                <a:solidFill>
                  <a:srgbClr val="00B050"/>
                </a:solidFill>
                <a:latin typeface="Arial Narrow" panose="020B0606020202030204" pitchFamily="34" charset="0"/>
              </a:rPr>
            </a:br>
            <a:r>
              <a:rPr lang="es-MX" sz="2600" b="1" dirty="0">
                <a:solidFill>
                  <a:srgbClr val="00B050"/>
                </a:solidFill>
                <a:latin typeface="Arial Narrow" panose="020B0606020202030204" pitchFamily="34" charset="0"/>
              </a:rPr>
              <a:t>S.A. de C.V.</a:t>
            </a:r>
          </a:p>
        </p:txBody>
      </p:sp>
      <p:pic>
        <p:nvPicPr>
          <p:cNvPr id="19" name="Imagen 18">
            <a:extLst>
              <a:ext uri="{FF2B5EF4-FFF2-40B4-BE49-F238E27FC236}">
                <a16:creationId xmlns:a16="http://schemas.microsoft.com/office/drawing/2014/main" xmlns="" id="{B53B78D1-EF77-43D6-9C78-7DF65BAE01DD}"/>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94737" l="5350" r="97119"/>
                    </a14:imgEffect>
                  </a14:imgLayer>
                </a14:imgProps>
              </a:ext>
              <a:ext uri="{28A0092B-C50C-407E-A947-70E740481C1C}">
                <a14:useLocalDpi xmlns:a14="http://schemas.microsoft.com/office/drawing/2010/main"/>
              </a:ext>
            </a:extLst>
          </a:blip>
          <a:srcRect t="6604"/>
          <a:stretch/>
        </p:blipFill>
        <p:spPr>
          <a:xfrm>
            <a:off x="323528" y="41444"/>
            <a:ext cx="1513396" cy="1355556"/>
          </a:xfrm>
          <a:prstGeom prst="rect">
            <a:avLst/>
          </a:prstGeom>
        </p:spPr>
      </p:pic>
      <p:pic>
        <p:nvPicPr>
          <p:cNvPr id="20" name="Imagen 19">
            <a:extLst>
              <a:ext uri="{FF2B5EF4-FFF2-40B4-BE49-F238E27FC236}">
                <a16:creationId xmlns:a16="http://schemas.microsoft.com/office/drawing/2014/main" xmlns="" id="{CE4161CF-79A5-4D81-8134-68089823CC0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09028" y="620961"/>
            <a:ext cx="2291810" cy="855831"/>
          </a:xfrm>
          <a:prstGeom prst="rect">
            <a:avLst/>
          </a:prstGeom>
        </p:spPr>
      </p:pic>
      <p:sp>
        <p:nvSpPr>
          <p:cNvPr id="15" name="Rectángulo 14">
            <a:extLst>
              <a:ext uri="{FF2B5EF4-FFF2-40B4-BE49-F238E27FC236}">
                <a16:creationId xmlns:a16="http://schemas.microsoft.com/office/drawing/2014/main" xmlns="" id="{EE7C4290-8210-4503-9F6A-FD81D38B8F2C}"/>
              </a:ext>
            </a:extLst>
          </p:cNvPr>
          <p:cNvSpPr/>
          <p:nvPr/>
        </p:nvSpPr>
        <p:spPr>
          <a:xfrm>
            <a:off x="6163594" y="3801448"/>
            <a:ext cx="2872902" cy="646331"/>
          </a:xfrm>
          <a:prstGeom prst="rect">
            <a:avLst/>
          </a:prstGeom>
        </p:spPr>
        <p:txBody>
          <a:bodyPr wrap="none">
            <a:spAutoFit/>
          </a:bodyPr>
          <a:lstStyle/>
          <a:p>
            <a:pPr algn="ctr"/>
            <a:r>
              <a:rPr lang="es-MX" dirty="0">
                <a:ln w="0"/>
                <a:effectLst>
                  <a:outerShdw blurRad="38100" dist="19050" dir="2700000" algn="tl" rotWithShape="0">
                    <a:schemeClr val="dk1">
                      <a:alpha val="40000"/>
                    </a:schemeClr>
                  </a:outerShdw>
                </a:effectLst>
                <a:latin typeface="Comic Sans MS" pitchFamily="66" charset="0"/>
              </a:rPr>
              <a:t>Suministro e Instalación </a:t>
            </a:r>
          </a:p>
          <a:p>
            <a:pPr algn="ctr"/>
            <a:r>
              <a:rPr lang="es-MX" dirty="0">
                <a:ln w="0"/>
                <a:effectLst>
                  <a:outerShdw blurRad="38100" dist="19050" dir="2700000" algn="tl" rotWithShape="0">
                    <a:schemeClr val="dk1">
                      <a:alpha val="40000"/>
                    </a:schemeClr>
                  </a:outerShdw>
                </a:effectLst>
                <a:latin typeface="Comic Sans MS" pitchFamily="66" charset="0"/>
              </a:rPr>
              <a:t>de CCM´s de BT</a:t>
            </a:r>
            <a:endParaRPr lang="es-MX" dirty="0"/>
          </a:p>
        </p:txBody>
      </p:sp>
      <p:pic>
        <p:nvPicPr>
          <p:cNvPr id="2" name="Imagen 1">
            <a:extLst>
              <a:ext uri="{FF2B5EF4-FFF2-40B4-BE49-F238E27FC236}">
                <a16:creationId xmlns:a16="http://schemas.microsoft.com/office/drawing/2014/main" xmlns="" id="{C5456B37-7C86-4E1F-87EE-2F244B6489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7240" y="3212976"/>
            <a:ext cx="2718560" cy="2038920"/>
          </a:xfrm>
          <a:prstGeom prst="rect">
            <a:avLst/>
          </a:prstGeom>
        </p:spPr>
      </p:pic>
      <p:pic>
        <p:nvPicPr>
          <p:cNvPr id="4" name="Imagen 3">
            <a:extLst>
              <a:ext uri="{FF2B5EF4-FFF2-40B4-BE49-F238E27FC236}">
                <a16:creationId xmlns:a16="http://schemas.microsoft.com/office/drawing/2014/main" xmlns="" id="{03203B37-09D3-44E1-96BC-2AFA33B43F8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967377" y="3400698"/>
            <a:ext cx="3027612" cy="1705555"/>
          </a:xfrm>
          <a:prstGeom prst="rect">
            <a:avLst/>
          </a:prstGeom>
        </p:spPr>
      </p:pic>
      <p:pic>
        <p:nvPicPr>
          <p:cNvPr id="6" name="Imagen 5">
            <a:extLst>
              <a:ext uri="{FF2B5EF4-FFF2-40B4-BE49-F238E27FC236}">
                <a16:creationId xmlns:a16="http://schemas.microsoft.com/office/drawing/2014/main" xmlns="" id="{D11B14F5-D416-4EA3-A3E2-0BF4CB510CC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707904" y="5166120"/>
            <a:ext cx="2255841" cy="1691880"/>
          </a:xfrm>
          <a:prstGeom prst="rect">
            <a:avLst/>
          </a:prstGeom>
        </p:spPr>
      </p:pic>
      <p:pic>
        <p:nvPicPr>
          <p:cNvPr id="7" name="Imagen 6">
            <a:extLst>
              <a:ext uri="{FF2B5EF4-FFF2-40B4-BE49-F238E27FC236}">
                <a16:creationId xmlns:a16="http://schemas.microsoft.com/office/drawing/2014/main" xmlns="" id="{BF8A5FD9-3168-462F-9E1D-5D0A2E6D6A6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5222" y="5289272"/>
            <a:ext cx="2078059" cy="1515923"/>
          </a:xfrm>
          <a:prstGeom prst="rect">
            <a:avLst/>
          </a:prstGeom>
        </p:spPr>
      </p:pic>
      <p:pic>
        <p:nvPicPr>
          <p:cNvPr id="9" name="Imagen 8">
            <a:extLst>
              <a:ext uri="{FF2B5EF4-FFF2-40B4-BE49-F238E27FC236}">
                <a16:creationId xmlns:a16="http://schemas.microsoft.com/office/drawing/2014/main" xmlns="" id="{CC42A650-C804-4C1C-B9F0-6A609773E5BF}"/>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333302" y="5304150"/>
            <a:ext cx="1333037" cy="1498429"/>
          </a:xfrm>
          <a:prstGeom prst="rect">
            <a:avLst/>
          </a:prstGeom>
        </p:spPr>
      </p:pic>
    </p:spTree>
    <p:extLst>
      <p:ext uri="{BB962C8B-B14F-4D97-AF65-F5344CB8AC3E}">
        <p14:creationId xmlns:p14="http://schemas.microsoft.com/office/powerpoint/2010/main" val="30746362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467544" y="1556793"/>
            <a:ext cx="4032448" cy="1656184"/>
          </a:xfrm>
          <a:prstGeom prst="rect">
            <a:avLst/>
          </a:prstGeom>
          <a:noFill/>
          <a:ln w="9525">
            <a:noFill/>
            <a:miter lim="800000"/>
            <a:headEnd/>
            <a:tailEnd/>
          </a:ln>
        </p:spPr>
        <p:txBody>
          <a:bodyPr/>
          <a:lstStyle/>
          <a:p>
            <a:r>
              <a:rPr lang="es-ES_tradnl" sz="1400" dirty="0">
                <a:ln w="0"/>
                <a:effectLst>
                  <a:outerShdw blurRad="38100" dist="19050" dir="2700000" algn="tl" rotWithShape="0">
                    <a:schemeClr val="dk1">
                      <a:alpha val="40000"/>
                    </a:schemeClr>
                  </a:outerShdw>
                </a:effectLst>
                <a:latin typeface="Comic Sans MS" pitchFamily="66" charset="0"/>
              </a:rPr>
              <a:t>OBRA:</a:t>
            </a:r>
          </a:p>
          <a:p>
            <a:r>
              <a:rPr lang="es-MX" sz="1400" dirty="0">
                <a:ln w="0"/>
                <a:effectLst>
                  <a:outerShdw blurRad="38100" dist="19050" dir="2700000" algn="tl" rotWithShape="0">
                    <a:schemeClr val="dk1">
                      <a:alpha val="40000"/>
                    </a:schemeClr>
                  </a:outerShdw>
                </a:effectLst>
                <a:latin typeface="Comic Sans MS" pitchFamily="66" charset="0"/>
              </a:rPr>
              <a:t>SUMINISTRO, INSTALACIÓN Y PUESTA EN OPERACIÓN DE PLC S7-440 , CON REDES DE COMUNICACIÓN PROFIBUS, ETHERNET, CON ARRANCADORES Y VARIADORES PARA CONTROLAR MOTORES, BANDAS TRANSPORTADORAS</a:t>
            </a:r>
            <a:endParaRPr lang="es-MX" sz="1400" dirty="0">
              <a:ln w="0"/>
              <a:effectLst>
                <a:outerShdw blurRad="38100" dist="19050" dir="2700000" algn="tl" rotWithShape="0">
                  <a:schemeClr val="dk1">
                    <a:alpha val="40000"/>
                  </a:schemeClr>
                </a:outerShdw>
              </a:effectLst>
            </a:endParaRPr>
          </a:p>
        </p:txBody>
      </p:sp>
      <p:sp>
        <p:nvSpPr>
          <p:cNvPr id="12" name="Rectangle 4"/>
          <p:cNvSpPr>
            <a:spLocks noChangeArrowheads="1"/>
          </p:cNvSpPr>
          <p:nvPr/>
        </p:nvSpPr>
        <p:spPr bwMode="auto">
          <a:xfrm>
            <a:off x="6794832" y="5795061"/>
            <a:ext cx="2255841" cy="936104"/>
          </a:xfrm>
          <a:prstGeom prst="rect">
            <a:avLst/>
          </a:prstGeom>
          <a:noFill/>
          <a:ln w="9525">
            <a:noFill/>
            <a:miter lim="800000"/>
            <a:headEnd/>
            <a:tailEnd/>
          </a:ln>
        </p:spPr>
        <p:txBody>
          <a:bodyPr/>
          <a:lstStyle/>
          <a:p>
            <a:r>
              <a:rPr lang="es-MX" sz="1200" dirty="0">
                <a:ln w="0"/>
                <a:effectLst>
                  <a:outerShdw blurRad="38100" dist="19050" dir="2700000" algn="tl" rotWithShape="0">
                    <a:schemeClr val="dk1">
                      <a:alpha val="40000"/>
                    </a:schemeClr>
                  </a:outerShdw>
                </a:effectLst>
                <a:latin typeface="Comic Sans MS" pitchFamily="66" charset="0"/>
              </a:rPr>
              <a:t>Contratante:</a:t>
            </a:r>
          </a:p>
          <a:p>
            <a:r>
              <a:rPr lang="es-MX" sz="1200" dirty="0">
                <a:ln w="0"/>
                <a:effectLst>
                  <a:outerShdw blurRad="38100" dist="19050" dir="2700000" algn="tl" rotWithShape="0">
                    <a:schemeClr val="dk1">
                      <a:alpha val="40000"/>
                    </a:schemeClr>
                  </a:outerShdw>
                </a:effectLst>
                <a:latin typeface="Comic Sans MS" pitchFamily="66" charset="0"/>
              </a:rPr>
              <a:t>HOLCIM APASCO SA de CV</a:t>
            </a:r>
          </a:p>
          <a:p>
            <a:r>
              <a:rPr lang="es-MX" sz="1200" dirty="0">
                <a:ln w="0"/>
                <a:effectLst>
                  <a:outerShdw blurRad="38100" dist="19050" dir="2700000" algn="tl" rotWithShape="0">
                    <a:schemeClr val="dk1">
                      <a:alpha val="40000"/>
                    </a:schemeClr>
                  </a:outerShdw>
                </a:effectLst>
                <a:latin typeface="Comic Sans MS" pitchFamily="66" charset="0"/>
              </a:rPr>
              <a:t>Planta </a:t>
            </a:r>
            <a:r>
              <a:rPr lang="es-MX" sz="1200" dirty="0" err="1">
                <a:ln w="0"/>
                <a:effectLst>
                  <a:outerShdw blurRad="38100" dist="19050" dir="2700000" algn="tl" rotWithShape="0">
                    <a:schemeClr val="dk1">
                      <a:alpha val="40000"/>
                    </a:schemeClr>
                  </a:outerShdw>
                </a:effectLst>
                <a:latin typeface="Comic Sans MS" pitchFamily="66" charset="0"/>
              </a:rPr>
              <a:t>Ixtac</a:t>
            </a:r>
            <a:r>
              <a:rPr lang="es-MX" sz="1200" dirty="0">
                <a:ln w="0"/>
                <a:effectLst>
                  <a:outerShdw blurRad="38100" dist="19050" dir="2700000" algn="tl" rotWithShape="0">
                    <a:schemeClr val="dk1">
                      <a:alpha val="40000"/>
                    </a:schemeClr>
                  </a:outerShdw>
                </a:effectLst>
                <a:latin typeface="Comic Sans MS" pitchFamily="66" charset="0"/>
              </a:rPr>
              <a:t>. Ver. 2016</a:t>
            </a:r>
          </a:p>
          <a:p>
            <a:r>
              <a:rPr lang="es-MX" sz="1200" dirty="0">
                <a:ln w="0"/>
                <a:effectLst>
                  <a:outerShdw blurRad="38100" dist="19050" dir="2700000" algn="tl" rotWithShape="0">
                    <a:schemeClr val="dk1">
                      <a:alpha val="40000"/>
                    </a:schemeClr>
                  </a:outerShdw>
                </a:effectLst>
                <a:latin typeface="Comic Sans MS" pitchFamily="66" charset="0"/>
              </a:rPr>
              <a:t>Proyecto actualización de </a:t>
            </a:r>
          </a:p>
          <a:p>
            <a:r>
              <a:rPr lang="es-MX" sz="1200" dirty="0">
                <a:ln w="0"/>
                <a:effectLst>
                  <a:outerShdw blurRad="38100" dist="19050" dir="2700000" algn="tl" rotWithShape="0">
                    <a:schemeClr val="dk1">
                      <a:alpha val="40000"/>
                    </a:schemeClr>
                  </a:outerShdw>
                </a:effectLst>
                <a:latin typeface="Comic Sans MS" pitchFamily="66" charset="0"/>
              </a:rPr>
              <a:t>CCM´s.</a:t>
            </a:r>
          </a:p>
        </p:txBody>
      </p:sp>
      <p:sp>
        <p:nvSpPr>
          <p:cNvPr id="13" name="Rectangle 3"/>
          <p:cNvSpPr txBox="1">
            <a:spLocks noChangeArrowheads="1"/>
          </p:cNvSpPr>
          <p:nvPr/>
        </p:nvSpPr>
        <p:spPr>
          <a:xfrm>
            <a:off x="4730193" y="1636034"/>
            <a:ext cx="4320480" cy="1656184"/>
          </a:xfrm>
          <a:prstGeom prst="rect">
            <a:avLst/>
          </a:prstGeom>
        </p:spPr>
        <p:txBody>
          <a:bodyPr vert="horz" lIns="91440" tIns="45720" rIns="91440" bIns="45720" rtlCol="0">
            <a:normAutofit/>
          </a:bodyPr>
          <a:lstStyle/>
          <a:p>
            <a:r>
              <a:rPr lang="es-MX" sz="1600" dirty="0">
                <a:ln w="0"/>
                <a:latin typeface="Comic Sans MS" pitchFamily="66" charset="0"/>
              </a:rPr>
              <a:t>Actividades:</a:t>
            </a:r>
          </a:p>
          <a:p>
            <a:r>
              <a:rPr lang="es-MX" sz="1600" dirty="0">
                <a:ln w="0"/>
                <a:latin typeface="Comic Sans MS" pitchFamily="66" charset="0"/>
              </a:rPr>
              <a:t>Puesta en marcha de PLC con CCM´s Siemens, con Profibus y Ethernet como red de comunicación y variadores de velocidad</a:t>
            </a:r>
          </a:p>
          <a:p>
            <a:r>
              <a:rPr lang="es-MX" sz="1600" dirty="0">
                <a:ln w="0"/>
                <a:latin typeface="Comic Sans MS" pitchFamily="66" charset="0"/>
              </a:rPr>
              <a:t>Visualización con HMI Siemens y VDF Siemens varias capacidades</a:t>
            </a:r>
          </a:p>
        </p:txBody>
      </p:sp>
      <p:sp>
        <p:nvSpPr>
          <p:cNvPr id="18" name="1 Título">
            <a:extLst>
              <a:ext uri="{FF2B5EF4-FFF2-40B4-BE49-F238E27FC236}">
                <a16:creationId xmlns:a16="http://schemas.microsoft.com/office/drawing/2014/main" xmlns="" id="{9F63E5D4-F709-4C02-8528-09F0D5C27079}"/>
              </a:ext>
            </a:extLst>
          </p:cNvPr>
          <p:cNvSpPr>
            <a:spLocks noGrp="1"/>
          </p:cNvSpPr>
          <p:nvPr>
            <p:ph type="ctrTitle"/>
          </p:nvPr>
        </p:nvSpPr>
        <p:spPr>
          <a:xfrm>
            <a:off x="-127841" y="55421"/>
            <a:ext cx="9036496" cy="1196751"/>
          </a:xfrm>
        </p:spPr>
        <p:txBody>
          <a:bodyPr>
            <a:normAutofit/>
          </a:bodyPr>
          <a:lstStyle/>
          <a:p>
            <a:pPr algn="r"/>
            <a:r>
              <a:rPr lang="es-MX" sz="2600" b="1" dirty="0">
                <a:solidFill>
                  <a:schemeClr val="tx2"/>
                </a:solidFill>
                <a:latin typeface="Arial Narrow" panose="020B0606020202030204" pitchFamily="34" charset="0"/>
              </a:rPr>
              <a:t>                </a:t>
            </a:r>
            <a:r>
              <a:rPr lang="es-MX" sz="2600" b="1" dirty="0">
                <a:solidFill>
                  <a:srgbClr val="00B050"/>
                </a:solidFill>
                <a:latin typeface="Arial Narrow" panose="020B0606020202030204" pitchFamily="34" charset="0"/>
              </a:rPr>
              <a:t>EMPRESA CONTRUCTORA DEL VALLE DE ORIZABA</a:t>
            </a:r>
            <a:br>
              <a:rPr lang="es-MX" sz="2600" b="1" dirty="0">
                <a:solidFill>
                  <a:srgbClr val="00B050"/>
                </a:solidFill>
                <a:latin typeface="Arial Narrow" panose="020B0606020202030204" pitchFamily="34" charset="0"/>
              </a:rPr>
            </a:br>
            <a:r>
              <a:rPr lang="es-MX" sz="2600" b="1" dirty="0">
                <a:solidFill>
                  <a:srgbClr val="00B050"/>
                </a:solidFill>
                <a:latin typeface="Arial Narrow" panose="020B0606020202030204" pitchFamily="34" charset="0"/>
              </a:rPr>
              <a:t>S.A. de C.V.</a:t>
            </a:r>
          </a:p>
        </p:txBody>
      </p:sp>
      <p:pic>
        <p:nvPicPr>
          <p:cNvPr id="19" name="Imagen 18">
            <a:extLst>
              <a:ext uri="{FF2B5EF4-FFF2-40B4-BE49-F238E27FC236}">
                <a16:creationId xmlns:a16="http://schemas.microsoft.com/office/drawing/2014/main" xmlns="" id="{B53B78D1-EF77-43D6-9C78-7DF65BAE01DD}"/>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94737" l="5350" r="97119"/>
                    </a14:imgEffect>
                  </a14:imgLayer>
                </a14:imgProps>
              </a:ext>
              <a:ext uri="{28A0092B-C50C-407E-A947-70E740481C1C}">
                <a14:useLocalDpi xmlns:a14="http://schemas.microsoft.com/office/drawing/2010/main"/>
              </a:ext>
            </a:extLst>
          </a:blip>
          <a:srcRect t="6604"/>
          <a:stretch/>
        </p:blipFill>
        <p:spPr>
          <a:xfrm>
            <a:off x="323528" y="41444"/>
            <a:ext cx="1513396" cy="1355556"/>
          </a:xfrm>
          <a:prstGeom prst="rect">
            <a:avLst/>
          </a:prstGeom>
        </p:spPr>
      </p:pic>
      <p:pic>
        <p:nvPicPr>
          <p:cNvPr id="20" name="Imagen 19">
            <a:extLst>
              <a:ext uri="{FF2B5EF4-FFF2-40B4-BE49-F238E27FC236}">
                <a16:creationId xmlns:a16="http://schemas.microsoft.com/office/drawing/2014/main" xmlns="" id="{CE4161CF-79A5-4D81-8134-68089823CC0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09028" y="620961"/>
            <a:ext cx="2291810" cy="855831"/>
          </a:xfrm>
          <a:prstGeom prst="rect">
            <a:avLst/>
          </a:prstGeom>
        </p:spPr>
      </p:pic>
      <p:sp>
        <p:nvSpPr>
          <p:cNvPr id="15" name="Rectángulo 14">
            <a:extLst>
              <a:ext uri="{FF2B5EF4-FFF2-40B4-BE49-F238E27FC236}">
                <a16:creationId xmlns:a16="http://schemas.microsoft.com/office/drawing/2014/main" xmlns="" id="{EE7C4290-8210-4503-9F6A-FD81D38B8F2C}"/>
              </a:ext>
            </a:extLst>
          </p:cNvPr>
          <p:cNvSpPr/>
          <p:nvPr/>
        </p:nvSpPr>
        <p:spPr>
          <a:xfrm>
            <a:off x="6035753" y="3732006"/>
            <a:ext cx="2872902" cy="646331"/>
          </a:xfrm>
          <a:prstGeom prst="rect">
            <a:avLst/>
          </a:prstGeom>
        </p:spPr>
        <p:txBody>
          <a:bodyPr wrap="none">
            <a:spAutoFit/>
          </a:bodyPr>
          <a:lstStyle/>
          <a:p>
            <a:pPr algn="ctr"/>
            <a:r>
              <a:rPr lang="es-MX" dirty="0">
                <a:ln w="0"/>
                <a:effectLst>
                  <a:outerShdw blurRad="38100" dist="19050" dir="2700000" algn="tl" rotWithShape="0">
                    <a:schemeClr val="dk1">
                      <a:alpha val="40000"/>
                    </a:schemeClr>
                  </a:outerShdw>
                </a:effectLst>
                <a:latin typeface="Comic Sans MS" pitchFamily="66" charset="0"/>
              </a:rPr>
              <a:t>Suministro e Instalación </a:t>
            </a:r>
          </a:p>
          <a:p>
            <a:pPr algn="ctr"/>
            <a:r>
              <a:rPr lang="es-MX" dirty="0">
                <a:ln w="0"/>
                <a:effectLst>
                  <a:outerShdw blurRad="38100" dist="19050" dir="2700000" algn="tl" rotWithShape="0">
                    <a:schemeClr val="dk1">
                      <a:alpha val="40000"/>
                    </a:schemeClr>
                  </a:outerShdw>
                </a:effectLst>
                <a:latin typeface="Comic Sans MS" pitchFamily="66" charset="0"/>
              </a:rPr>
              <a:t>de CCM´s de BT</a:t>
            </a:r>
            <a:endParaRPr lang="es-MX" dirty="0"/>
          </a:p>
        </p:txBody>
      </p:sp>
      <p:pic>
        <p:nvPicPr>
          <p:cNvPr id="3" name="Imagen 2">
            <a:extLst>
              <a:ext uri="{FF2B5EF4-FFF2-40B4-BE49-F238E27FC236}">
                <a16:creationId xmlns:a16="http://schemas.microsoft.com/office/drawing/2014/main" xmlns="" id="{9F669138-DA31-4EF8-B1EE-7047F51B6DB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9511" y="3517597"/>
            <a:ext cx="2459363" cy="3213567"/>
          </a:xfrm>
          <a:prstGeom prst="rect">
            <a:avLst/>
          </a:prstGeom>
        </p:spPr>
      </p:pic>
      <p:pic>
        <p:nvPicPr>
          <p:cNvPr id="5" name="Imagen 4">
            <a:extLst>
              <a:ext uri="{FF2B5EF4-FFF2-40B4-BE49-F238E27FC236}">
                <a16:creationId xmlns:a16="http://schemas.microsoft.com/office/drawing/2014/main" xmlns="" id="{6F6E8BF1-C190-47FA-9E27-EEB5C00D4433}"/>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16233" r="13933"/>
          <a:stretch/>
        </p:blipFill>
        <p:spPr>
          <a:xfrm>
            <a:off x="4935241" y="4631683"/>
            <a:ext cx="1466152" cy="2099481"/>
          </a:xfrm>
          <a:prstGeom prst="rect">
            <a:avLst/>
          </a:prstGeom>
        </p:spPr>
      </p:pic>
      <p:pic>
        <p:nvPicPr>
          <p:cNvPr id="10" name="Imagen 9">
            <a:extLst>
              <a:ext uri="{FF2B5EF4-FFF2-40B4-BE49-F238E27FC236}">
                <a16:creationId xmlns:a16="http://schemas.microsoft.com/office/drawing/2014/main" xmlns="" id="{9E8C86CA-B8A9-411C-8BBC-4152C4CAE5E9}"/>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l="7659" t="13034" r="33872" b="11132"/>
          <a:stretch/>
        </p:blipFill>
        <p:spPr>
          <a:xfrm>
            <a:off x="2699792" y="4832336"/>
            <a:ext cx="2174531" cy="1892444"/>
          </a:xfrm>
          <a:prstGeom prst="rect">
            <a:avLst/>
          </a:prstGeom>
        </p:spPr>
      </p:pic>
      <p:pic>
        <p:nvPicPr>
          <p:cNvPr id="11" name="Imagen 10">
            <a:extLst>
              <a:ext uri="{FF2B5EF4-FFF2-40B4-BE49-F238E27FC236}">
                <a16:creationId xmlns:a16="http://schemas.microsoft.com/office/drawing/2014/main" xmlns="" id="{B685B64C-96FB-4973-8A5C-838DDC25E71A}"/>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l="18533" t="6946" r="8712" b="15576"/>
          <a:stretch/>
        </p:blipFill>
        <p:spPr>
          <a:xfrm>
            <a:off x="2732087" y="3645024"/>
            <a:ext cx="2142236" cy="1086917"/>
          </a:xfrm>
          <a:prstGeom prst="rect">
            <a:avLst/>
          </a:prstGeom>
        </p:spPr>
      </p:pic>
    </p:spTree>
    <p:extLst>
      <p:ext uri="{BB962C8B-B14F-4D97-AF65-F5344CB8AC3E}">
        <p14:creationId xmlns:p14="http://schemas.microsoft.com/office/powerpoint/2010/main" val="3789114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467544" y="1556793"/>
            <a:ext cx="4032448" cy="1656184"/>
          </a:xfrm>
          <a:prstGeom prst="rect">
            <a:avLst/>
          </a:prstGeom>
          <a:noFill/>
          <a:ln w="9525">
            <a:noFill/>
            <a:miter lim="800000"/>
            <a:headEnd/>
            <a:tailEnd/>
          </a:ln>
        </p:spPr>
        <p:txBody>
          <a:bodyPr/>
          <a:lstStyle/>
          <a:p>
            <a:r>
              <a:rPr lang="es-ES_tradnl" sz="1400" dirty="0">
                <a:ln w="0"/>
                <a:effectLst>
                  <a:outerShdw blurRad="38100" dist="19050" dir="2700000" algn="tl" rotWithShape="0">
                    <a:schemeClr val="dk1">
                      <a:alpha val="40000"/>
                    </a:schemeClr>
                  </a:outerShdw>
                </a:effectLst>
                <a:latin typeface="Comic Sans MS" pitchFamily="66" charset="0"/>
              </a:rPr>
              <a:t>OBRA:</a:t>
            </a:r>
          </a:p>
          <a:p>
            <a:r>
              <a:rPr lang="es-MX" sz="1400" dirty="0">
                <a:ln w="0"/>
                <a:effectLst>
                  <a:outerShdw blurRad="38100" dist="19050" dir="2700000" algn="tl" rotWithShape="0">
                    <a:schemeClr val="dk1">
                      <a:alpha val="40000"/>
                    </a:schemeClr>
                  </a:outerShdw>
                </a:effectLst>
                <a:latin typeface="Comic Sans MS" pitchFamily="66" charset="0"/>
              </a:rPr>
              <a:t>SUMINISTRO, INSTALACIÓN Y PUESTA EN OPERACIÓN BANCOS DE CAPACITORES PARA MOTORES DE 30 A 100 HP, ENTRANDO EN OPERACIÓN A LOS 15 SEGUNDOS DE ARRANCADO EN MOTOR</a:t>
            </a:r>
            <a:endParaRPr lang="es-MX" sz="1400" dirty="0">
              <a:ln w="0"/>
              <a:effectLst>
                <a:outerShdw blurRad="38100" dist="19050" dir="2700000" algn="tl" rotWithShape="0">
                  <a:schemeClr val="dk1">
                    <a:alpha val="40000"/>
                  </a:schemeClr>
                </a:outerShdw>
              </a:effectLst>
            </a:endParaRPr>
          </a:p>
        </p:txBody>
      </p:sp>
      <p:sp>
        <p:nvSpPr>
          <p:cNvPr id="12" name="Rectangle 4"/>
          <p:cNvSpPr>
            <a:spLocks noChangeArrowheads="1"/>
          </p:cNvSpPr>
          <p:nvPr/>
        </p:nvSpPr>
        <p:spPr bwMode="auto">
          <a:xfrm>
            <a:off x="6794832" y="5795061"/>
            <a:ext cx="2255841" cy="936104"/>
          </a:xfrm>
          <a:prstGeom prst="rect">
            <a:avLst/>
          </a:prstGeom>
          <a:noFill/>
          <a:ln w="9525">
            <a:noFill/>
            <a:miter lim="800000"/>
            <a:headEnd/>
            <a:tailEnd/>
          </a:ln>
        </p:spPr>
        <p:txBody>
          <a:bodyPr/>
          <a:lstStyle/>
          <a:p>
            <a:r>
              <a:rPr lang="es-MX" sz="1200" dirty="0">
                <a:ln w="0"/>
                <a:effectLst>
                  <a:outerShdw blurRad="38100" dist="19050" dir="2700000" algn="tl" rotWithShape="0">
                    <a:schemeClr val="dk1">
                      <a:alpha val="40000"/>
                    </a:schemeClr>
                  </a:outerShdw>
                </a:effectLst>
                <a:latin typeface="Comic Sans MS" pitchFamily="66" charset="0"/>
              </a:rPr>
              <a:t>Contratante:</a:t>
            </a:r>
          </a:p>
          <a:p>
            <a:r>
              <a:rPr lang="es-MX" sz="1200" dirty="0">
                <a:ln w="0"/>
                <a:effectLst>
                  <a:outerShdw blurRad="38100" dist="19050" dir="2700000" algn="tl" rotWithShape="0">
                    <a:schemeClr val="dk1">
                      <a:alpha val="40000"/>
                    </a:schemeClr>
                  </a:outerShdw>
                </a:effectLst>
                <a:latin typeface="Comic Sans MS" pitchFamily="66" charset="0"/>
              </a:rPr>
              <a:t>SCHETTINO SA de CV</a:t>
            </a:r>
          </a:p>
          <a:p>
            <a:r>
              <a:rPr lang="es-MX" sz="1200" dirty="0">
                <a:ln w="0"/>
                <a:effectLst>
                  <a:outerShdw blurRad="38100" dist="19050" dir="2700000" algn="tl" rotWithShape="0">
                    <a:schemeClr val="dk1">
                      <a:alpha val="40000"/>
                    </a:schemeClr>
                  </a:outerShdw>
                </a:effectLst>
                <a:latin typeface="Comic Sans MS" pitchFamily="66" charset="0"/>
              </a:rPr>
              <a:t>Planta Orizaba Ver. 2017</a:t>
            </a:r>
          </a:p>
          <a:p>
            <a:r>
              <a:rPr lang="es-MX" sz="1200" dirty="0">
                <a:ln w="0"/>
                <a:effectLst>
                  <a:outerShdw blurRad="38100" dist="19050" dir="2700000" algn="tl" rotWithShape="0">
                    <a:schemeClr val="dk1">
                      <a:alpha val="40000"/>
                    </a:schemeClr>
                  </a:outerShdw>
                </a:effectLst>
                <a:latin typeface="Comic Sans MS" pitchFamily="66" charset="0"/>
              </a:rPr>
              <a:t>Proyecto actualización de </a:t>
            </a:r>
          </a:p>
          <a:p>
            <a:r>
              <a:rPr lang="es-MX" sz="1200" dirty="0">
                <a:ln w="0"/>
                <a:effectLst>
                  <a:outerShdw blurRad="38100" dist="19050" dir="2700000" algn="tl" rotWithShape="0">
                    <a:schemeClr val="dk1">
                      <a:alpha val="40000"/>
                    </a:schemeClr>
                  </a:outerShdw>
                </a:effectLst>
                <a:latin typeface="Comic Sans MS" pitchFamily="66" charset="0"/>
              </a:rPr>
              <a:t>CCM´s.</a:t>
            </a:r>
          </a:p>
        </p:txBody>
      </p:sp>
      <p:sp>
        <p:nvSpPr>
          <p:cNvPr id="13" name="Rectangle 3"/>
          <p:cNvSpPr txBox="1">
            <a:spLocks noChangeArrowheads="1"/>
          </p:cNvSpPr>
          <p:nvPr/>
        </p:nvSpPr>
        <p:spPr>
          <a:xfrm>
            <a:off x="4788024" y="1412776"/>
            <a:ext cx="4320480" cy="1656184"/>
          </a:xfrm>
          <a:prstGeom prst="rect">
            <a:avLst/>
          </a:prstGeom>
        </p:spPr>
        <p:txBody>
          <a:bodyPr vert="horz" lIns="91440" tIns="45720" rIns="91440" bIns="45720" rtlCol="0">
            <a:normAutofit/>
          </a:bodyPr>
          <a:lstStyle/>
          <a:p>
            <a:r>
              <a:rPr lang="es-MX" sz="1600" dirty="0">
                <a:ln w="0"/>
                <a:latin typeface="Comic Sans MS" pitchFamily="66" charset="0"/>
              </a:rPr>
              <a:t>Actividades:</a:t>
            </a:r>
          </a:p>
          <a:p>
            <a:r>
              <a:rPr lang="es-MX" sz="1600" dirty="0">
                <a:ln w="0"/>
                <a:latin typeface="Comic Sans MS" pitchFamily="66" charset="0"/>
              </a:rPr>
              <a:t>Puesta en marcha de Banco de Capacitores para motores, con la finalidad de mejorar el Factor de Potencia a una medida de 0.9</a:t>
            </a:r>
          </a:p>
          <a:p>
            <a:r>
              <a:rPr lang="es-MX" sz="1600" dirty="0">
                <a:ln w="0"/>
                <a:latin typeface="Comic Sans MS" pitchFamily="66" charset="0"/>
              </a:rPr>
              <a:t>Se instalaron en CCM´s repartidos en planta</a:t>
            </a:r>
          </a:p>
        </p:txBody>
      </p:sp>
      <p:sp>
        <p:nvSpPr>
          <p:cNvPr id="18" name="1 Título">
            <a:extLst>
              <a:ext uri="{FF2B5EF4-FFF2-40B4-BE49-F238E27FC236}">
                <a16:creationId xmlns:a16="http://schemas.microsoft.com/office/drawing/2014/main" xmlns="" id="{9F63E5D4-F709-4C02-8528-09F0D5C27079}"/>
              </a:ext>
            </a:extLst>
          </p:cNvPr>
          <p:cNvSpPr>
            <a:spLocks noGrp="1"/>
          </p:cNvSpPr>
          <p:nvPr>
            <p:ph type="ctrTitle"/>
          </p:nvPr>
        </p:nvSpPr>
        <p:spPr>
          <a:xfrm>
            <a:off x="-127841" y="55421"/>
            <a:ext cx="9036496" cy="1196751"/>
          </a:xfrm>
        </p:spPr>
        <p:txBody>
          <a:bodyPr>
            <a:normAutofit/>
          </a:bodyPr>
          <a:lstStyle/>
          <a:p>
            <a:pPr algn="r"/>
            <a:r>
              <a:rPr lang="es-MX" sz="2600" b="1" dirty="0">
                <a:solidFill>
                  <a:schemeClr val="tx2"/>
                </a:solidFill>
                <a:latin typeface="Arial Narrow" panose="020B0606020202030204" pitchFamily="34" charset="0"/>
              </a:rPr>
              <a:t>                </a:t>
            </a:r>
            <a:r>
              <a:rPr lang="es-MX" sz="2600" b="1" dirty="0">
                <a:solidFill>
                  <a:srgbClr val="00B050"/>
                </a:solidFill>
                <a:latin typeface="Arial Narrow" panose="020B0606020202030204" pitchFamily="34" charset="0"/>
              </a:rPr>
              <a:t>EMPRESA CONTRUCTORA DEL VALLE DE ORIZABA</a:t>
            </a:r>
            <a:br>
              <a:rPr lang="es-MX" sz="2600" b="1" dirty="0">
                <a:solidFill>
                  <a:srgbClr val="00B050"/>
                </a:solidFill>
                <a:latin typeface="Arial Narrow" panose="020B0606020202030204" pitchFamily="34" charset="0"/>
              </a:rPr>
            </a:br>
            <a:r>
              <a:rPr lang="es-MX" sz="2600" b="1" dirty="0">
                <a:solidFill>
                  <a:srgbClr val="00B050"/>
                </a:solidFill>
                <a:latin typeface="Arial Narrow" panose="020B0606020202030204" pitchFamily="34" charset="0"/>
              </a:rPr>
              <a:t>S.A. de C.V.</a:t>
            </a:r>
          </a:p>
        </p:txBody>
      </p:sp>
      <p:pic>
        <p:nvPicPr>
          <p:cNvPr id="19" name="Imagen 18">
            <a:extLst>
              <a:ext uri="{FF2B5EF4-FFF2-40B4-BE49-F238E27FC236}">
                <a16:creationId xmlns:a16="http://schemas.microsoft.com/office/drawing/2014/main" xmlns="" id="{B53B78D1-EF77-43D6-9C78-7DF65BAE01DD}"/>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94737" l="5350" r="97119"/>
                    </a14:imgEffect>
                  </a14:imgLayer>
                </a14:imgProps>
              </a:ext>
              <a:ext uri="{28A0092B-C50C-407E-A947-70E740481C1C}">
                <a14:useLocalDpi xmlns:a14="http://schemas.microsoft.com/office/drawing/2010/main"/>
              </a:ext>
            </a:extLst>
          </a:blip>
          <a:srcRect t="6604"/>
          <a:stretch/>
        </p:blipFill>
        <p:spPr>
          <a:xfrm>
            <a:off x="323528" y="41444"/>
            <a:ext cx="1513396" cy="1355556"/>
          </a:xfrm>
          <a:prstGeom prst="rect">
            <a:avLst/>
          </a:prstGeom>
        </p:spPr>
      </p:pic>
      <p:pic>
        <p:nvPicPr>
          <p:cNvPr id="20" name="Imagen 19">
            <a:extLst>
              <a:ext uri="{FF2B5EF4-FFF2-40B4-BE49-F238E27FC236}">
                <a16:creationId xmlns:a16="http://schemas.microsoft.com/office/drawing/2014/main" xmlns="" id="{CE4161CF-79A5-4D81-8134-68089823CC0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09028" y="620961"/>
            <a:ext cx="2291810" cy="855831"/>
          </a:xfrm>
          <a:prstGeom prst="rect">
            <a:avLst/>
          </a:prstGeom>
        </p:spPr>
      </p:pic>
      <p:sp>
        <p:nvSpPr>
          <p:cNvPr id="15" name="Rectángulo 14">
            <a:extLst>
              <a:ext uri="{FF2B5EF4-FFF2-40B4-BE49-F238E27FC236}">
                <a16:creationId xmlns:a16="http://schemas.microsoft.com/office/drawing/2014/main" xmlns="" id="{EE7C4290-8210-4503-9F6A-FD81D38B8F2C}"/>
              </a:ext>
            </a:extLst>
          </p:cNvPr>
          <p:cNvSpPr/>
          <p:nvPr/>
        </p:nvSpPr>
        <p:spPr>
          <a:xfrm>
            <a:off x="5756838" y="3897308"/>
            <a:ext cx="2962671" cy="646331"/>
          </a:xfrm>
          <a:prstGeom prst="rect">
            <a:avLst/>
          </a:prstGeom>
        </p:spPr>
        <p:txBody>
          <a:bodyPr wrap="none">
            <a:spAutoFit/>
          </a:bodyPr>
          <a:lstStyle/>
          <a:p>
            <a:pPr algn="ctr"/>
            <a:r>
              <a:rPr lang="es-MX" dirty="0">
                <a:ln w="0"/>
                <a:effectLst>
                  <a:outerShdw blurRad="38100" dist="19050" dir="2700000" algn="tl" rotWithShape="0">
                    <a:schemeClr val="dk1">
                      <a:alpha val="40000"/>
                    </a:schemeClr>
                  </a:outerShdw>
                </a:effectLst>
                <a:latin typeface="Comic Sans MS" pitchFamily="66" charset="0"/>
              </a:rPr>
              <a:t>Suministro e Instalación </a:t>
            </a:r>
          </a:p>
          <a:p>
            <a:pPr algn="ctr"/>
            <a:r>
              <a:rPr lang="es-MX" dirty="0">
                <a:ln w="0"/>
                <a:effectLst>
                  <a:outerShdw blurRad="38100" dist="19050" dir="2700000" algn="tl" rotWithShape="0">
                    <a:schemeClr val="dk1">
                      <a:alpha val="40000"/>
                    </a:schemeClr>
                  </a:outerShdw>
                </a:effectLst>
                <a:latin typeface="Comic Sans MS" pitchFamily="66" charset="0"/>
              </a:rPr>
              <a:t>de Bancos de Capacitores</a:t>
            </a:r>
            <a:endParaRPr lang="es-MX" dirty="0"/>
          </a:p>
        </p:txBody>
      </p:sp>
      <p:pic>
        <p:nvPicPr>
          <p:cNvPr id="8194" name="Picture 2" descr="Imagen relacionada">
            <a:extLst>
              <a:ext uri="{FF2B5EF4-FFF2-40B4-BE49-F238E27FC236}">
                <a16:creationId xmlns:a16="http://schemas.microsoft.com/office/drawing/2014/main" xmlns="" id="{B352DB25-AFB0-4FDD-9762-D979DE26ACE8}"/>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l="3712" t="5854" r="4275" b="6643"/>
          <a:stretch/>
        </p:blipFill>
        <p:spPr bwMode="auto">
          <a:xfrm>
            <a:off x="93327" y="3150331"/>
            <a:ext cx="2664296" cy="178361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n relacionada">
            <a:extLst>
              <a:ext uri="{FF2B5EF4-FFF2-40B4-BE49-F238E27FC236}">
                <a16:creationId xmlns:a16="http://schemas.microsoft.com/office/drawing/2014/main" xmlns="" id="{8CCC3485-AFC8-4014-ADBF-5508E98FE0BA}"/>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93327" y="4966308"/>
            <a:ext cx="2514600" cy="178361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Resultado de imagen para tableros con banco de capacitores siemens">
            <a:extLst>
              <a:ext uri="{FF2B5EF4-FFF2-40B4-BE49-F238E27FC236}">
                <a16:creationId xmlns:a16="http://schemas.microsoft.com/office/drawing/2014/main" xmlns="" id="{6531AE1E-F9A3-4DCE-A6A1-3A4A03D45779}"/>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l="5169" t="6961" r="7988" b="5537"/>
          <a:stretch/>
        </p:blipFill>
        <p:spPr bwMode="auto">
          <a:xfrm>
            <a:off x="2843808" y="3136699"/>
            <a:ext cx="2514601" cy="178361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xmlns="" id="{BF247299-CA6E-4D64-94C8-A7E69E756B6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660735" y="4966308"/>
            <a:ext cx="1724440" cy="1764857"/>
          </a:xfrm>
          <a:prstGeom prst="rect">
            <a:avLst/>
          </a:prstGeom>
        </p:spPr>
      </p:pic>
      <p:pic>
        <p:nvPicPr>
          <p:cNvPr id="4" name="Imagen 3">
            <a:extLst>
              <a:ext uri="{FF2B5EF4-FFF2-40B4-BE49-F238E27FC236}">
                <a16:creationId xmlns:a16="http://schemas.microsoft.com/office/drawing/2014/main" xmlns="" id="{0951CC6F-280C-40E6-ADA3-1BD91E95820C}"/>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l="13824" r="19201"/>
          <a:stretch/>
        </p:blipFill>
        <p:spPr>
          <a:xfrm>
            <a:off x="4437983" y="4985061"/>
            <a:ext cx="1572584" cy="1764857"/>
          </a:xfrm>
          <a:prstGeom prst="rect">
            <a:avLst/>
          </a:prstGeom>
        </p:spPr>
      </p:pic>
    </p:spTree>
    <p:extLst>
      <p:ext uri="{BB962C8B-B14F-4D97-AF65-F5344CB8AC3E}">
        <p14:creationId xmlns:p14="http://schemas.microsoft.com/office/powerpoint/2010/main" val="1774755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3"/>
          <p:cNvSpPr txBox="1">
            <a:spLocks noChangeArrowheads="1"/>
          </p:cNvSpPr>
          <p:nvPr/>
        </p:nvSpPr>
        <p:spPr>
          <a:xfrm>
            <a:off x="683568" y="2638400"/>
            <a:ext cx="7772400" cy="3886944"/>
          </a:xfrm>
          <a:prstGeom prst="rect">
            <a:avLst/>
          </a:prstGeom>
        </p:spPr>
        <p:txBody>
          <a:bodyPr vert="horz" lIns="91440" tIns="45720" rIns="91440" bIns="45720" rtlCol="0">
            <a:normAutofit fontScale="92500" lnSpcReduction="10000"/>
          </a:bodyPr>
          <a:lstStyle>
            <a:defPPr>
              <a:defRPr lang="es-MX"/>
            </a:defPPr>
            <a:lvl1pPr marR="0" lvl="0" indent="0" algn="ctr" fontAlgn="auto">
              <a:lnSpc>
                <a:spcPct val="100000"/>
              </a:lnSpc>
              <a:spcBef>
                <a:spcPct val="20000"/>
              </a:spcBef>
              <a:spcAft>
                <a:spcPts val="0"/>
              </a:spcAft>
              <a:buClrTx/>
              <a:buSzTx/>
              <a:buFont typeface="Arial" pitchFamily="34" charset="0"/>
              <a:buNone/>
              <a:tabLst/>
              <a:defRPr kumimoji="0" sz="2400" i="0" u="none" strike="noStrike" normalizeH="0" baseline="0">
                <a:ln w="0"/>
                <a:effectLst>
                  <a:outerShdw blurRad="38100" dist="19050" dir="2700000" algn="tl" rotWithShape="0">
                    <a:schemeClr val="dk1">
                      <a:alpha val="40000"/>
                    </a:schemeClr>
                  </a:outerShdw>
                </a:effectLst>
                <a:uLnTx/>
                <a:uFillTx/>
                <a:latin typeface="Comic Sans MS" pitchFamily="66" charset="0"/>
              </a:defRPr>
            </a:lvl1pPr>
          </a:lstStyle>
          <a:p>
            <a:pPr algn="just">
              <a:lnSpc>
                <a:spcPct val="110000"/>
              </a:lnSpc>
              <a:spcBef>
                <a:spcPts val="0"/>
              </a:spcBef>
            </a:pPr>
            <a:r>
              <a:rPr lang="es-MX" dirty="0"/>
              <a:t>En 2011 nace en México la Compañía Ecovosa S.A. de C.V.  cuyas actividades fundamentales eran el mantenimiento Integral de Centráles Termoeléctricas así como la Integración de Sistemas de Control para aplicaciones de Medición de Transferencia y Custodia y para Seguridad </a:t>
            </a:r>
          </a:p>
          <a:p>
            <a:pPr algn="just">
              <a:lnSpc>
                <a:spcPct val="110000"/>
              </a:lnSpc>
              <a:spcBef>
                <a:spcPts val="0"/>
              </a:spcBef>
            </a:pPr>
            <a:r>
              <a:rPr lang="es-MX" dirty="0"/>
              <a:t>y Contraincendio.</a:t>
            </a:r>
          </a:p>
          <a:p>
            <a:pPr algn="just">
              <a:lnSpc>
                <a:spcPct val="110000"/>
              </a:lnSpc>
              <a:spcBef>
                <a:spcPts val="0"/>
              </a:spcBef>
            </a:pPr>
            <a:r>
              <a:rPr lang="es-MX" dirty="0"/>
              <a:t>En Enero del 2013 se reestructura buscando con esto </a:t>
            </a:r>
            <a:r>
              <a:rPr lang="es-ES" dirty="0"/>
              <a:t>las herramientas financieras, humanas y tecnológicas necesarias para llegar a ser  una compañía que cumpla con las expectativas en “Aplicaciones y Servicios” para la Industria.</a:t>
            </a:r>
          </a:p>
        </p:txBody>
      </p:sp>
      <p:sp>
        <p:nvSpPr>
          <p:cNvPr id="8" name="Rectangle 2"/>
          <p:cNvSpPr txBox="1">
            <a:spLocks noChangeArrowheads="1"/>
          </p:cNvSpPr>
          <p:nvPr/>
        </p:nvSpPr>
        <p:spPr>
          <a:xfrm>
            <a:off x="685800" y="1702296"/>
            <a:ext cx="7772400" cy="864096"/>
          </a:xfrm>
          <a:prstGeom prst="rect">
            <a:avLst/>
          </a:prstGeom>
        </p:spPr>
        <p:txBody>
          <a:bodyPr vert="horz" lIns="91440" tIns="45720" rIns="91440" bIns="45720" rtlCol="0">
            <a:normAutofit/>
          </a:bodyPr>
          <a:lstStyle>
            <a:defPPr>
              <a:defRPr lang="es-MX"/>
            </a:defPPr>
            <a:lvl1pPr marR="0" lvl="0" indent="0" algn="ctr" fontAlgn="auto">
              <a:lnSpc>
                <a:spcPct val="110000"/>
              </a:lnSpc>
              <a:spcBef>
                <a:spcPts val="0"/>
              </a:spcBef>
              <a:spcAft>
                <a:spcPts val="0"/>
              </a:spcAft>
              <a:buClrTx/>
              <a:buSzTx/>
              <a:buFont typeface="Arial" pitchFamily="34" charset="0"/>
              <a:buNone/>
              <a:tabLst/>
              <a:defRPr kumimoji="0" sz="2400" i="0" u="none" strike="noStrike" normalizeH="0" baseline="0">
                <a:ln w="0"/>
                <a:effectLst>
                  <a:outerShdw blurRad="38100" dist="19050" dir="2700000" algn="tl" rotWithShape="0">
                    <a:schemeClr val="dk1">
                      <a:alpha val="40000"/>
                    </a:schemeClr>
                  </a:outerShdw>
                </a:effectLst>
                <a:uLnTx/>
                <a:uFillTx/>
                <a:latin typeface="Comic Sans MS" pitchFamily="66" charset="0"/>
              </a:defRPr>
            </a:lvl1pPr>
          </a:lstStyle>
          <a:p>
            <a:r>
              <a:rPr lang="es-MX" sz="3200" dirty="0"/>
              <a:t>Quienes Somos</a:t>
            </a:r>
            <a:endParaRPr lang="es-ES" sz="3200" dirty="0"/>
          </a:p>
        </p:txBody>
      </p:sp>
      <p:sp>
        <p:nvSpPr>
          <p:cNvPr id="10" name="1 Título">
            <a:extLst>
              <a:ext uri="{FF2B5EF4-FFF2-40B4-BE49-F238E27FC236}">
                <a16:creationId xmlns:a16="http://schemas.microsoft.com/office/drawing/2014/main" xmlns="" id="{563BA32D-4F7C-45D5-94D1-B83BC3975FF4}"/>
              </a:ext>
            </a:extLst>
          </p:cNvPr>
          <p:cNvSpPr>
            <a:spLocks noGrp="1"/>
          </p:cNvSpPr>
          <p:nvPr>
            <p:ph type="ctrTitle"/>
          </p:nvPr>
        </p:nvSpPr>
        <p:spPr>
          <a:xfrm>
            <a:off x="-127841" y="55421"/>
            <a:ext cx="9036496" cy="1196751"/>
          </a:xfrm>
        </p:spPr>
        <p:txBody>
          <a:bodyPr>
            <a:normAutofit/>
          </a:bodyPr>
          <a:lstStyle/>
          <a:p>
            <a:pPr algn="r"/>
            <a:r>
              <a:rPr lang="es-MX" sz="2600" b="1" dirty="0">
                <a:solidFill>
                  <a:schemeClr val="tx2"/>
                </a:solidFill>
                <a:latin typeface="Arial Narrow" panose="020B0606020202030204" pitchFamily="34" charset="0"/>
              </a:rPr>
              <a:t>                </a:t>
            </a:r>
            <a:r>
              <a:rPr lang="es-MX" sz="2600" b="1" dirty="0">
                <a:solidFill>
                  <a:srgbClr val="00B050"/>
                </a:solidFill>
                <a:latin typeface="Arial Narrow" panose="020B0606020202030204" pitchFamily="34" charset="0"/>
              </a:rPr>
              <a:t>EMPRESA CONTRUCTORA DEL VALLE DE ORIZABA</a:t>
            </a:r>
            <a:br>
              <a:rPr lang="es-MX" sz="2600" b="1" dirty="0">
                <a:solidFill>
                  <a:srgbClr val="00B050"/>
                </a:solidFill>
                <a:latin typeface="Arial Narrow" panose="020B0606020202030204" pitchFamily="34" charset="0"/>
              </a:rPr>
            </a:br>
            <a:r>
              <a:rPr lang="es-MX" sz="2600" b="1" dirty="0">
                <a:solidFill>
                  <a:srgbClr val="00B050"/>
                </a:solidFill>
                <a:latin typeface="Arial Narrow" panose="020B0606020202030204" pitchFamily="34" charset="0"/>
              </a:rPr>
              <a:t>S.A. de C.V.</a:t>
            </a:r>
          </a:p>
        </p:txBody>
      </p:sp>
      <p:pic>
        <p:nvPicPr>
          <p:cNvPr id="11" name="Imagen 10">
            <a:extLst>
              <a:ext uri="{FF2B5EF4-FFF2-40B4-BE49-F238E27FC236}">
                <a16:creationId xmlns:a16="http://schemas.microsoft.com/office/drawing/2014/main" xmlns="" id="{4DA6A87B-DB09-4785-8191-2F89B4C6738C}"/>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94737" l="5350" r="97119"/>
                    </a14:imgEffect>
                  </a14:imgLayer>
                </a14:imgProps>
              </a:ext>
              <a:ext uri="{28A0092B-C50C-407E-A947-70E740481C1C}">
                <a14:useLocalDpi xmlns:a14="http://schemas.microsoft.com/office/drawing/2010/main"/>
              </a:ext>
            </a:extLst>
          </a:blip>
          <a:srcRect t="6604"/>
          <a:stretch/>
        </p:blipFill>
        <p:spPr>
          <a:xfrm>
            <a:off x="323528" y="41444"/>
            <a:ext cx="1513396" cy="1355556"/>
          </a:xfrm>
          <a:prstGeom prst="rect">
            <a:avLst/>
          </a:prstGeom>
        </p:spPr>
      </p:pic>
      <p:pic>
        <p:nvPicPr>
          <p:cNvPr id="12" name="Imagen 11">
            <a:extLst>
              <a:ext uri="{FF2B5EF4-FFF2-40B4-BE49-F238E27FC236}">
                <a16:creationId xmlns:a16="http://schemas.microsoft.com/office/drawing/2014/main" xmlns="" id="{096C9DEA-2C50-46E3-A1C7-DC6A8EBBFE5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09028" y="620961"/>
            <a:ext cx="2291810" cy="85583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4 Tabla"/>
          <p:cNvGraphicFramePr>
            <a:graphicFrameLocks noGrp="1"/>
          </p:cNvGraphicFramePr>
          <p:nvPr>
            <p:extLst>
              <p:ext uri="{D42A27DB-BD31-4B8C-83A1-F6EECF244321}">
                <p14:modId xmlns:p14="http://schemas.microsoft.com/office/powerpoint/2010/main" val="722695129"/>
              </p:ext>
            </p:extLst>
          </p:nvPr>
        </p:nvGraphicFramePr>
        <p:xfrm>
          <a:off x="1668016" y="1901056"/>
          <a:ext cx="6096000" cy="2608064"/>
        </p:xfrm>
        <a:graphic>
          <a:graphicData uri="http://schemas.openxmlformats.org/drawingml/2006/table">
            <a:tbl>
              <a:tblPr firstRow="1" bandRow="1">
                <a:tableStyleId>{2D5ABB26-0587-4C30-8999-92F81FD0307C}</a:tableStyleId>
              </a:tblPr>
              <a:tblGrid>
                <a:gridCol w="6096000">
                  <a:extLst>
                    <a:ext uri="{9D8B030D-6E8A-4147-A177-3AD203B41FA5}">
                      <a16:colId xmlns:a16="http://schemas.microsoft.com/office/drawing/2014/main" xmlns="" val="20000"/>
                    </a:ext>
                  </a:extLst>
                </a:gridCol>
              </a:tblGrid>
              <a:tr h="2608064">
                <a:tc>
                  <a:txBody>
                    <a:bodyPr/>
                    <a:lstStyle/>
                    <a:p>
                      <a:endParaRPr lang="es-MX" dirty="0"/>
                    </a:p>
                  </a:txBody>
                  <a:tcPr/>
                </a:tc>
                <a:extLst>
                  <a:ext uri="{0D108BD9-81ED-4DB2-BD59-A6C34878D82A}">
                    <a16:rowId xmlns:a16="http://schemas.microsoft.com/office/drawing/2014/main" xmlns="" val="10000"/>
                  </a:ext>
                </a:extLst>
              </a:tr>
            </a:tbl>
          </a:graphicData>
        </a:graphic>
      </p:graphicFrame>
      <p:graphicFrame>
        <p:nvGraphicFramePr>
          <p:cNvPr id="6" name="5 Tabla"/>
          <p:cNvGraphicFramePr>
            <a:graphicFrameLocks noGrp="1"/>
          </p:cNvGraphicFramePr>
          <p:nvPr>
            <p:extLst>
              <p:ext uri="{D42A27DB-BD31-4B8C-83A1-F6EECF244321}">
                <p14:modId xmlns:p14="http://schemas.microsoft.com/office/powerpoint/2010/main" val="3988342341"/>
              </p:ext>
            </p:extLst>
          </p:nvPr>
        </p:nvGraphicFramePr>
        <p:xfrm>
          <a:off x="1668016" y="1901056"/>
          <a:ext cx="6096000" cy="2896096"/>
        </p:xfrm>
        <a:graphic>
          <a:graphicData uri="http://schemas.openxmlformats.org/drawingml/2006/table">
            <a:tbl>
              <a:tblPr firstRow="1" bandRow="1">
                <a:tableStyleId>{2D5ABB26-0587-4C30-8999-92F81FD0307C}</a:tableStyleId>
              </a:tblPr>
              <a:tblGrid>
                <a:gridCol w="3048000">
                  <a:extLst>
                    <a:ext uri="{9D8B030D-6E8A-4147-A177-3AD203B41FA5}">
                      <a16:colId xmlns:a16="http://schemas.microsoft.com/office/drawing/2014/main" xmlns="" val="20000"/>
                    </a:ext>
                  </a:extLst>
                </a:gridCol>
                <a:gridCol w="3048000">
                  <a:extLst>
                    <a:ext uri="{9D8B030D-6E8A-4147-A177-3AD203B41FA5}">
                      <a16:colId xmlns:a16="http://schemas.microsoft.com/office/drawing/2014/main" xmlns="" val="20001"/>
                    </a:ext>
                  </a:extLst>
                </a:gridCol>
              </a:tblGrid>
              <a:tr h="28960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MX" dirty="0"/>
                    </a:p>
                  </a:txBody>
                  <a:tcPr/>
                </a:tc>
                <a:tc>
                  <a:txBody>
                    <a:bodyPr/>
                    <a:lstStyle/>
                    <a:p>
                      <a:endParaRPr lang="es-MX" dirty="0"/>
                    </a:p>
                  </a:txBody>
                  <a:tcPr/>
                </a:tc>
                <a:extLst>
                  <a:ext uri="{0D108BD9-81ED-4DB2-BD59-A6C34878D82A}">
                    <a16:rowId xmlns:a16="http://schemas.microsoft.com/office/drawing/2014/main" xmlns="" val="10000"/>
                  </a:ext>
                </a:extLst>
              </a:tr>
            </a:tbl>
          </a:graphicData>
        </a:graphic>
      </p:graphicFrame>
      <p:sp>
        <p:nvSpPr>
          <p:cNvPr id="8" name="Rectangle 4"/>
          <p:cNvSpPr>
            <a:spLocks noChangeArrowheads="1"/>
          </p:cNvSpPr>
          <p:nvPr/>
        </p:nvSpPr>
        <p:spPr bwMode="auto">
          <a:xfrm>
            <a:off x="611560" y="1844825"/>
            <a:ext cx="3600400" cy="1440159"/>
          </a:xfrm>
          <a:prstGeom prst="rect">
            <a:avLst/>
          </a:prstGeom>
          <a:noFill/>
          <a:ln w="9525">
            <a:noFill/>
            <a:miter lim="800000"/>
            <a:headEnd/>
            <a:tailEnd/>
          </a:ln>
        </p:spPr>
        <p:txBody>
          <a:bodyPr/>
          <a:lstStyle/>
          <a:p>
            <a:r>
              <a:rPr lang="es-ES_tradnl" sz="1400" dirty="0">
                <a:ln w="0"/>
                <a:effectLst>
                  <a:outerShdw blurRad="38100" dist="19050" dir="2700000" algn="tl" rotWithShape="0">
                    <a:schemeClr val="dk1">
                      <a:alpha val="40000"/>
                    </a:schemeClr>
                  </a:outerShdw>
                </a:effectLst>
                <a:latin typeface="Comic Sans MS" pitchFamily="66" charset="0"/>
              </a:rPr>
              <a:t>OBRA:</a:t>
            </a:r>
          </a:p>
          <a:p>
            <a:r>
              <a:rPr lang="es-ES_tradnl" sz="1400" dirty="0">
                <a:ln w="0"/>
                <a:effectLst>
                  <a:outerShdw blurRad="38100" dist="19050" dir="2700000" algn="tl" rotWithShape="0">
                    <a:schemeClr val="dk1">
                      <a:alpha val="40000"/>
                    </a:schemeClr>
                  </a:outerShdw>
                </a:effectLst>
                <a:latin typeface="Comic Sans MS" pitchFamily="66" charset="0"/>
              </a:rPr>
              <a:t>CONSTRUCCION DE BUNKER EN EL INTERIOR DE LA PETROQUIMICA DE LA CANGREJERA. </a:t>
            </a:r>
            <a:endParaRPr lang="es-MX" sz="1400" dirty="0">
              <a:ln w="0"/>
              <a:effectLst>
                <a:outerShdw blurRad="38100" dist="19050" dir="2700000" algn="tl" rotWithShape="0">
                  <a:schemeClr val="dk1">
                    <a:alpha val="40000"/>
                  </a:schemeClr>
                </a:outerShdw>
              </a:effectLst>
              <a:latin typeface="Comic Sans MS" pitchFamily="66" charset="0"/>
            </a:endParaRPr>
          </a:p>
          <a:p>
            <a:endParaRPr lang="es-MX" sz="1400" dirty="0">
              <a:ln w="0"/>
              <a:effectLst>
                <a:outerShdw blurRad="38100" dist="19050" dir="2700000" algn="tl" rotWithShape="0">
                  <a:schemeClr val="dk1">
                    <a:alpha val="40000"/>
                  </a:schemeClr>
                </a:outerShdw>
              </a:effectLst>
            </a:endParaRPr>
          </a:p>
          <a:p>
            <a:endParaRPr lang="es-MX" sz="1400" dirty="0">
              <a:ln w="0"/>
              <a:effectLst>
                <a:outerShdw blurRad="38100" dist="19050" dir="2700000" algn="tl" rotWithShape="0">
                  <a:schemeClr val="dk1">
                    <a:alpha val="40000"/>
                  </a:schemeClr>
                </a:outerShdw>
              </a:effectLst>
            </a:endParaRPr>
          </a:p>
          <a:p>
            <a:endParaRPr lang="es-MX" sz="1400" dirty="0">
              <a:ln w="0"/>
              <a:effectLst>
                <a:outerShdw blurRad="38100" dist="19050" dir="2700000" algn="tl" rotWithShape="0">
                  <a:schemeClr val="dk1">
                    <a:alpha val="40000"/>
                  </a:schemeClr>
                </a:outerShdw>
              </a:effectLst>
              <a:latin typeface="Comic Sans MS" pitchFamily="66" charset="0"/>
            </a:endParaRPr>
          </a:p>
        </p:txBody>
      </p:sp>
      <p:sp>
        <p:nvSpPr>
          <p:cNvPr id="12" name="Rectangle 4"/>
          <p:cNvSpPr>
            <a:spLocks noChangeArrowheads="1"/>
          </p:cNvSpPr>
          <p:nvPr/>
        </p:nvSpPr>
        <p:spPr bwMode="auto">
          <a:xfrm>
            <a:off x="5351748" y="5607031"/>
            <a:ext cx="4824536" cy="1224136"/>
          </a:xfrm>
          <a:prstGeom prst="rect">
            <a:avLst/>
          </a:prstGeom>
          <a:noFill/>
          <a:ln w="9525">
            <a:noFill/>
            <a:miter lim="800000"/>
            <a:headEnd/>
            <a:tailEnd/>
          </a:ln>
        </p:spPr>
        <p:txBody>
          <a:bodyPr/>
          <a:lstStyle/>
          <a:p>
            <a:r>
              <a:rPr lang="es-MX" sz="1200" dirty="0">
                <a:ln w="0"/>
                <a:effectLst>
                  <a:outerShdw blurRad="38100" dist="19050" dir="2700000" algn="tl" rotWithShape="0">
                    <a:schemeClr val="dk1">
                      <a:alpha val="40000"/>
                    </a:schemeClr>
                  </a:outerShdw>
                </a:effectLst>
                <a:latin typeface="Comic Sans MS" pitchFamily="66" charset="0"/>
              </a:rPr>
              <a:t>Contratante:</a:t>
            </a:r>
          </a:p>
          <a:p>
            <a:r>
              <a:rPr lang="es-MX" sz="1200" dirty="0">
                <a:ln w="0"/>
                <a:effectLst>
                  <a:outerShdw blurRad="38100" dist="19050" dir="2700000" algn="tl" rotWithShape="0">
                    <a:schemeClr val="dk1">
                      <a:alpha val="40000"/>
                    </a:schemeClr>
                  </a:outerShdw>
                </a:effectLst>
                <a:latin typeface="Comic Sans MS" pitchFamily="66" charset="0"/>
              </a:rPr>
              <a:t>MAJA CONSULTING GROUP, S. A. de C. V.</a:t>
            </a:r>
          </a:p>
          <a:p>
            <a:r>
              <a:rPr lang="es-MX" sz="1200" dirty="0">
                <a:ln w="0"/>
                <a:effectLst>
                  <a:outerShdw blurRad="38100" dist="19050" dir="2700000" algn="tl" rotWithShape="0">
                    <a:schemeClr val="dk1">
                      <a:alpha val="40000"/>
                    </a:schemeClr>
                  </a:outerShdw>
                </a:effectLst>
                <a:latin typeface="Comic Sans MS" pitchFamily="66" charset="0"/>
              </a:rPr>
              <a:t>Octubre del 2013/marzo 2014.</a:t>
            </a:r>
          </a:p>
          <a:p>
            <a:r>
              <a:rPr lang="es-MX" sz="1200" dirty="0">
                <a:ln w="0"/>
                <a:effectLst>
                  <a:outerShdw blurRad="38100" dist="19050" dir="2700000" algn="tl" rotWithShape="0">
                    <a:schemeClr val="dk1">
                      <a:alpha val="40000"/>
                    </a:schemeClr>
                  </a:outerShdw>
                </a:effectLst>
                <a:latin typeface="Comic Sans MS" pitchFamily="66" charset="0"/>
              </a:rPr>
              <a:t>Cliente Principal: </a:t>
            </a:r>
          </a:p>
          <a:p>
            <a:r>
              <a:rPr lang="es-MX" sz="1200" dirty="0">
                <a:ln w="0"/>
                <a:effectLst>
                  <a:outerShdw blurRad="38100" dist="19050" dir="2700000" algn="tl" rotWithShape="0">
                    <a:schemeClr val="dk1">
                      <a:alpha val="40000"/>
                    </a:schemeClr>
                  </a:outerShdw>
                </a:effectLst>
                <a:latin typeface="Comic Sans MS" pitchFamily="66" charset="0"/>
              </a:rPr>
              <a:t>PEMEX  Gas y Petroquímica Básica.</a:t>
            </a:r>
          </a:p>
        </p:txBody>
      </p:sp>
      <p:sp>
        <p:nvSpPr>
          <p:cNvPr id="13" name="Rectangle 3"/>
          <p:cNvSpPr txBox="1">
            <a:spLocks noChangeArrowheads="1"/>
          </p:cNvSpPr>
          <p:nvPr/>
        </p:nvSpPr>
        <p:spPr>
          <a:xfrm>
            <a:off x="4998067" y="1560432"/>
            <a:ext cx="4145933" cy="3672408"/>
          </a:xfrm>
          <a:prstGeom prst="rect">
            <a:avLst/>
          </a:prstGeom>
        </p:spPr>
        <p:txBody>
          <a:bodyPr vert="horz" lIns="91440" tIns="45720" rIns="91440" bIns="45720" rtlCol="0">
            <a:normAutofit/>
          </a:bodyPr>
          <a:lstStyle/>
          <a:p>
            <a:r>
              <a:rPr lang="es-MX" sz="1600" dirty="0">
                <a:ln w="0"/>
                <a:latin typeface="Comic Sans MS" pitchFamily="66" charset="0"/>
              </a:rPr>
              <a:t>Actividades:</a:t>
            </a:r>
          </a:p>
          <a:p>
            <a:r>
              <a:rPr lang="es-MX" sz="1600" dirty="0">
                <a:ln w="0"/>
                <a:latin typeface="Comic Sans MS" pitchFamily="66" charset="0"/>
              </a:rPr>
              <a:t>Instalación de:</a:t>
            </a:r>
          </a:p>
          <a:p>
            <a:r>
              <a:rPr lang="es-MX" sz="1600" dirty="0">
                <a:ln w="0"/>
                <a:latin typeface="Comic Sans MS" pitchFamily="66" charset="0"/>
              </a:rPr>
              <a:t>Tableros de alumbrado normal y de emergencia.</a:t>
            </a:r>
          </a:p>
          <a:p>
            <a:r>
              <a:rPr lang="es-MX" sz="1600" dirty="0">
                <a:ln w="0"/>
                <a:latin typeface="Comic Sans MS" pitchFamily="66" charset="0"/>
              </a:rPr>
              <a:t>Conexionado en CCM.</a:t>
            </a:r>
          </a:p>
          <a:p>
            <a:r>
              <a:rPr lang="es-MX" sz="1600" dirty="0">
                <a:ln w="0"/>
                <a:latin typeface="Comic Sans MS" pitchFamily="66" charset="0"/>
              </a:rPr>
              <a:t>Cableado y conexionado de lámparas.</a:t>
            </a:r>
          </a:p>
          <a:p>
            <a:r>
              <a:rPr lang="es-MX" sz="1600" dirty="0">
                <a:ln w="0"/>
                <a:latin typeface="Comic Sans MS" pitchFamily="66" charset="0"/>
              </a:rPr>
              <a:t>Instalación de tubería condiut y charolas.</a:t>
            </a:r>
          </a:p>
          <a:p>
            <a:r>
              <a:rPr lang="es-MX" sz="1600" dirty="0">
                <a:ln w="0"/>
                <a:latin typeface="Comic Sans MS" pitchFamily="66" charset="0"/>
              </a:rPr>
              <a:t>Etc.</a:t>
            </a:r>
          </a:p>
          <a:p>
            <a:endParaRPr lang="es-MX" sz="1600" dirty="0">
              <a:ln w="0"/>
              <a:latin typeface="Comic Sans MS" pitchFamily="66" charset="0"/>
            </a:endParaRPr>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7378" y="3268638"/>
            <a:ext cx="2294382" cy="1720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16818" y="3947239"/>
            <a:ext cx="2117591" cy="158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483768" y="3268638"/>
            <a:ext cx="2294383" cy="1720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493641" y="5071810"/>
            <a:ext cx="2284510" cy="1713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17378" y="5071810"/>
            <a:ext cx="2294382" cy="1720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948264" y="3947239"/>
            <a:ext cx="2117589" cy="158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1 Título">
            <a:extLst>
              <a:ext uri="{FF2B5EF4-FFF2-40B4-BE49-F238E27FC236}">
                <a16:creationId xmlns:a16="http://schemas.microsoft.com/office/drawing/2014/main" xmlns="" id="{7714D8A0-3374-427B-9C41-147EE8BEB7D9}"/>
              </a:ext>
            </a:extLst>
          </p:cNvPr>
          <p:cNvSpPr>
            <a:spLocks noGrp="1"/>
          </p:cNvSpPr>
          <p:nvPr>
            <p:ph type="ctrTitle"/>
          </p:nvPr>
        </p:nvSpPr>
        <p:spPr>
          <a:xfrm>
            <a:off x="-127841" y="55421"/>
            <a:ext cx="9036496" cy="1196751"/>
          </a:xfrm>
        </p:spPr>
        <p:txBody>
          <a:bodyPr>
            <a:normAutofit/>
          </a:bodyPr>
          <a:lstStyle/>
          <a:p>
            <a:pPr algn="r"/>
            <a:r>
              <a:rPr lang="es-MX" sz="2600" b="1" dirty="0">
                <a:solidFill>
                  <a:schemeClr val="tx2"/>
                </a:solidFill>
                <a:latin typeface="Arial Narrow" panose="020B0606020202030204" pitchFamily="34" charset="0"/>
              </a:rPr>
              <a:t>                </a:t>
            </a:r>
            <a:r>
              <a:rPr lang="es-MX" sz="2600" b="1" dirty="0">
                <a:solidFill>
                  <a:srgbClr val="00B050"/>
                </a:solidFill>
                <a:latin typeface="Arial Narrow" panose="020B0606020202030204" pitchFamily="34" charset="0"/>
              </a:rPr>
              <a:t>EMPRESA CONTRUCTORA DEL VALLE DE ORIZABA</a:t>
            </a:r>
            <a:br>
              <a:rPr lang="es-MX" sz="2600" b="1" dirty="0">
                <a:solidFill>
                  <a:srgbClr val="00B050"/>
                </a:solidFill>
                <a:latin typeface="Arial Narrow" panose="020B0606020202030204" pitchFamily="34" charset="0"/>
              </a:rPr>
            </a:br>
            <a:r>
              <a:rPr lang="es-MX" sz="2600" b="1" dirty="0">
                <a:solidFill>
                  <a:srgbClr val="00B050"/>
                </a:solidFill>
                <a:latin typeface="Arial Narrow" panose="020B0606020202030204" pitchFamily="34" charset="0"/>
              </a:rPr>
              <a:t>S.A. de C.V.</a:t>
            </a:r>
          </a:p>
        </p:txBody>
      </p:sp>
      <p:pic>
        <p:nvPicPr>
          <p:cNvPr id="18" name="Imagen 17">
            <a:extLst>
              <a:ext uri="{FF2B5EF4-FFF2-40B4-BE49-F238E27FC236}">
                <a16:creationId xmlns:a16="http://schemas.microsoft.com/office/drawing/2014/main" xmlns="" id="{88910D2B-6818-4838-9217-73C80239127E}"/>
              </a:ext>
            </a:extLst>
          </p:cNvPr>
          <p:cNvPicPr>
            <a:picLocks noChangeAspect="1"/>
          </p:cNvPicPr>
          <p:nvPr/>
        </p:nvPicPr>
        <p:blipFill rotWithShape="1">
          <a:blip r:embed="rId9" cstate="email">
            <a:extLst>
              <a:ext uri="{BEBA8EAE-BF5A-486C-A8C5-ECC9F3942E4B}">
                <a14:imgProps xmlns:a14="http://schemas.microsoft.com/office/drawing/2010/main">
                  <a14:imgLayer r:embed="rId10">
                    <a14:imgEffect>
                      <a14:backgroundRemoval t="0" b="94737" l="5350" r="97119"/>
                    </a14:imgEffect>
                  </a14:imgLayer>
                </a14:imgProps>
              </a:ext>
              <a:ext uri="{28A0092B-C50C-407E-A947-70E740481C1C}">
                <a14:useLocalDpi xmlns:a14="http://schemas.microsoft.com/office/drawing/2010/main"/>
              </a:ext>
            </a:extLst>
          </a:blip>
          <a:srcRect t="6604"/>
          <a:stretch/>
        </p:blipFill>
        <p:spPr>
          <a:xfrm>
            <a:off x="323528" y="41444"/>
            <a:ext cx="1513396" cy="1355556"/>
          </a:xfrm>
          <a:prstGeom prst="rect">
            <a:avLst/>
          </a:prstGeom>
        </p:spPr>
      </p:pic>
      <p:pic>
        <p:nvPicPr>
          <p:cNvPr id="19" name="Imagen 18">
            <a:extLst>
              <a:ext uri="{FF2B5EF4-FFF2-40B4-BE49-F238E27FC236}">
                <a16:creationId xmlns:a16="http://schemas.microsoft.com/office/drawing/2014/main" xmlns="" id="{CA989E31-C42A-41E8-A073-8161474F3C30}"/>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909028" y="620961"/>
            <a:ext cx="2291810" cy="855831"/>
          </a:xfrm>
          <a:prstGeom prst="rect">
            <a:avLst/>
          </a:prstGeom>
        </p:spPr>
      </p:pic>
    </p:spTree>
    <p:extLst>
      <p:ext uri="{BB962C8B-B14F-4D97-AF65-F5344CB8AC3E}">
        <p14:creationId xmlns:p14="http://schemas.microsoft.com/office/powerpoint/2010/main" val="21718908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467544" y="1556793"/>
            <a:ext cx="4032448" cy="1656184"/>
          </a:xfrm>
          <a:prstGeom prst="rect">
            <a:avLst/>
          </a:prstGeom>
          <a:noFill/>
          <a:ln w="9525">
            <a:noFill/>
            <a:miter lim="800000"/>
            <a:headEnd/>
            <a:tailEnd/>
          </a:ln>
        </p:spPr>
        <p:txBody>
          <a:bodyPr/>
          <a:lstStyle/>
          <a:p>
            <a:r>
              <a:rPr lang="es-ES_tradnl" sz="1400" dirty="0">
                <a:ln w="0"/>
                <a:effectLst>
                  <a:outerShdw blurRad="38100" dist="19050" dir="2700000" algn="tl" rotWithShape="0">
                    <a:schemeClr val="dk1">
                      <a:alpha val="40000"/>
                    </a:schemeClr>
                  </a:outerShdw>
                </a:effectLst>
                <a:latin typeface="Comic Sans MS" panose="030F0702030302020204" pitchFamily="66" charset="0"/>
              </a:rPr>
              <a:t>OBRA:</a:t>
            </a:r>
          </a:p>
          <a:p>
            <a:r>
              <a:rPr lang="es-MX" sz="1400" dirty="0">
                <a:ln w="0"/>
                <a:effectLst>
                  <a:outerShdw blurRad="38100" dist="19050" dir="2700000" algn="tl" rotWithShape="0">
                    <a:schemeClr val="dk1">
                      <a:alpha val="40000"/>
                    </a:schemeClr>
                  </a:outerShdw>
                </a:effectLst>
                <a:latin typeface="Comic Sans MS" panose="030F0702030302020204" pitchFamily="66" charset="0"/>
              </a:rPr>
              <a:t>SUMINISTRO, INSTALACIÓN Y PUESTA EN OPERACIÓN DE SISTEMA DE AGUA SUAVE Y OSMISIS PARA LA PLANTA DE VIDRIO VICHISA, AGUA SIN SILICE Y SIN BACTERIAS, PARA LOS PROCESOS DE LA PLANTA</a:t>
            </a:r>
          </a:p>
          <a:p>
            <a:endParaRPr lang="es-MX" sz="1400" dirty="0">
              <a:ln w="0"/>
              <a:effectLst>
                <a:outerShdw blurRad="38100" dist="19050" dir="2700000" algn="tl" rotWithShape="0">
                  <a:schemeClr val="dk1">
                    <a:alpha val="40000"/>
                  </a:schemeClr>
                </a:outerShdw>
              </a:effectLst>
              <a:latin typeface="Comic Sans MS" panose="030F0702030302020204" pitchFamily="66" charset="0"/>
            </a:endParaRPr>
          </a:p>
        </p:txBody>
      </p:sp>
      <p:sp>
        <p:nvSpPr>
          <p:cNvPr id="12" name="Rectangle 4"/>
          <p:cNvSpPr>
            <a:spLocks noChangeArrowheads="1"/>
          </p:cNvSpPr>
          <p:nvPr/>
        </p:nvSpPr>
        <p:spPr bwMode="auto">
          <a:xfrm>
            <a:off x="6507425" y="6015321"/>
            <a:ext cx="2543248" cy="936104"/>
          </a:xfrm>
          <a:prstGeom prst="rect">
            <a:avLst/>
          </a:prstGeom>
          <a:noFill/>
          <a:ln w="9525">
            <a:noFill/>
            <a:miter lim="800000"/>
            <a:headEnd/>
            <a:tailEnd/>
          </a:ln>
        </p:spPr>
        <p:txBody>
          <a:bodyPr/>
          <a:lstStyle/>
          <a:p>
            <a:r>
              <a:rPr lang="es-MX" sz="1200" dirty="0">
                <a:ln w="0"/>
                <a:effectLst>
                  <a:outerShdw blurRad="38100" dist="19050" dir="2700000" algn="tl" rotWithShape="0">
                    <a:schemeClr val="dk1">
                      <a:alpha val="40000"/>
                    </a:schemeClr>
                  </a:outerShdw>
                </a:effectLst>
                <a:latin typeface="Comic Sans MS" pitchFamily="66" charset="0"/>
              </a:rPr>
              <a:t>Contratante:</a:t>
            </a:r>
          </a:p>
          <a:p>
            <a:r>
              <a:rPr lang="es-MX" sz="1200" dirty="0">
                <a:ln w="0"/>
                <a:effectLst>
                  <a:outerShdw blurRad="38100" dist="19050" dir="2700000" algn="tl" rotWithShape="0">
                    <a:schemeClr val="dk1">
                      <a:alpha val="40000"/>
                    </a:schemeClr>
                  </a:outerShdw>
                </a:effectLst>
                <a:latin typeface="Comic Sans MS" pitchFamily="66" charset="0"/>
              </a:rPr>
              <a:t>Vichisa SA de CV</a:t>
            </a:r>
          </a:p>
          <a:p>
            <a:r>
              <a:rPr lang="es-MX" sz="1200" dirty="0">
                <a:ln w="0"/>
                <a:effectLst>
                  <a:outerShdw blurRad="38100" dist="19050" dir="2700000" algn="tl" rotWithShape="0">
                    <a:schemeClr val="dk1">
                      <a:alpha val="40000"/>
                    </a:schemeClr>
                  </a:outerShdw>
                </a:effectLst>
                <a:latin typeface="Comic Sans MS" pitchFamily="66" charset="0"/>
              </a:rPr>
              <a:t>Meoqui Chihuahua en el año 2017</a:t>
            </a:r>
          </a:p>
          <a:p>
            <a:r>
              <a:rPr lang="es-MX" sz="1200" dirty="0">
                <a:ln w="0"/>
                <a:effectLst>
                  <a:outerShdw blurRad="38100" dist="19050" dir="2700000" algn="tl" rotWithShape="0">
                    <a:schemeClr val="dk1">
                      <a:alpha val="40000"/>
                    </a:schemeClr>
                  </a:outerShdw>
                </a:effectLst>
                <a:latin typeface="Comic Sans MS" pitchFamily="66" charset="0"/>
              </a:rPr>
              <a:t>Proyecto de alimentación.</a:t>
            </a:r>
          </a:p>
        </p:txBody>
      </p:sp>
      <p:sp>
        <p:nvSpPr>
          <p:cNvPr id="13" name="Rectangle 3"/>
          <p:cNvSpPr txBox="1">
            <a:spLocks noChangeArrowheads="1"/>
          </p:cNvSpPr>
          <p:nvPr/>
        </p:nvSpPr>
        <p:spPr>
          <a:xfrm>
            <a:off x="4730193" y="1636033"/>
            <a:ext cx="4320480" cy="2153007"/>
          </a:xfrm>
          <a:prstGeom prst="rect">
            <a:avLst/>
          </a:prstGeom>
        </p:spPr>
        <p:txBody>
          <a:bodyPr vert="horz" lIns="91440" tIns="45720" rIns="91440" bIns="45720" rtlCol="0">
            <a:normAutofit/>
          </a:bodyPr>
          <a:lstStyle/>
          <a:p>
            <a:pPr algn="just"/>
            <a:r>
              <a:rPr lang="es-MX" sz="1600" dirty="0">
                <a:ln w="0"/>
                <a:latin typeface="Comic Sans MS" pitchFamily="66" charset="0"/>
              </a:rPr>
              <a:t>Actividades:</a:t>
            </a:r>
          </a:p>
          <a:p>
            <a:pPr algn="just"/>
            <a:r>
              <a:rPr lang="es-MX" sz="1600" dirty="0">
                <a:ln w="0"/>
                <a:latin typeface="Comic Sans MS" pitchFamily="66" charset="0"/>
              </a:rPr>
              <a:t>Desarrollo de la Ingeniería de Detalle para la fabricación de dos sistemas de SOW y OSW con un gasto de 2 m3/</a:t>
            </a:r>
            <a:r>
              <a:rPr lang="es-MX" sz="1600" dirty="0" err="1">
                <a:ln w="0"/>
                <a:latin typeface="Comic Sans MS" pitchFamily="66" charset="0"/>
              </a:rPr>
              <a:t>hy</a:t>
            </a:r>
            <a:r>
              <a:rPr lang="es-MX" sz="1600" dirty="0">
                <a:ln w="0"/>
                <a:latin typeface="Comic Sans MS" pitchFamily="66" charset="0"/>
              </a:rPr>
              <a:t> y 4 </a:t>
            </a:r>
            <a:r>
              <a:rPr lang="es-MX" sz="1600" dirty="0" err="1">
                <a:ln w="0"/>
                <a:latin typeface="Comic Sans MS" pitchFamily="66" charset="0"/>
              </a:rPr>
              <a:t>Bar´s</a:t>
            </a:r>
            <a:r>
              <a:rPr lang="es-MX" sz="1600" dirty="0">
                <a:ln w="0"/>
                <a:latin typeface="Comic Sans MS" pitchFamily="66" charset="0"/>
              </a:rPr>
              <a:t> de presión, instalación de tubería y tanques de Inoxidable.</a:t>
            </a:r>
          </a:p>
        </p:txBody>
      </p:sp>
      <p:sp>
        <p:nvSpPr>
          <p:cNvPr id="18" name="1 Título">
            <a:extLst>
              <a:ext uri="{FF2B5EF4-FFF2-40B4-BE49-F238E27FC236}">
                <a16:creationId xmlns:a16="http://schemas.microsoft.com/office/drawing/2014/main" xmlns="" id="{9F63E5D4-F709-4C02-8528-09F0D5C27079}"/>
              </a:ext>
            </a:extLst>
          </p:cNvPr>
          <p:cNvSpPr>
            <a:spLocks noGrp="1"/>
          </p:cNvSpPr>
          <p:nvPr>
            <p:ph type="ctrTitle"/>
          </p:nvPr>
        </p:nvSpPr>
        <p:spPr>
          <a:xfrm>
            <a:off x="-127841" y="55421"/>
            <a:ext cx="9036496" cy="1196751"/>
          </a:xfrm>
        </p:spPr>
        <p:txBody>
          <a:bodyPr>
            <a:normAutofit/>
          </a:bodyPr>
          <a:lstStyle/>
          <a:p>
            <a:pPr algn="r"/>
            <a:r>
              <a:rPr lang="es-MX" sz="2600" b="1" dirty="0">
                <a:solidFill>
                  <a:schemeClr val="tx2"/>
                </a:solidFill>
                <a:latin typeface="Arial Narrow" panose="020B0606020202030204" pitchFamily="34" charset="0"/>
              </a:rPr>
              <a:t>                </a:t>
            </a:r>
            <a:r>
              <a:rPr lang="es-MX" sz="2600" b="1" dirty="0">
                <a:solidFill>
                  <a:srgbClr val="00B050"/>
                </a:solidFill>
                <a:latin typeface="Arial Narrow" panose="020B0606020202030204" pitchFamily="34" charset="0"/>
              </a:rPr>
              <a:t>EMPRESA CONTRUCTORA DEL VALLE DE ORIZABA</a:t>
            </a:r>
            <a:br>
              <a:rPr lang="es-MX" sz="2600" b="1" dirty="0">
                <a:solidFill>
                  <a:srgbClr val="00B050"/>
                </a:solidFill>
                <a:latin typeface="Arial Narrow" panose="020B0606020202030204" pitchFamily="34" charset="0"/>
              </a:rPr>
            </a:br>
            <a:r>
              <a:rPr lang="es-MX" sz="2600" b="1" dirty="0">
                <a:solidFill>
                  <a:srgbClr val="00B050"/>
                </a:solidFill>
                <a:latin typeface="Arial Narrow" panose="020B0606020202030204" pitchFamily="34" charset="0"/>
              </a:rPr>
              <a:t>S.A. de C.V.</a:t>
            </a:r>
          </a:p>
        </p:txBody>
      </p:sp>
      <p:pic>
        <p:nvPicPr>
          <p:cNvPr id="19" name="Imagen 18">
            <a:extLst>
              <a:ext uri="{FF2B5EF4-FFF2-40B4-BE49-F238E27FC236}">
                <a16:creationId xmlns:a16="http://schemas.microsoft.com/office/drawing/2014/main" xmlns="" id="{B53B78D1-EF77-43D6-9C78-7DF65BAE01DD}"/>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94737" l="5350" r="97119"/>
                    </a14:imgEffect>
                  </a14:imgLayer>
                </a14:imgProps>
              </a:ext>
              <a:ext uri="{28A0092B-C50C-407E-A947-70E740481C1C}">
                <a14:useLocalDpi xmlns:a14="http://schemas.microsoft.com/office/drawing/2010/main"/>
              </a:ext>
            </a:extLst>
          </a:blip>
          <a:srcRect t="6604"/>
          <a:stretch/>
        </p:blipFill>
        <p:spPr>
          <a:xfrm>
            <a:off x="323528" y="41444"/>
            <a:ext cx="1513396" cy="1355556"/>
          </a:xfrm>
          <a:prstGeom prst="rect">
            <a:avLst/>
          </a:prstGeom>
        </p:spPr>
      </p:pic>
      <p:pic>
        <p:nvPicPr>
          <p:cNvPr id="20" name="Imagen 19">
            <a:extLst>
              <a:ext uri="{FF2B5EF4-FFF2-40B4-BE49-F238E27FC236}">
                <a16:creationId xmlns:a16="http://schemas.microsoft.com/office/drawing/2014/main" xmlns="" id="{CE4161CF-79A5-4D81-8134-68089823CC0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09028" y="620961"/>
            <a:ext cx="2291810" cy="855831"/>
          </a:xfrm>
          <a:prstGeom prst="rect">
            <a:avLst/>
          </a:prstGeom>
        </p:spPr>
      </p:pic>
      <p:pic>
        <p:nvPicPr>
          <p:cNvPr id="3" name="Imagen 2">
            <a:extLst>
              <a:ext uri="{FF2B5EF4-FFF2-40B4-BE49-F238E27FC236}">
                <a16:creationId xmlns:a16="http://schemas.microsoft.com/office/drawing/2014/main" xmlns="" id="{4DC501B2-1A55-47BC-9CDC-42E37E5DF95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44974" y="7482744"/>
            <a:ext cx="3860948" cy="6858000"/>
          </a:xfrm>
          <a:prstGeom prst="rect">
            <a:avLst/>
          </a:prstGeom>
        </p:spPr>
      </p:pic>
      <p:pic>
        <p:nvPicPr>
          <p:cNvPr id="6" name="Imagen 5">
            <a:extLst>
              <a:ext uri="{FF2B5EF4-FFF2-40B4-BE49-F238E27FC236}">
                <a16:creationId xmlns:a16="http://schemas.microsoft.com/office/drawing/2014/main" xmlns="" id="{530BEA79-C9CD-4D6A-AA3E-AD544C9F2D1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78513" y="12934056"/>
            <a:ext cx="3860948" cy="6858000"/>
          </a:xfrm>
          <a:prstGeom prst="rect">
            <a:avLst/>
          </a:prstGeom>
        </p:spPr>
      </p:pic>
      <p:pic>
        <p:nvPicPr>
          <p:cNvPr id="11" name="Imagen 10">
            <a:extLst>
              <a:ext uri="{FF2B5EF4-FFF2-40B4-BE49-F238E27FC236}">
                <a16:creationId xmlns:a16="http://schemas.microsoft.com/office/drawing/2014/main" xmlns="" id="{392B804C-F603-492E-B638-C14C690318E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916816" y="7482744"/>
            <a:ext cx="3860948" cy="6858000"/>
          </a:xfrm>
          <a:prstGeom prst="rect">
            <a:avLst/>
          </a:prstGeom>
        </p:spPr>
      </p:pic>
      <p:pic>
        <p:nvPicPr>
          <p:cNvPr id="15" name="Imagen 14">
            <a:extLst>
              <a:ext uri="{FF2B5EF4-FFF2-40B4-BE49-F238E27FC236}">
                <a16:creationId xmlns:a16="http://schemas.microsoft.com/office/drawing/2014/main" xmlns="" id="{D57DFAB3-85E3-4903-8C06-54689E70946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9932474" y="9192814"/>
            <a:ext cx="9144000" cy="5147930"/>
          </a:xfrm>
          <a:prstGeom prst="rect">
            <a:avLst/>
          </a:prstGeom>
        </p:spPr>
      </p:pic>
      <p:pic>
        <p:nvPicPr>
          <p:cNvPr id="17" name="Imagen 16">
            <a:extLst>
              <a:ext uri="{FF2B5EF4-FFF2-40B4-BE49-F238E27FC236}">
                <a16:creationId xmlns:a16="http://schemas.microsoft.com/office/drawing/2014/main" xmlns="" id="{581C3C0F-D2C2-4BA8-9B7C-ACAB83E95D8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8002000" y="-16085168"/>
            <a:ext cx="9144000" cy="5147930"/>
          </a:xfrm>
          <a:prstGeom prst="rect">
            <a:avLst/>
          </a:prstGeom>
        </p:spPr>
      </p:pic>
      <p:pic>
        <p:nvPicPr>
          <p:cNvPr id="24" name="Imagen 23">
            <a:extLst>
              <a:ext uri="{FF2B5EF4-FFF2-40B4-BE49-F238E27FC236}">
                <a16:creationId xmlns:a16="http://schemas.microsoft.com/office/drawing/2014/main" xmlns="" id="{F185FEC2-B6C0-4FCC-BAD0-24AEC671966E}"/>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2574000" y="-1792967"/>
            <a:ext cx="3860948" cy="6858000"/>
          </a:xfrm>
          <a:prstGeom prst="rect">
            <a:avLst/>
          </a:prstGeom>
        </p:spPr>
      </p:pic>
      <p:pic>
        <p:nvPicPr>
          <p:cNvPr id="2" name="Imagen 1">
            <a:extLst>
              <a:ext uri="{FF2B5EF4-FFF2-40B4-BE49-F238E27FC236}">
                <a16:creationId xmlns:a16="http://schemas.microsoft.com/office/drawing/2014/main" xmlns="" id="{2BAA073B-6CA7-45EC-98DA-4A326CAEA30D}"/>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44649" y="3427606"/>
            <a:ext cx="2191928" cy="1637427"/>
          </a:xfrm>
          <a:prstGeom prst="rect">
            <a:avLst/>
          </a:prstGeom>
        </p:spPr>
      </p:pic>
      <p:pic>
        <p:nvPicPr>
          <p:cNvPr id="5" name="Imagen 4">
            <a:extLst>
              <a:ext uri="{FF2B5EF4-FFF2-40B4-BE49-F238E27FC236}">
                <a16:creationId xmlns:a16="http://schemas.microsoft.com/office/drawing/2014/main" xmlns="" id="{85F8E511-DA81-46DF-A837-21F24445B3CA}"/>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44649" y="5198706"/>
            <a:ext cx="2191928" cy="1414822"/>
          </a:xfrm>
          <a:prstGeom prst="rect">
            <a:avLst/>
          </a:prstGeom>
        </p:spPr>
      </p:pic>
      <p:pic>
        <p:nvPicPr>
          <p:cNvPr id="7" name="Imagen 6">
            <a:extLst>
              <a:ext uri="{FF2B5EF4-FFF2-40B4-BE49-F238E27FC236}">
                <a16:creationId xmlns:a16="http://schemas.microsoft.com/office/drawing/2014/main" xmlns="" id="{51D6A84C-A517-4480-944A-05E4B7070A50}"/>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273924" y="3212977"/>
            <a:ext cx="3233338" cy="1852056"/>
          </a:xfrm>
          <a:prstGeom prst="rect">
            <a:avLst/>
          </a:prstGeom>
        </p:spPr>
      </p:pic>
      <p:pic>
        <p:nvPicPr>
          <p:cNvPr id="14" name="Imagen 13">
            <a:extLst>
              <a:ext uri="{FF2B5EF4-FFF2-40B4-BE49-F238E27FC236}">
                <a16:creationId xmlns:a16="http://schemas.microsoft.com/office/drawing/2014/main" xmlns="" id="{F6BFA1C5-C39D-462B-AFA4-75C94993A83E}"/>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990844" y="3292978"/>
            <a:ext cx="1928813" cy="3429000"/>
          </a:xfrm>
          <a:prstGeom prst="rect">
            <a:avLst/>
          </a:prstGeom>
        </p:spPr>
      </p:pic>
      <p:sp>
        <p:nvSpPr>
          <p:cNvPr id="21" name="Rectángulo 20">
            <a:extLst>
              <a:ext uri="{FF2B5EF4-FFF2-40B4-BE49-F238E27FC236}">
                <a16:creationId xmlns:a16="http://schemas.microsoft.com/office/drawing/2014/main" xmlns="" id="{F1238217-53B7-4857-B1AE-92A52D473DF9}"/>
              </a:ext>
            </a:extLst>
          </p:cNvPr>
          <p:cNvSpPr/>
          <p:nvPr/>
        </p:nvSpPr>
        <p:spPr>
          <a:xfrm>
            <a:off x="5516516" y="5154408"/>
            <a:ext cx="2880917" cy="646331"/>
          </a:xfrm>
          <a:prstGeom prst="rect">
            <a:avLst/>
          </a:prstGeom>
        </p:spPr>
        <p:txBody>
          <a:bodyPr wrap="none">
            <a:spAutoFit/>
          </a:bodyPr>
          <a:lstStyle/>
          <a:p>
            <a:pPr algn="ctr"/>
            <a:r>
              <a:rPr lang="es-MX" dirty="0">
                <a:ln w="0"/>
                <a:effectLst>
                  <a:outerShdw blurRad="38100" dist="19050" dir="2700000" algn="tl" rotWithShape="0">
                    <a:schemeClr val="dk1">
                      <a:alpha val="40000"/>
                    </a:schemeClr>
                  </a:outerShdw>
                </a:effectLst>
                <a:latin typeface="Comic Sans MS" pitchFamily="66" charset="0"/>
              </a:rPr>
              <a:t>Sistema de Agua Suave y</a:t>
            </a:r>
          </a:p>
          <a:p>
            <a:pPr algn="ctr"/>
            <a:r>
              <a:rPr lang="es-MX" dirty="0">
                <a:ln w="0"/>
                <a:effectLst>
                  <a:outerShdw blurRad="38100" dist="19050" dir="2700000" algn="tl" rotWithShape="0">
                    <a:schemeClr val="dk1">
                      <a:alpha val="40000"/>
                    </a:schemeClr>
                  </a:outerShdw>
                </a:effectLst>
                <a:latin typeface="Comic Sans MS" pitchFamily="66" charset="0"/>
              </a:rPr>
              <a:t>Osmosis Inversa</a:t>
            </a:r>
            <a:endParaRPr lang="es-MX" dirty="0"/>
          </a:p>
        </p:txBody>
      </p:sp>
    </p:spTree>
    <p:extLst>
      <p:ext uri="{BB962C8B-B14F-4D97-AF65-F5344CB8AC3E}">
        <p14:creationId xmlns:p14="http://schemas.microsoft.com/office/powerpoint/2010/main" val="7373871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467544" y="1556793"/>
            <a:ext cx="4032448" cy="1656184"/>
          </a:xfrm>
          <a:prstGeom prst="rect">
            <a:avLst/>
          </a:prstGeom>
          <a:noFill/>
          <a:ln w="9525">
            <a:noFill/>
            <a:miter lim="800000"/>
            <a:headEnd/>
            <a:tailEnd/>
          </a:ln>
        </p:spPr>
        <p:txBody>
          <a:bodyPr/>
          <a:lstStyle/>
          <a:p>
            <a:r>
              <a:rPr lang="es-ES_tradnl" sz="1400" dirty="0">
                <a:ln w="0"/>
                <a:effectLst>
                  <a:outerShdw blurRad="38100" dist="19050" dir="2700000" algn="tl" rotWithShape="0">
                    <a:schemeClr val="dk1">
                      <a:alpha val="40000"/>
                    </a:schemeClr>
                  </a:outerShdw>
                </a:effectLst>
                <a:latin typeface="Comic Sans MS" pitchFamily="66" charset="0"/>
              </a:rPr>
              <a:t>OBRA:</a:t>
            </a:r>
          </a:p>
          <a:p>
            <a:r>
              <a:rPr lang="es-MX" sz="1400" dirty="0">
                <a:ln w="0"/>
                <a:effectLst>
                  <a:outerShdw blurRad="38100" dist="19050" dir="2700000" algn="tl" rotWithShape="0">
                    <a:schemeClr val="dk1">
                      <a:alpha val="40000"/>
                    </a:schemeClr>
                  </a:outerShdw>
                </a:effectLst>
                <a:latin typeface="Comic Sans MS" pitchFamily="66" charset="0"/>
              </a:rPr>
              <a:t>SUMINISTRO, INSTALACIÓN Y PUESTA EN OPERACIÓN DE SISTEMA DE MEDICION DE PODER CALORIFICO EN TUBERIA DE 8 PULGADAS, 1.1 KM  CON MEDIDORES DE FLUJO TIPO TURBINAS Y COMPUTADORES PARA GAS NATURAL</a:t>
            </a:r>
            <a:endParaRPr lang="es-MX" sz="1400" dirty="0">
              <a:ln w="0"/>
              <a:effectLst>
                <a:outerShdw blurRad="38100" dist="19050" dir="2700000" algn="tl" rotWithShape="0">
                  <a:schemeClr val="dk1">
                    <a:alpha val="40000"/>
                  </a:schemeClr>
                </a:outerShdw>
              </a:effectLst>
            </a:endParaRPr>
          </a:p>
          <a:p>
            <a:endParaRPr lang="es-MX" sz="1400" dirty="0">
              <a:ln w="0"/>
              <a:effectLst>
                <a:outerShdw blurRad="38100" dist="19050" dir="2700000" algn="tl" rotWithShape="0">
                  <a:schemeClr val="dk1">
                    <a:alpha val="40000"/>
                  </a:schemeClr>
                </a:outerShdw>
              </a:effectLst>
              <a:latin typeface="Comic Sans MS" pitchFamily="66" charset="0"/>
            </a:endParaRPr>
          </a:p>
        </p:txBody>
      </p:sp>
      <p:sp>
        <p:nvSpPr>
          <p:cNvPr id="12" name="Rectangle 4"/>
          <p:cNvSpPr>
            <a:spLocks noChangeArrowheads="1"/>
          </p:cNvSpPr>
          <p:nvPr/>
        </p:nvSpPr>
        <p:spPr bwMode="auto">
          <a:xfrm>
            <a:off x="6372200" y="6115696"/>
            <a:ext cx="2720617" cy="645744"/>
          </a:xfrm>
          <a:prstGeom prst="rect">
            <a:avLst/>
          </a:prstGeom>
          <a:noFill/>
          <a:ln w="9525">
            <a:noFill/>
            <a:miter lim="800000"/>
            <a:headEnd/>
            <a:tailEnd/>
          </a:ln>
        </p:spPr>
        <p:txBody>
          <a:bodyPr/>
          <a:lstStyle/>
          <a:p>
            <a:r>
              <a:rPr lang="es-MX" sz="1200" dirty="0">
                <a:ln w="0"/>
                <a:effectLst>
                  <a:outerShdw blurRad="38100" dist="19050" dir="2700000" algn="tl" rotWithShape="0">
                    <a:schemeClr val="dk1">
                      <a:alpha val="40000"/>
                    </a:schemeClr>
                  </a:outerShdw>
                </a:effectLst>
                <a:latin typeface="Comic Sans MS" pitchFamily="66" charset="0"/>
              </a:rPr>
              <a:t>Contratante:</a:t>
            </a:r>
          </a:p>
          <a:p>
            <a:r>
              <a:rPr lang="es-MX" sz="1200" dirty="0">
                <a:ln w="0"/>
                <a:effectLst>
                  <a:outerShdw blurRad="38100" dist="19050" dir="2700000" algn="tl" rotWithShape="0">
                    <a:schemeClr val="dk1">
                      <a:alpha val="40000"/>
                    </a:schemeClr>
                  </a:outerShdw>
                </a:effectLst>
                <a:latin typeface="Comic Sans MS" pitchFamily="66" charset="0"/>
              </a:rPr>
              <a:t>Vichisa SA de CV</a:t>
            </a:r>
          </a:p>
          <a:p>
            <a:r>
              <a:rPr lang="es-MX" sz="1200" dirty="0">
                <a:ln w="0"/>
                <a:effectLst>
                  <a:outerShdw blurRad="38100" dist="19050" dir="2700000" algn="tl" rotWithShape="0">
                    <a:schemeClr val="dk1">
                      <a:alpha val="40000"/>
                    </a:schemeClr>
                  </a:outerShdw>
                </a:effectLst>
                <a:latin typeface="Comic Sans MS" pitchFamily="66" charset="0"/>
              </a:rPr>
              <a:t>Planta Meoqui Chi. en el año 2017</a:t>
            </a:r>
          </a:p>
        </p:txBody>
      </p:sp>
      <p:sp>
        <p:nvSpPr>
          <p:cNvPr id="13" name="Rectangle 3"/>
          <p:cNvSpPr txBox="1">
            <a:spLocks noChangeArrowheads="1"/>
          </p:cNvSpPr>
          <p:nvPr/>
        </p:nvSpPr>
        <p:spPr>
          <a:xfrm>
            <a:off x="4730193" y="1636033"/>
            <a:ext cx="4320480" cy="1792967"/>
          </a:xfrm>
          <a:prstGeom prst="rect">
            <a:avLst/>
          </a:prstGeom>
        </p:spPr>
        <p:txBody>
          <a:bodyPr vert="horz" lIns="91440" tIns="45720" rIns="91440" bIns="45720" rtlCol="0">
            <a:normAutofit/>
          </a:bodyPr>
          <a:lstStyle/>
          <a:p>
            <a:r>
              <a:rPr lang="es-MX" sz="1600" dirty="0">
                <a:ln w="0"/>
                <a:latin typeface="Comic Sans MS" pitchFamily="66" charset="0"/>
              </a:rPr>
              <a:t>Actividades:</a:t>
            </a:r>
          </a:p>
          <a:p>
            <a:r>
              <a:rPr lang="es-MX" sz="1600" dirty="0">
                <a:ln w="0"/>
                <a:latin typeface="Comic Sans MS" pitchFamily="66" charset="0"/>
              </a:rPr>
              <a:t>Actualización de sistema de medición con turbinas de flujo compensadas por temperatura y presión con computadores Eagle </a:t>
            </a:r>
            <a:r>
              <a:rPr lang="es-MX" sz="1600" dirty="0" err="1">
                <a:ln w="0"/>
                <a:latin typeface="Comic Sans MS" pitchFamily="66" charset="0"/>
              </a:rPr>
              <a:t>Reseach</a:t>
            </a:r>
            <a:r>
              <a:rPr lang="es-MX" sz="1600" dirty="0">
                <a:ln w="0"/>
                <a:latin typeface="Comic Sans MS" pitchFamily="66" charset="0"/>
              </a:rPr>
              <a:t>, sin corte de Gas Natural</a:t>
            </a:r>
          </a:p>
        </p:txBody>
      </p:sp>
      <p:sp>
        <p:nvSpPr>
          <p:cNvPr id="18" name="1 Título">
            <a:extLst>
              <a:ext uri="{FF2B5EF4-FFF2-40B4-BE49-F238E27FC236}">
                <a16:creationId xmlns:a16="http://schemas.microsoft.com/office/drawing/2014/main" xmlns="" id="{9F63E5D4-F709-4C02-8528-09F0D5C27079}"/>
              </a:ext>
            </a:extLst>
          </p:cNvPr>
          <p:cNvSpPr>
            <a:spLocks noGrp="1"/>
          </p:cNvSpPr>
          <p:nvPr>
            <p:ph type="ctrTitle"/>
          </p:nvPr>
        </p:nvSpPr>
        <p:spPr>
          <a:xfrm>
            <a:off x="-127841" y="55421"/>
            <a:ext cx="9036496" cy="1196751"/>
          </a:xfrm>
        </p:spPr>
        <p:txBody>
          <a:bodyPr>
            <a:normAutofit/>
          </a:bodyPr>
          <a:lstStyle/>
          <a:p>
            <a:pPr algn="r"/>
            <a:r>
              <a:rPr lang="es-MX" sz="2600" b="1" dirty="0">
                <a:solidFill>
                  <a:schemeClr val="tx2"/>
                </a:solidFill>
                <a:latin typeface="Arial Narrow" panose="020B0606020202030204" pitchFamily="34" charset="0"/>
              </a:rPr>
              <a:t>                </a:t>
            </a:r>
            <a:r>
              <a:rPr lang="es-MX" sz="2600" b="1" dirty="0">
                <a:solidFill>
                  <a:srgbClr val="00B050"/>
                </a:solidFill>
                <a:latin typeface="Arial Narrow" panose="020B0606020202030204" pitchFamily="34" charset="0"/>
              </a:rPr>
              <a:t>EMPRESA CONTRUCTORA DEL VALLE DE ORIZABA</a:t>
            </a:r>
            <a:br>
              <a:rPr lang="es-MX" sz="2600" b="1" dirty="0">
                <a:solidFill>
                  <a:srgbClr val="00B050"/>
                </a:solidFill>
                <a:latin typeface="Arial Narrow" panose="020B0606020202030204" pitchFamily="34" charset="0"/>
              </a:rPr>
            </a:br>
            <a:r>
              <a:rPr lang="es-MX" sz="2600" b="1" dirty="0">
                <a:solidFill>
                  <a:srgbClr val="00B050"/>
                </a:solidFill>
                <a:latin typeface="Arial Narrow" panose="020B0606020202030204" pitchFamily="34" charset="0"/>
              </a:rPr>
              <a:t>S.A. de C.V.</a:t>
            </a:r>
          </a:p>
        </p:txBody>
      </p:sp>
      <p:pic>
        <p:nvPicPr>
          <p:cNvPr id="19" name="Imagen 18">
            <a:extLst>
              <a:ext uri="{FF2B5EF4-FFF2-40B4-BE49-F238E27FC236}">
                <a16:creationId xmlns:a16="http://schemas.microsoft.com/office/drawing/2014/main" xmlns="" id="{B53B78D1-EF77-43D6-9C78-7DF65BAE01DD}"/>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94737" l="5350" r="97119"/>
                    </a14:imgEffect>
                  </a14:imgLayer>
                </a14:imgProps>
              </a:ext>
              <a:ext uri="{28A0092B-C50C-407E-A947-70E740481C1C}">
                <a14:useLocalDpi xmlns:a14="http://schemas.microsoft.com/office/drawing/2010/main"/>
              </a:ext>
            </a:extLst>
          </a:blip>
          <a:srcRect t="6604"/>
          <a:stretch/>
        </p:blipFill>
        <p:spPr>
          <a:xfrm>
            <a:off x="323528" y="41444"/>
            <a:ext cx="1513396" cy="1355556"/>
          </a:xfrm>
          <a:prstGeom prst="rect">
            <a:avLst/>
          </a:prstGeom>
        </p:spPr>
      </p:pic>
      <p:pic>
        <p:nvPicPr>
          <p:cNvPr id="20" name="Imagen 19">
            <a:extLst>
              <a:ext uri="{FF2B5EF4-FFF2-40B4-BE49-F238E27FC236}">
                <a16:creationId xmlns:a16="http://schemas.microsoft.com/office/drawing/2014/main" xmlns="" id="{CE4161CF-79A5-4D81-8134-68089823CC0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09028" y="620961"/>
            <a:ext cx="2291810" cy="855831"/>
          </a:xfrm>
          <a:prstGeom prst="rect">
            <a:avLst/>
          </a:prstGeom>
        </p:spPr>
      </p:pic>
      <p:pic>
        <p:nvPicPr>
          <p:cNvPr id="9" name="Imagen 8">
            <a:extLst>
              <a:ext uri="{FF2B5EF4-FFF2-40B4-BE49-F238E27FC236}">
                <a16:creationId xmlns:a16="http://schemas.microsoft.com/office/drawing/2014/main" xmlns="" id="{B9D611AC-E88E-499A-9DA2-4C6A509357C2}"/>
              </a:ext>
            </a:extLst>
          </p:cNvPr>
          <p:cNvPicPr/>
          <p:nvPr/>
        </p:nvPicPr>
        <p:blipFill>
          <a:blip r:embed="rId6" cstate="email">
            <a:extLst>
              <a:ext uri="{28A0092B-C50C-407E-A947-70E740481C1C}">
                <a14:useLocalDpi xmlns:a14="http://schemas.microsoft.com/office/drawing/2010/main"/>
              </a:ext>
            </a:extLst>
          </a:blip>
          <a:srcRect/>
          <a:stretch>
            <a:fillRect/>
          </a:stretch>
        </p:blipFill>
        <p:spPr bwMode="auto">
          <a:xfrm>
            <a:off x="93327" y="3184075"/>
            <a:ext cx="2390441" cy="1541069"/>
          </a:xfrm>
          <a:prstGeom prst="rect">
            <a:avLst/>
          </a:prstGeom>
          <a:noFill/>
          <a:ln>
            <a:noFill/>
          </a:ln>
        </p:spPr>
      </p:pic>
      <p:pic>
        <p:nvPicPr>
          <p:cNvPr id="10" name="Imagen 9">
            <a:extLst>
              <a:ext uri="{FF2B5EF4-FFF2-40B4-BE49-F238E27FC236}">
                <a16:creationId xmlns:a16="http://schemas.microsoft.com/office/drawing/2014/main" xmlns="" id="{0D817CB3-C990-43A5-9F8B-EBA9B720800B}"/>
              </a:ext>
            </a:extLst>
          </p:cNvPr>
          <p:cNvPicPr/>
          <p:nvPr/>
        </p:nvPicPr>
        <p:blipFill>
          <a:blip r:embed="rId7" cstate="email">
            <a:extLst>
              <a:ext uri="{28A0092B-C50C-407E-A947-70E740481C1C}">
                <a14:useLocalDpi xmlns:a14="http://schemas.microsoft.com/office/drawing/2010/main"/>
              </a:ext>
            </a:extLst>
          </a:blip>
          <a:srcRect/>
          <a:stretch>
            <a:fillRect/>
          </a:stretch>
        </p:blipFill>
        <p:spPr bwMode="auto">
          <a:xfrm>
            <a:off x="95349" y="4840259"/>
            <a:ext cx="2426177" cy="1671960"/>
          </a:xfrm>
          <a:prstGeom prst="rect">
            <a:avLst/>
          </a:prstGeom>
          <a:noFill/>
          <a:ln>
            <a:noFill/>
          </a:ln>
        </p:spPr>
      </p:pic>
      <p:pic>
        <p:nvPicPr>
          <p:cNvPr id="11" name="Imagen 10">
            <a:extLst>
              <a:ext uri="{FF2B5EF4-FFF2-40B4-BE49-F238E27FC236}">
                <a16:creationId xmlns:a16="http://schemas.microsoft.com/office/drawing/2014/main" xmlns="" id="{D467C5F6-75F0-43D5-B2A6-E764F0B77980}"/>
              </a:ext>
            </a:extLst>
          </p:cNvPr>
          <p:cNvPicPr/>
          <p:nvPr/>
        </p:nvPicPr>
        <p:blipFill>
          <a:blip r:embed="rId8" cstate="email">
            <a:extLst>
              <a:ext uri="{28A0092B-C50C-407E-A947-70E740481C1C}">
                <a14:useLocalDpi xmlns:a14="http://schemas.microsoft.com/office/drawing/2010/main"/>
              </a:ext>
            </a:extLst>
          </a:blip>
          <a:srcRect/>
          <a:stretch>
            <a:fillRect/>
          </a:stretch>
        </p:blipFill>
        <p:spPr bwMode="auto">
          <a:xfrm>
            <a:off x="2713969" y="3184075"/>
            <a:ext cx="2390441" cy="1541069"/>
          </a:xfrm>
          <a:prstGeom prst="rect">
            <a:avLst/>
          </a:prstGeom>
          <a:noFill/>
          <a:ln>
            <a:noFill/>
          </a:ln>
        </p:spPr>
      </p:pic>
      <p:pic>
        <p:nvPicPr>
          <p:cNvPr id="14" name="Imagen 13">
            <a:extLst>
              <a:ext uri="{FF2B5EF4-FFF2-40B4-BE49-F238E27FC236}">
                <a16:creationId xmlns:a16="http://schemas.microsoft.com/office/drawing/2014/main" xmlns="" id="{4B89805F-B9A7-4D12-8A55-C24904F50624}"/>
              </a:ext>
            </a:extLst>
          </p:cNvPr>
          <p:cNvPicPr/>
          <p:nvPr/>
        </p:nvPicPr>
        <p:blipFill>
          <a:blip r:embed="rId9" cstate="email">
            <a:extLst>
              <a:ext uri="{28A0092B-C50C-407E-A947-70E740481C1C}">
                <a14:useLocalDpi xmlns:a14="http://schemas.microsoft.com/office/drawing/2010/main"/>
              </a:ext>
            </a:extLst>
          </a:blip>
          <a:srcRect/>
          <a:stretch>
            <a:fillRect/>
          </a:stretch>
        </p:blipFill>
        <p:spPr bwMode="auto">
          <a:xfrm>
            <a:off x="2747643" y="4840259"/>
            <a:ext cx="2390441" cy="1639583"/>
          </a:xfrm>
          <a:prstGeom prst="rect">
            <a:avLst/>
          </a:prstGeom>
          <a:noFill/>
          <a:ln>
            <a:noFill/>
          </a:ln>
        </p:spPr>
      </p:pic>
      <p:pic>
        <p:nvPicPr>
          <p:cNvPr id="15" name="Imagen 14">
            <a:extLst>
              <a:ext uri="{FF2B5EF4-FFF2-40B4-BE49-F238E27FC236}">
                <a16:creationId xmlns:a16="http://schemas.microsoft.com/office/drawing/2014/main" xmlns="" id="{713D5D81-FB9F-4DDB-81FD-06AF6B880094}"/>
              </a:ext>
            </a:extLst>
          </p:cNvPr>
          <p:cNvPicPr/>
          <p:nvPr/>
        </p:nvPicPr>
        <p:blipFill>
          <a:blip r:embed="rId10" cstate="email">
            <a:extLst>
              <a:ext uri="{28A0092B-C50C-407E-A947-70E740481C1C}">
                <a14:useLocalDpi xmlns:a14="http://schemas.microsoft.com/office/drawing/2010/main"/>
              </a:ext>
            </a:extLst>
          </a:blip>
          <a:srcRect/>
          <a:stretch>
            <a:fillRect/>
          </a:stretch>
        </p:blipFill>
        <p:spPr bwMode="auto">
          <a:xfrm>
            <a:off x="5268147" y="3212977"/>
            <a:ext cx="1873835" cy="1047313"/>
          </a:xfrm>
          <a:prstGeom prst="rect">
            <a:avLst/>
          </a:prstGeom>
          <a:noFill/>
          <a:ln>
            <a:noFill/>
          </a:ln>
        </p:spPr>
      </p:pic>
      <p:pic>
        <p:nvPicPr>
          <p:cNvPr id="16" name="Imagen 15">
            <a:extLst>
              <a:ext uri="{FF2B5EF4-FFF2-40B4-BE49-F238E27FC236}">
                <a16:creationId xmlns:a16="http://schemas.microsoft.com/office/drawing/2014/main" xmlns="" id="{56D22914-72BE-471D-A832-A086B3691CCD}"/>
              </a:ext>
            </a:extLst>
          </p:cNvPr>
          <p:cNvPicPr/>
          <p:nvPr/>
        </p:nvPicPr>
        <p:blipFill>
          <a:blip r:embed="rId11" cstate="email">
            <a:extLst>
              <a:ext uri="{28A0092B-C50C-407E-A947-70E740481C1C}">
                <a14:useLocalDpi xmlns:a14="http://schemas.microsoft.com/office/drawing/2010/main"/>
              </a:ext>
            </a:extLst>
          </a:blip>
          <a:srcRect/>
          <a:stretch>
            <a:fillRect/>
          </a:stretch>
        </p:blipFill>
        <p:spPr bwMode="auto">
          <a:xfrm>
            <a:off x="7372183" y="3184075"/>
            <a:ext cx="1093358" cy="1394385"/>
          </a:xfrm>
          <a:prstGeom prst="rect">
            <a:avLst/>
          </a:prstGeom>
          <a:noFill/>
          <a:ln>
            <a:noFill/>
          </a:ln>
        </p:spPr>
      </p:pic>
      <p:pic>
        <p:nvPicPr>
          <p:cNvPr id="17" name="Imagen 16">
            <a:extLst>
              <a:ext uri="{FF2B5EF4-FFF2-40B4-BE49-F238E27FC236}">
                <a16:creationId xmlns:a16="http://schemas.microsoft.com/office/drawing/2014/main" xmlns="" id="{D678F1E9-8F61-4D9E-BB95-302C47850A41}"/>
              </a:ext>
            </a:extLst>
          </p:cNvPr>
          <p:cNvPicPr/>
          <p:nvPr/>
        </p:nvPicPr>
        <p:blipFill>
          <a:blip r:embed="rId12" cstate="email">
            <a:extLst>
              <a:ext uri="{28A0092B-C50C-407E-A947-70E740481C1C}">
                <a14:useLocalDpi xmlns:a14="http://schemas.microsoft.com/office/drawing/2010/main"/>
              </a:ext>
            </a:extLst>
          </a:blip>
          <a:srcRect/>
          <a:stretch>
            <a:fillRect/>
          </a:stretch>
        </p:blipFill>
        <p:spPr bwMode="auto">
          <a:xfrm>
            <a:off x="5273293" y="4383346"/>
            <a:ext cx="979285" cy="1394385"/>
          </a:xfrm>
          <a:prstGeom prst="rect">
            <a:avLst/>
          </a:prstGeom>
          <a:noFill/>
          <a:ln>
            <a:noFill/>
          </a:ln>
        </p:spPr>
      </p:pic>
      <p:sp>
        <p:nvSpPr>
          <p:cNvPr id="21" name="Rectángulo 20">
            <a:extLst>
              <a:ext uri="{FF2B5EF4-FFF2-40B4-BE49-F238E27FC236}">
                <a16:creationId xmlns:a16="http://schemas.microsoft.com/office/drawing/2014/main" xmlns="" id="{12303279-941B-4272-A853-AC20329AC1AF}"/>
              </a:ext>
            </a:extLst>
          </p:cNvPr>
          <p:cNvSpPr/>
          <p:nvPr/>
        </p:nvSpPr>
        <p:spPr>
          <a:xfrm>
            <a:off x="6372200" y="4852607"/>
            <a:ext cx="2720617" cy="923330"/>
          </a:xfrm>
          <a:prstGeom prst="rect">
            <a:avLst/>
          </a:prstGeom>
        </p:spPr>
        <p:txBody>
          <a:bodyPr wrap="none">
            <a:spAutoFit/>
          </a:bodyPr>
          <a:lstStyle/>
          <a:p>
            <a:pPr algn="ctr"/>
            <a:r>
              <a:rPr lang="es-MX" dirty="0">
                <a:ln w="0"/>
                <a:effectLst>
                  <a:outerShdw blurRad="38100" dist="19050" dir="2700000" algn="tl" rotWithShape="0">
                    <a:schemeClr val="dk1">
                      <a:alpha val="40000"/>
                    </a:schemeClr>
                  </a:outerShdw>
                </a:effectLst>
                <a:latin typeface="Comic Sans MS" pitchFamily="66" charset="0"/>
              </a:rPr>
              <a:t>Sistema de Medición y</a:t>
            </a:r>
          </a:p>
          <a:p>
            <a:pPr algn="ctr"/>
            <a:r>
              <a:rPr lang="es-MX" dirty="0">
                <a:ln w="0"/>
                <a:effectLst>
                  <a:outerShdw blurRad="38100" dist="19050" dir="2700000" algn="tl" rotWithShape="0">
                    <a:schemeClr val="dk1">
                      <a:alpha val="40000"/>
                    </a:schemeClr>
                  </a:outerShdw>
                </a:effectLst>
                <a:latin typeface="Comic Sans MS" pitchFamily="66" charset="0"/>
              </a:rPr>
              <a:t>Control de Gas Natural </a:t>
            </a:r>
          </a:p>
          <a:p>
            <a:pPr algn="ctr"/>
            <a:r>
              <a:rPr lang="es-MX" dirty="0">
                <a:ln w="0"/>
                <a:effectLst>
                  <a:outerShdw blurRad="38100" dist="19050" dir="2700000" algn="tl" rotWithShape="0">
                    <a:schemeClr val="dk1">
                      <a:alpha val="40000"/>
                    </a:schemeClr>
                  </a:outerShdw>
                </a:effectLst>
                <a:latin typeface="Comic Sans MS" pitchFamily="66" charset="0"/>
              </a:rPr>
              <a:t>(GN)</a:t>
            </a:r>
            <a:endParaRPr lang="es-MX" dirty="0"/>
          </a:p>
        </p:txBody>
      </p:sp>
    </p:spTree>
    <p:extLst>
      <p:ext uri="{BB962C8B-B14F-4D97-AF65-F5344CB8AC3E}">
        <p14:creationId xmlns:p14="http://schemas.microsoft.com/office/powerpoint/2010/main" val="25695364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467544" y="1556793"/>
            <a:ext cx="3960440" cy="1196751"/>
          </a:xfrm>
          <a:prstGeom prst="rect">
            <a:avLst/>
          </a:prstGeom>
          <a:noFill/>
          <a:ln w="9525">
            <a:noFill/>
            <a:miter lim="800000"/>
            <a:headEnd/>
            <a:tailEnd/>
          </a:ln>
        </p:spPr>
        <p:txBody>
          <a:bodyPr/>
          <a:lstStyle/>
          <a:p>
            <a:r>
              <a:rPr lang="es-ES_tradnl" sz="1400" dirty="0">
                <a:ln w="0"/>
                <a:effectLst>
                  <a:outerShdw blurRad="38100" dist="19050" dir="2700000" algn="tl" rotWithShape="0">
                    <a:schemeClr val="dk1">
                      <a:alpha val="40000"/>
                    </a:schemeClr>
                  </a:outerShdw>
                </a:effectLst>
                <a:latin typeface="Comic Sans MS" pitchFamily="66" charset="0"/>
              </a:rPr>
              <a:t>OBRA:</a:t>
            </a:r>
          </a:p>
          <a:p>
            <a:r>
              <a:rPr lang="es-MX" sz="1400" dirty="0">
                <a:ln w="0"/>
                <a:effectLst>
                  <a:outerShdw blurRad="38100" dist="19050" dir="2700000" algn="tl" rotWithShape="0">
                    <a:schemeClr val="dk1">
                      <a:alpha val="40000"/>
                    </a:schemeClr>
                  </a:outerShdw>
                </a:effectLst>
                <a:latin typeface="Comic Sans MS" pitchFamily="66" charset="0"/>
              </a:rPr>
              <a:t>SUMINISTRO, INSTALACIÓN DE CABLES DE POTENCIA Y CHAROLAS PARA TABLEROS DE DISTRIBUCION Y A MOTORES EN DIFERENTES CALIBRES</a:t>
            </a:r>
            <a:endParaRPr lang="es-MX" sz="1400" dirty="0">
              <a:ln w="0"/>
              <a:effectLst>
                <a:outerShdw blurRad="38100" dist="19050" dir="2700000" algn="tl" rotWithShape="0">
                  <a:schemeClr val="dk1">
                    <a:alpha val="40000"/>
                  </a:schemeClr>
                </a:outerShdw>
              </a:effectLst>
            </a:endParaRPr>
          </a:p>
        </p:txBody>
      </p:sp>
      <p:sp>
        <p:nvSpPr>
          <p:cNvPr id="12" name="Rectangle 4"/>
          <p:cNvSpPr>
            <a:spLocks noChangeArrowheads="1"/>
          </p:cNvSpPr>
          <p:nvPr/>
        </p:nvSpPr>
        <p:spPr bwMode="auto">
          <a:xfrm>
            <a:off x="5841149" y="5866398"/>
            <a:ext cx="3222310" cy="936104"/>
          </a:xfrm>
          <a:prstGeom prst="rect">
            <a:avLst/>
          </a:prstGeom>
          <a:noFill/>
          <a:ln w="9525">
            <a:noFill/>
            <a:miter lim="800000"/>
            <a:headEnd/>
            <a:tailEnd/>
          </a:ln>
        </p:spPr>
        <p:txBody>
          <a:bodyPr/>
          <a:lstStyle/>
          <a:p>
            <a:r>
              <a:rPr lang="es-MX" sz="1200" dirty="0">
                <a:ln w="0"/>
                <a:effectLst>
                  <a:outerShdw blurRad="38100" dist="19050" dir="2700000" algn="tl" rotWithShape="0">
                    <a:schemeClr val="dk1">
                      <a:alpha val="40000"/>
                    </a:schemeClr>
                  </a:outerShdw>
                </a:effectLst>
                <a:latin typeface="Comic Sans MS" pitchFamily="66" charset="0"/>
              </a:rPr>
              <a:t>Contratante:</a:t>
            </a:r>
          </a:p>
          <a:p>
            <a:r>
              <a:rPr lang="es-MX" sz="1200" dirty="0">
                <a:ln w="0"/>
                <a:effectLst>
                  <a:outerShdw blurRad="38100" dist="19050" dir="2700000" algn="tl" rotWithShape="0">
                    <a:schemeClr val="dk1">
                      <a:alpha val="40000"/>
                    </a:schemeClr>
                  </a:outerShdw>
                </a:effectLst>
                <a:latin typeface="Comic Sans MS" pitchFamily="66" charset="0"/>
              </a:rPr>
              <a:t>CAFINCO SA de CV</a:t>
            </a:r>
          </a:p>
          <a:p>
            <a:r>
              <a:rPr lang="es-MX" sz="1200" dirty="0">
                <a:ln w="0"/>
                <a:effectLst>
                  <a:outerShdw blurRad="38100" dist="19050" dir="2700000" algn="tl" rotWithShape="0">
                    <a:schemeClr val="dk1">
                      <a:alpha val="40000"/>
                    </a:schemeClr>
                  </a:outerShdw>
                </a:effectLst>
                <a:latin typeface="Comic Sans MS" pitchFamily="66" charset="0"/>
              </a:rPr>
              <a:t>Planta Córdoba en el año 2018</a:t>
            </a:r>
          </a:p>
          <a:p>
            <a:r>
              <a:rPr lang="es-MX" sz="1200" dirty="0">
                <a:ln w="0"/>
                <a:effectLst>
                  <a:outerShdw blurRad="38100" dist="19050" dir="2700000" algn="tl" rotWithShape="0">
                    <a:schemeClr val="dk1">
                      <a:alpha val="40000"/>
                    </a:schemeClr>
                  </a:outerShdw>
                </a:effectLst>
                <a:latin typeface="Comic Sans MS" pitchFamily="66" charset="0"/>
              </a:rPr>
              <a:t>Proyecto Ampliación de Naves producción.</a:t>
            </a:r>
          </a:p>
        </p:txBody>
      </p:sp>
      <p:sp>
        <p:nvSpPr>
          <p:cNvPr id="18" name="1 Título">
            <a:extLst>
              <a:ext uri="{FF2B5EF4-FFF2-40B4-BE49-F238E27FC236}">
                <a16:creationId xmlns:a16="http://schemas.microsoft.com/office/drawing/2014/main" xmlns="" id="{9F63E5D4-F709-4C02-8528-09F0D5C27079}"/>
              </a:ext>
            </a:extLst>
          </p:cNvPr>
          <p:cNvSpPr>
            <a:spLocks noGrp="1"/>
          </p:cNvSpPr>
          <p:nvPr>
            <p:ph type="ctrTitle"/>
          </p:nvPr>
        </p:nvSpPr>
        <p:spPr>
          <a:xfrm>
            <a:off x="-127841" y="55421"/>
            <a:ext cx="9036496" cy="1196751"/>
          </a:xfrm>
        </p:spPr>
        <p:txBody>
          <a:bodyPr>
            <a:normAutofit/>
          </a:bodyPr>
          <a:lstStyle/>
          <a:p>
            <a:pPr algn="r"/>
            <a:r>
              <a:rPr lang="es-MX" sz="2600" b="1" dirty="0">
                <a:solidFill>
                  <a:schemeClr val="tx2"/>
                </a:solidFill>
                <a:latin typeface="Arial Narrow" panose="020B0606020202030204" pitchFamily="34" charset="0"/>
              </a:rPr>
              <a:t>                </a:t>
            </a:r>
            <a:r>
              <a:rPr lang="es-MX" sz="2600" b="1" dirty="0">
                <a:solidFill>
                  <a:srgbClr val="00B050"/>
                </a:solidFill>
                <a:latin typeface="Arial Narrow" panose="020B0606020202030204" pitchFamily="34" charset="0"/>
              </a:rPr>
              <a:t>EMPRESA CONTRUCTORA DEL VALLE DE ORIZABA</a:t>
            </a:r>
            <a:br>
              <a:rPr lang="es-MX" sz="2600" b="1" dirty="0">
                <a:solidFill>
                  <a:srgbClr val="00B050"/>
                </a:solidFill>
                <a:latin typeface="Arial Narrow" panose="020B0606020202030204" pitchFamily="34" charset="0"/>
              </a:rPr>
            </a:br>
            <a:r>
              <a:rPr lang="es-MX" sz="2600" b="1" dirty="0">
                <a:solidFill>
                  <a:srgbClr val="00B050"/>
                </a:solidFill>
                <a:latin typeface="Arial Narrow" panose="020B0606020202030204" pitchFamily="34" charset="0"/>
              </a:rPr>
              <a:t>S.A. de C.V.</a:t>
            </a:r>
          </a:p>
        </p:txBody>
      </p:sp>
      <p:pic>
        <p:nvPicPr>
          <p:cNvPr id="19" name="Imagen 18">
            <a:extLst>
              <a:ext uri="{FF2B5EF4-FFF2-40B4-BE49-F238E27FC236}">
                <a16:creationId xmlns:a16="http://schemas.microsoft.com/office/drawing/2014/main" xmlns="" id="{B53B78D1-EF77-43D6-9C78-7DF65BAE01DD}"/>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94737" l="5350" r="97119"/>
                    </a14:imgEffect>
                  </a14:imgLayer>
                </a14:imgProps>
              </a:ext>
              <a:ext uri="{28A0092B-C50C-407E-A947-70E740481C1C}">
                <a14:useLocalDpi xmlns:a14="http://schemas.microsoft.com/office/drawing/2010/main"/>
              </a:ext>
            </a:extLst>
          </a:blip>
          <a:srcRect t="6604"/>
          <a:stretch/>
        </p:blipFill>
        <p:spPr>
          <a:xfrm>
            <a:off x="323528" y="41444"/>
            <a:ext cx="1513396" cy="1355556"/>
          </a:xfrm>
          <a:prstGeom prst="rect">
            <a:avLst/>
          </a:prstGeom>
        </p:spPr>
      </p:pic>
      <p:pic>
        <p:nvPicPr>
          <p:cNvPr id="20" name="Imagen 19">
            <a:extLst>
              <a:ext uri="{FF2B5EF4-FFF2-40B4-BE49-F238E27FC236}">
                <a16:creationId xmlns:a16="http://schemas.microsoft.com/office/drawing/2014/main" xmlns="" id="{CE4161CF-79A5-4D81-8134-68089823CC0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09028" y="620961"/>
            <a:ext cx="2291810" cy="855831"/>
          </a:xfrm>
          <a:prstGeom prst="rect">
            <a:avLst/>
          </a:prstGeom>
        </p:spPr>
      </p:pic>
      <p:sp>
        <p:nvSpPr>
          <p:cNvPr id="21" name="Rectángulo 20">
            <a:extLst>
              <a:ext uri="{FF2B5EF4-FFF2-40B4-BE49-F238E27FC236}">
                <a16:creationId xmlns:a16="http://schemas.microsoft.com/office/drawing/2014/main" xmlns="" id="{12303279-941B-4272-A853-AC20329AC1AF}"/>
              </a:ext>
            </a:extLst>
          </p:cNvPr>
          <p:cNvSpPr/>
          <p:nvPr/>
        </p:nvSpPr>
        <p:spPr>
          <a:xfrm>
            <a:off x="6115420" y="4028824"/>
            <a:ext cx="2824811" cy="923330"/>
          </a:xfrm>
          <a:prstGeom prst="rect">
            <a:avLst/>
          </a:prstGeom>
        </p:spPr>
        <p:txBody>
          <a:bodyPr wrap="none">
            <a:spAutoFit/>
          </a:bodyPr>
          <a:lstStyle/>
          <a:p>
            <a:pPr algn="ctr"/>
            <a:r>
              <a:rPr lang="es-MX" dirty="0">
                <a:ln w="0"/>
                <a:effectLst>
                  <a:outerShdw blurRad="38100" dist="19050" dir="2700000" algn="tl" rotWithShape="0">
                    <a:schemeClr val="dk1">
                      <a:alpha val="40000"/>
                    </a:schemeClr>
                  </a:outerShdw>
                </a:effectLst>
                <a:latin typeface="Comic Sans MS" pitchFamily="66" charset="0"/>
              </a:rPr>
              <a:t>CABLES DIFERENTES, </a:t>
            </a:r>
          </a:p>
          <a:p>
            <a:pPr algn="ctr"/>
            <a:r>
              <a:rPr lang="es-MX" dirty="0">
                <a:ln w="0"/>
                <a:effectLst>
                  <a:outerShdw blurRad="38100" dist="19050" dir="2700000" algn="tl" rotWithShape="0">
                    <a:schemeClr val="dk1">
                      <a:alpha val="40000"/>
                    </a:schemeClr>
                  </a:outerShdw>
                </a:effectLst>
                <a:latin typeface="Comic Sans MS" pitchFamily="66" charset="0"/>
              </a:rPr>
              <a:t>CHAROLAS </a:t>
            </a:r>
          </a:p>
          <a:p>
            <a:pPr algn="ctr"/>
            <a:r>
              <a:rPr lang="es-MX" dirty="0">
                <a:ln w="0"/>
                <a:effectLst>
                  <a:outerShdw blurRad="38100" dist="19050" dir="2700000" algn="tl" rotWithShape="0">
                    <a:schemeClr val="dk1">
                      <a:alpha val="40000"/>
                    </a:schemeClr>
                  </a:outerShdw>
                </a:effectLst>
                <a:latin typeface="Comic Sans MS" pitchFamily="66" charset="0"/>
              </a:rPr>
              <a:t>CALIBRES A MOTORES</a:t>
            </a:r>
            <a:endParaRPr lang="es-MX" dirty="0"/>
          </a:p>
        </p:txBody>
      </p:sp>
      <p:pic>
        <p:nvPicPr>
          <p:cNvPr id="2" name="Imagen 1">
            <a:extLst>
              <a:ext uri="{FF2B5EF4-FFF2-40B4-BE49-F238E27FC236}">
                <a16:creationId xmlns:a16="http://schemas.microsoft.com/office/drawing/2014/main" xmlns="" id="{4B0A3417-884D-4609-801F-02D67C9C62C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6675" y="2833545"/>
            <a:ext cx="2824812" cy="2118609"/>
          </a:xfrm>
          <a:prstGeom prst="rect">
            <a:avLst/>
          </a:prstGeom>
        </p:spPr>
      </p:pic>
      <p:pic>
        <p:nvPicPr>
          <p:cNvPr id="3" name="Imagen 2">
            <a:extLst>
              <a:ext uri="{FF2B5EF4-FFF2-40B4-BE49-F238E27FC236}">
                <a16:creationId xmlns:a16="http://schemas.microsoft.com/office/drawing/2014/main" xmlns="" id="{5E419449-DF5A-4378-AC47-3CB861EA2F46}"/>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19887" t="11252" r="8453" b="35067"/>
          <a:stretch/>
        </p:blipFill>
        <p:spPr>
          <a:xfrm>
            <a:off x="80541" y="5014581"/>
            <a:ext cx="3182417" cy="1787997"/>
          </a:xfrm>
          <a:prstGeom prst="rect">
            <a:avLst/>
          </a:prstGeom>
        </p:spPr>
      </p:pic>
      <p:pic>
        <p:nvPicPr>
          <p:cNvPr id="4" name="Imagen 3">
            <a:extLst>
              <a:ext uri="{FF2B5EF4-FFF2-40B4-BE49-F238E27FC236}">
                <a16:creationId xmlns:a16="http://schemas.microsoft.com/office/drawing/2014/main" xmlns="" id="{F95AF246-D911-489F-9AB4-8EFFE7CB82F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939664" y="2768624"/>
            <a:ext cx="2901485" cy="2176114"/>
          </a:xfrm>
          <a:prstGeom prst="rect">
            <a:avLst/>
          </a:prstGeom>
        </p:spPr>
      </p:pic>
      <p:pic>
        <p:nvPicPr>
          <p:cNvPr id="5" name="Imagen 4">
            <a:extLst>
              <a:ext uri="{FF2B5EF4-FFF2-40B4-BE49-F238E27FC236}">
                <a16:creationId xmlns:a16="http://schemas.microsoft.com/office/drawing/2014/main" xmlns="" id="{2199B855-9357-48C6-9D89-F2544263BD2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340233" y="5014581"/>
            <a:ext cx="2383895" cy="1787921"/>
          </a:xfrm>
          <a:prstGeom prst="rect">
            <a:avLst/>
          </a:prstGeom>
        </p:spPr>
      </p:pic>
    </p:spTree>
    <p:extLst>
      <p:ext uri="{BB962C8B-B14F-4D97-AF65-F5344CB8AC3E}">
        <p14:creationId xmlns:p14="http://schemas.microsoft.com/office/powerpoint/2010/main" val="26346365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467544" y="1556793"/>
            <a:ext cx="4032448" cy="1656184"/>
          </a:xfrm>
          <a:prstGeom prst="rect">
            <a:avLst/>
          </a:prstGeom>
          <a:noFill/>
          <a:ln w="9525">
            <a:noFill/>
            <a:miter lim="800000"/>
            <a:headEnd/>
            <a:tailEnd/>
          </a:ln>
        </p:spPr>
        <p:txBody>
          <a:bodyPr/>
          <a:lstStyle/>
          <a:p>
            <a:r>
              <a:rPr lang="es-ES_tradnl" sz="1400" dirty="0">
                <a:ln w="0"/>
                <a:effectLst>
                  <a:outerShdw blurRad="38100" dist="19050" dir="2700000" algn="tl" rotWithShape="0">
                    <a:schemeClr val="dk1">
                      <a:alpha val="40000"/>
                    </a:schemeClr>
                  </a:outerShdw>
                </a:effectLst>
                <a:latin typeface="Comic Sans MS" pitchFamily="66" charset="0"/>
              </a:rPr>
              <a:t>OBRA:</a:t>
            </a:r>
          </a:p>
          <a:p>
            <a:r>
              <a:rPr lang="es-MX" sz="1400" dirty="0">
                <a:ln w="0"/>
                <a:effectLst>
                  <a:outerShdw blurRad="38100" dist="19050" dir="2700000" algn="tl" rotWithShape="0">
                    <a:schemeClr val="dk1">
                      <a:alpha val="40000"/>
                    </a:schemeClr>
                  </a:outerShdw>
                </a:effectLst>
                <a:latin typeface="Comic Sans MS" pitchFamily="66" charset="0"/>
              </a:rPr>
              <a:t>SUMINISTRO, INSTALACIÓN Y PUESTA EN OPERACIÓN DE SISTEMA DE MEDICION DE PODER CALORIFICO EN TUBERIA DE 4 PULGADAS,  CON MEDIDORES DE FLUJO TIPO TURBINAS Y COMPUTADORES PARA GAS NATURAL</a:t>
            </a:r>
            <a:endParaRPr lang="es-MX" sz="1400" dirty="0">
              <a:ln w="0"/>
              <a:effectLst>
                <a:outerShdw blurRad="38100" dist="19050" dir="2700000" algn="tl" rotWithShape="0">
                  <a:schemeClr val="dk1">
                    <a:alpha val="40000"/>
                  </a:schemeClr>
                </a:outerShdw>
              </a:effectLst>
            </a:endParaRPr>
          </a:p>
          <a:p>
            <a:endParaRPr lang="es-MX" sz="1400" dirty="0">
              <a:ln w="0"/>
              <a:effectLst>
                <a:outerShdw blurRad="38100" dist="19050" dir="2700000" algn="tl" rotWithShape="0">
                  <a:schemeClr val="dk1">
                    <a:alpha val="40000"/>
                  </a:schemeClr>
                </a:outerShdw>
              </a:effectLst>
              <a:latin typeface="Comic Sans MS" pitchFamily="66" charset="0"/>
            </a:endParaRPr>
          </a:p>
        </p:txBody>
      </p:sp>
      <p:sp>
        <p:nvSpPr>
          <p:cNvPr id="12" name="Rectangle 4"/>
          <p:cNvSpPr>
            <a:spLocks noChangeArrowheads="1"/>
          </p:cNvSpPr>
          <p:nvPr/>
        </p:nvSpPr>
        <p:spPr bwMode="auto">
          <a:xfrm>
            <a:off x="5795820" y="5921896"/>
            <a:ext cx="3672408" cy="936104"/>
          </a:xfrm>
          <a:prstGeom prst="rect">
            <a:avLst/>
          </a:prstGeom>
          <a:noFill/>
          <a:ln w="9525">
            <a:noFill/>
            <a:miter lim="800000"/>
            <a:headEnd/>
            <a:tailEnd/>
          </a:ln>
        </p:spPr>
        <p:txBody>
          <a:bodyPr/>
          <a:lstStyle/>
          <a:p>
            <a:r>
              <a:rPr lang="es-MX" sz="1200" dirty="0">
                <a:ln w="0"/>
                <a:effectLst>
                  <a:outerShdw blurRad="38100" dist="19050" dir="2700000" algn="tl" rotWithShape="0">
                    <a:schemeClr val="dk1">
                      <a:alpha val="40000"/>
                    </a:schemeClr>
                  </a:outerShdw>
                </a:effectLst>
                <a:latin typeface="Comic Sans MS" pitchFamily="66" charset="0"/>
              </a:rPr>
              <a:t>Contratante:</a:t>
            </a:r>
          </a:p>
          <a:p>
            <a:r>
              <a:rPr lang="es-MX" sz="1200" dirty="0">
                <a:ln w="0"/>
                <a:effectLst>
                  <a:outerShdw blurRad="38100" dist="19050" dir="2700000" algn="tl" rotWithShape="0">
                    <a:schemeClr val="dk1">
                      <a:alpha val="40000"/>
                    </a:schemeClr>
                  </a:outerShdw>
                </a:effectLst>
                <a:latin typeface="Comic Sans MS" pitchFamily="66" charset="0"/>
              </a:rPr>
              <a:t>Sivesa SA de CV</a:t>
            </a:r>
          </a:p>
          <a:p>
            <a:r>
              <a:rPr lang="es-MX" sz="1200" dirty="0">
                <a:ln w="0"/>
                <a:effectLst>
                  <a:outerShdw blurRad="38100" dist="19050" dir="2700000" algn="tl" rotWithShape="0">
                    <a:schemeClr val="dk1">
                      <a:alpha val="40000"/>
                    </a:schemeClr>
                  </a:outerShdw>
                </a:effectLst>
                <a:latin typeface="Comic Sans MS" pitchFamily="66" charset="0"/>
              </a:rPr>
              <a:t>Planta Orizaba Ver. en el año 2017</a:t>
            </a:r>
          </a:p>
          <a:p>
            <a:r>
              <a:rPr lang="es-MX" sz="1200" dirty="0">
                <a:ln w="0"/>
                <a:effectLst>
                  <a:outerShdw blurRad="38100" dist="19050" dir="2700000" algn="tl" rotWithShape="0">
                    <a:schemeClr val="dk1">
                      <a:alpha val="40000"/>
                    </a:schemeClr>
                  </a:outerShdw>
                </a:effectLst>
                <a:latin typeface="Comic Sans MS" pitchFamily="66" charset="0"/>
              </a:rPr>
              <a:t>Proyecto actualización de Medición de GN</a:t>
            </a:r>
          </a:p>
        </p:txBody>
      </p:sp>
      <p:sp>
        <p:nvSpPr>
          <p:cNvPr id="13" name="Rectangle 3"/>
          <p:cNvSpPr txBox="1">
            <a:spLocks noChangeArrowheads="1"/>
          </p:cNvSpPr>
          <p:nvPr/>
        </p:nvSpPr>
        <p:spPr>
          <a:xfrm>
            <a:off x="4730193" y="1636033"/>
            <a:ext cx="4320480" cy="1792967"/>
          </a:xfrm>
          <a:prstGeom prst="rect">
            <a:avLst/>
          </a:prstGeom>
        </p:spPr>
        <p:txBody>
          <a:bodyPr vert="horz" lIns="91440" tIns="45720" rIns="91440" bIns="45720" rtlCol="0">
            <a:normAutofit/>
          </a:bodyPr>
          <a:lstStyle/>
          <a:p>
            <a:r>
              <a:rPr lang="es-MX" sz="1600" dirty="0">
                <a:ln w="0"/>
                <a:latin typeface="Comic Sans MS" pitchFamily="66" charset="0"/>
              </a:rPr>
              <a:t>Actividades:</a:t>
            </a:r>
          </a:p>
          <a:p>
            <a:r>
              <a:rPr lang="es-MX" sz="1600" dirty="0">
                <a:ln w="0"/>
                <a:latin typeface="Comic Sans MS" pitchFamily="66" charset="0"/>
              </a:rPr>
              <a:t>Actualización de sistema de medición con turbinas de flujo compensadas por temperatura y presión con computadores Eagle </a:t>
            </a:r>
            <a:r>
              <a:rPr lang="es-MX" sz="1600" dirty="0" err="1">
                <a:ln w="0"/>
                <a:latin typeface="Comic Sans MS" pitchFamily="66" charset="0"/>
              </a:rPr>
              <a:t>Reseach</a:t>
            </a:r>
            <a:r>
              <a:rPr lang="es-MX" sz="1600" dirty="0">
                <a:ln w="0"/>
                <a:latin typeface="Comic Sans MS" pitchFamily="66" charset="0"/>
              </a:rPr>
              <a:t>, sin corte de Gas Natural</a:t>
            </a:r>
          </a:p>
        </p:txBody>
      </p:sp>
      <p:sp>
        <p:nvSpPr>
          <p:cNvPr id="18" name="1 Título">
            <a:extLst>
              <a:ext uri="{FF2B5EF4-FFF2-40B4-BE49-F238E27FC236}">
                <a16:creationId xmlns:a16="http://schemas.microsoft.com/office/drawing/2014/main" xmlns="" id="{9F63E5D4-F709-4C02-8528-09F0D5C27079}"/>
              </a:ext>
            </a:extLst>
          </p:cNvPr>
          <p:cNvSpPr>
            <a:spLocks noGrp="1"/>
          </p:cNvSpPr>
          <p:nvPr>
            <p:ph type="ctrTitle"/>
          </p:nvPr>
        </p:nvSpPr>
        <p:spPr>
          <a:xfrm>
            <a:off x="-127841" y="55421"/>
            <a:ext cx="9036496" cy="1196751"/>
          </a:xfrm>
        </p:spPr>
        <p:txBody>
          <a:bodyPr>
            <a:normAutofit/>
          </a:bodyPr>
          <a:lstStyle/>
          <a:p>
            <a:pPr algn="r"/>
            <a:r>
              <a:rPr lang="es-MX" sz="2600" b="1" dirty="0">
                <a:solidFill>
                  <a:schemeClr val="tx2"/>
                </a:solidFill>
                <a:latin typeface="Arial Narrow" panose="020B0606020202030204" pitchFamily="34" charset="0"/>
              </a:rPr>
              <a:t>                </a:t>
            </a:r>
            <a:r>
              <a:rPr lang="es-MX" sz="2600" b="1" dirty="0">
                <a:solidFill>
                  <a:srgbClr val="00B050"/>
                </a:solidFill>
                <a:latin typeface="Arial Narrow" panose="020B0606020202030204" pitchFamily="34" charset="0"/>
              </a:rPr>
              <a:t>EMPRESA CONTRUCTORA DEL VALLE DE ORIZABA</a:t>
            </a:r>
            <a:br>
              <a:rPr lang="es-MX" sz="2600" b="1" dirty="0">
                <a:solidFill>
                  <a:srgbClr val="00B050"/>
                </a:solidFill>
                <a:latin typeface="Arial Narrow" panose="020B0606020202030204" pitchFamily="34" charset="0"/>
              </a:rPr>
            </a:br>
            <a:r>
              <a:rPr lang="es-MX" sz="2600" b="1" dirty="0">
                <a:solidFill>
                  <a:srgbClr val="00B050"/>
                </a:solidFill>
                <a:latin typeface="Arial Narrow" panose="020B0606020202030204" pitchFamily="34" charset="0"/>
              </a:rPr>
              <a:t>S.A. de C.V.</a:t>
            </a:r>
          </a:p>
        </p:txBody>
      </p:sp>
      <p:pic>
        <p:nvPicPr>
          <p:cNvPr id="19" name="Imagen 18">
            <a:extLst>
              <a:ext uri="{FF2B5EF4-FFF2-40B4-BE49-F238E27FC236}">
                <a16:creationId xmlns:a16="http://schemas.microsoft.com/office/drawing/2014/main" xmlns="" id="{B53B78D1-EF77-43D6-9C78-7DF65BAE01DD}"/>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94737" l="5350" r="97119"/>
                    </a14:imgEffect>
                  </a14:imgLayer>
                </a14:imgProps>
              </a:ext>
              <a:ext uri="{28A0092B-C50C-407E-A947-70E740481C1C}">
                <a14:useLocalDpi xmlns:a14="http://schemas.microsoft.com/office/drawing/2010/main"/>
              </a:ext>
            </a:extLst>
          </a:blip>
          <a:srcRect t="6604"/>
          <a:stretch/>
        </p:blipFill>
        <p:spPr>
          <a:xfrm>
            <a:off x="323528" y="41444"/>
            <a:ext cx="1513396" cy="1355556"/>
          </a:xfrm>
          <a:prstGeom prst="rect">
            <a:avLst/>
          </a:prstGeom>
        </p:spPr>
      </p:pic>
      <p:pic>
        <p:nvPicPr>
          <p:cNvPr id="20" name="Imagen 19">
            <a:extLst>
              <a:ext uri="{FF2B5EF4-FFF2-40B4-BE49-F238E27FC236}">
                <a16:creationId xmlns:a16="http://schemas.microsoft.com/office/drawing/2014/main" xmlns="" id="{CE4161CF-79A5-4D81-8134-68089823CC0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09028" y="620961"/>
            <a:ext cx="2291810" cy="855831"/>
          </a:xfrm>
          <a:prstGeom prst="rect">
            <a:avLst/>
          </a:prstGeom>
        </p:spPr>
      </p:pic>
      <p:pic>
        <p:nvPicPr>
          <p:cNvPr id="21" name="Imagen 20" descr="Imagen que contiene cosa&#10;&#10;Descripción generada con confianza muy alta">
            <a:extLst>
              <a:ext uri="{FF2B5EF4-FFF2-40B4-BE49-F238E27FC236}">
                <a16:creationId xmlns:a16="http://schemas.microsoft.com/office/drawing/2014/main" xmlns="" id="{B564FFE2-3D7C-4897-A0D2-64DDD48B3EA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23093" y="5571047"/>
            <a:ext cx="865724" cy="1231500"/>
          </a:xfrm>
          <a:prstGeom prst="rect">
            <a:avLst/>
          </a:prstGeom>
        </p:spPr>
      </p:pic>
      <p:pic>
        <p:nvPicPr>
          <p:cNvPr id="22" name="Imagen 21" descr="Imagen que contiene persona, hombre&#10;&#10;Descripción generada con confianza alta">
            <a:extLst>
              <a:ext uri="{FF2B5EF4-FFF2-40B4-BE49-F238E27FC236}">
                <a16:creationId xmlns:a16="http://schemas.microsoft.com/office/drawing/2014/main" xmlns="" id="{715FD66D-A8A4-459A-9351-6627A9444B0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b="16762"/>
          <a:stretch/>
        </p:blipFill>
        <p:spPr>
          <a:xfrm>
            <a:off x="3049810" y="5571047"/>
            <a:ext cx="1040061" cy="1231500"/>
          </a:xfrm>
          <a:prstGeom prst="rect">
            <a:avLst/>
          </a:prstGeom>
        </p:spPr>
      </p:pic>
      <p:pic>
        <p:nvPicPr>
          <p:cNvPr id="23" name="Imagen 22" descr="Imagen que contiene interior, pared&#10;&#10;Descripción generada con confianza muy alta">
            <a:extLst>
              <a:ext uri="{FF2B5EF4-FFF2-40B4-BE49-F238E27FC236}">
                <a16:creationId xmlns:a16="http://schemas.microsoft.com/office/drawing/2014/main" xmlns="" id="{A9ADEB40-CDAC-465E-ADBF-253C5F5BEA1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174760" y="5922103"/>
            <a:ext cx="1536171" cy="864096"/>
          </a:xfrm>
          <a:prstGeom prst="rect">
            <a:avLst/>
          </a:prstGeom>
        </p:spPr>
      </p:pic>
      <p:pic>
        <p:nvPicPr>
          <p:cNvPr id="24" name="Imagen 23" descr="Imagen que contiene exterior, valla, suelo, persona&#10;&#10;Descripción generada con confianza muy alta">
            <a:extLst>
              <a:ext uri="{FF2B5EF4-FFF2-40B4-BE49-F238E27FC236}">
                <a16:creationId xmlns:a16="http://schemas.microsoft.com/office/drawing/2014/main" xmlns="" id="{111EB121-C077-46EA-9C3E-1DA956A81C4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3327" y="5554700"/>
            <a:ext cx="1815701" cy="1231499"/>
          </a:xfrm>
          <a:prstGeom prst="rect">
            <a:avLst/>
          </a:prstGeom>
        </p:spPr>
      </p:pic>
      <p:pic>
        <p:nvPicPr>
          <p:cNvPr id="25" name="Imagen 24" descr="Imagen que contiene suelo, edificio, cosa, amarillo&#10;&#10;Descripción generada con confianza muy alta">
            <a:extLst>
              <a:ext uri="{FF2B5EF4-FFF2-40B4-BE49-F238E27FC236}">
                <a16:creationId xmlns:a16="http://schemas.microsoft.com/office/drawing/2014/main" xmlns="" id="{FC2C7577-975D-4C30-95AB-96755EC45D2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7829" y="3292978"/>
            <a:ext cx="3763366" cy="2116894"/>
          </a:xfrm>
          <a:prstGeom prst="rect">
            <a:avLst/>
          </a:prstGeom>
        </p:spPr>
      </p:pic>
      <p:pic>
        <p:nvPicPr>
          <p:cNvPr id="27" name="Imagen 26" descr="Imagen que contiene suelo, cosa, edificio, exterior&#10;&#10;Descripción generada con confianza alta">
            <a:extLst>
              <a:ext uri="{FF2B5EF4-FFF2-40B4-BE49-F238E27FC236}">
                <a16:creationId xmlns:a16="http://schemas.microsoft.com/office/drawing/2014/main" xmlns="" id="{164CA307-7CFE-438D-9916-F338BE91A0F5}"/>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089870" y="3322820"/>
            <a:ext cx="1852949" cy="1042284"/>
          </a:xfrm>
          <a:prstGeom prst="rect">
            <a:avLst/>
          </a:prstGeom>
        </p:spPr>
      </p:pic>
      <p:pic>
        <p:nvPicPr>
          <p:cNvPr id="28" name="Imagen 27" descr="Imagen que contiene texto&#10;&#10;Descripción generada con confianza muy alta">
            <a:extLst>
              <a:ext uri="{FF2B5EF4-FFF2-40B4-BE49-F238E27FC236}">
                <a16:creationId xmlns:a16="http://schemas.microsoft.com/office/drawing/2014/main" xmlns="" id="{E71FEC83-08BE-4986-AC9C-6F1C495AFDF9}"/>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l="9428" r="18562"/>
          <a:stretch/>
        </p:blipFill>
        <p:spPr>
          <a:xfrm>
            <a:off x="4181719" y="4474947"/>
            <a:ext cx="1761100" cy="1245967"/>
          </a:xfrm>
          <a:prstGeom prst="rect">
            <a:avLst/>
          </a:prstGeom>
        </p:spPr>
      </p:pic>
      <p:pic>
        <p:nvPicPr>
          <p:cNvPr id="29" name="Imagen 28" descr="Imagen que contiene suelo, exterior, sentado&#10;&#10;Descripción generada con confianza muy alta">
            <a:extLst>
              <a:ext uri="{FF2B5EF4-FFF2-40B4-BE49-F238E27FC236}">
                <a16:creationId xmlns:a16="http://schemas.microsoft.com/office/drawing/2014/main" xmlns="" id="{31ECAD84-A3C4-40AF-A7DC-B62ADD9F54AB}"/>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034667" y="2958933"/>
            <a:ext cx="2991504" cy="1792968"/>
          </a:xfrm>
          <a:prstGeom prst="rect">
            <a:avLst/>
          </a:prstGeom>
        </p:spPr>
      </p:pic>
      <p:sp>
        <p:nvSpPr>
          <p:cNvPr id="16" name="Rectángulo 15">
            <a:extLst>
              <a:ext uri="{FF2B5EF4-FFF2-40B4-BE49-F238E27FC236}">
                <a16:creationId xmlns:a16="http://schemas.microsoft.com/office/drawing/2014/main" xmlns="" id="{11AAB24A-4CF6-4691-83C0-41957F64B5BC}"/>
              </a:ext>
            </a:extLst>
          </p:cNvPr>
          <p:cNvSpPr/>
          <p:nvPr/>
        </p:nvSpPr>
        <p:spPr>
          <a:xfrm>
            <a:off x="6156176" y="4852607"/>
            <a:ext cx="2720617" cy="923330"/>
          </a:xfrm>
          <a:prstGeom prst="rect">
            <a:avLst/>
          </a:prstGeom>
        </p:spPr>
        <p:txBody>
          <a:bodyPr wrap="none">
            <a:spAutoFit/>
          </a:bodyPr>
          <a:lstStyle/>
          <a:p>
            <a:pPr algn="ctr"/>
            <a:r>
              <a:rPr lang="es-MX" dirty="0">
                <a:ln w="0"/>
                <a:effectLst>
                  <a:outerShdw blurRad="38100" dist="19050" dir="2700000" algn="tl" rotWithShape="0">
                    <a:schemeClr val="dk1">
                      <a:alpha val="40000"/>
                    </a:schemeClr>
                  </a:outerShdw>
                </a:effectLst>
                <a:latin typeface="Comic Sans MS" pitchFamily="66" charset="0"/>
              </a:rPr>
              <a:t>Sistema de Medición y</a:t>
            </a:r>
          </a:p>
          <a:p>
            <a:pPr algn="ctr"/>
            <a:r>
              <a:rPr lang="es-MX" dirty="0">
                <a:ln w="0"/>
                <a:effectLst>
                  <a:outerShdw blurRad="38100" dist="19050" dir="2700000" algn="tl" rotWithShape="0">
                    <a:schemeClr val="dk1">
                      <a:alpha val="40000"/>
                    </a:schemeClr>
                  </a:outerShdw>
                </a:effectLst>
                <a:latin typeface="Comic Sans MS" pitchFamily="66" charset="0"/>
              </a:rPr>
              <a:t>Control de Gas Natural </a:t>
            </a:r>
          </a:p>
          <a:p>
            <a:pPr algn="ctr"/>
            <a:r>
              <a:rPr lang="es-MX" dirty="0">
                <a:ln w="0"/>
                <a:effectLst>
                  <a:outerShdw blurRad="38100" dist="19050" dir="2700000" algn="tl" rotWithShape="0">
                    <a:schemeClr val="dk1">
                      <a:alpha val="40000"/>
                    </a:schemeClr>
                  </a:outerShdw>
                </a:effectLst>
                <a:latin typeface="Comic Sans MS" pitchFamily="66" charset="0"/>
              </a:rPr>
              <a:t>(GN)</a:t>
            </a:r>
            <a:endParaRPr lang="es-MX" dirty="0"/>
          </a:p>
        </p:txBody>
      </p:sp>
    </p:spTree>
    <p:extLst>
      <p:ext uri="{BB962C8B-B14F-4D97-AF65-F5344CB8AC3E}">
        <p14:creationId xmlns:p14="http://schemas.microsoft.com/office/powerpoint/2010/main" val="8602235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467544" y="1556793"/>
            <a:ext cx="4032448" cy="1656184"/>
          </a:xfrm>
          <a:prstGeom prst="rect">
            <a:avLst/>
          </a:prstGeom>
          <a:noFill/>
          <a:ln w="9525">
            <a:noFill/>
            <a:miter lim="800000"/>
            <a:headEnd/>
            <a:tailEnd/>
          </a:ln>
        </p:spPr>
        <p:txBody>
          <a:bodyPr/>
          <a:lstStyle/>
          <a:p>
            <a:r>
              <a:rPr lang="es-ES_tradnl" sz="1400" dirty="0">
                <a:ln w="0"/>
                <a:effectLst>
                  <a:outerShdw blurRad="38100" dist="19050" dir="2700000" algn="tl" rotWithShape="0">
                    <a:schemeClr val="dk1">
                      <a:alpha val="40000"/>
                    </a:schemeClr>
                  </a:outerShdw>
                </a:effectLst>
                <a:latin typeface="Comic Sans MS" pitchFamily="66" charset="0"/>
              </a:rPr>
              <a:t>OBRA:</a:t>
            </a:r>
          </a:p>
          <a:p>
            <a:r>
              <a:rPr lang="es-MX" sz="1400" dirty="0">
                <a:ln w="0"/>
                <a:effectLst>
                  <a:outerShdw blurRad="38100" dist="19050" dir="2700000" algn="tl" rotWithShape="0">
                    <a:schemeClr val="dk1">
                      <a:alpha val="40000"/>
                    </a:schemeClr>
                  </a:outerShdw>
                </a:effectLst>
                <a:latin typeface="Comic Sans MS" pitchFamily="66" charset="0"/>
              </a:rPr>
              <a:t>SUMINISTRO, INSTALACIÓN Y PUESTA EN OPERACIÓN ALUMBRADO TIPO LEDS CON CALCULO DE LUXES A 400 Lx, EN TODA LA NAVE,  CON EL OBJETIVO DOBLE DE AHORRAR Y VER MEJOR</a:t>
            </a:r>
            <a:endParaRPr lang="es-MX" sz="1400" dirty="0">
              <a:ln w="0"/>
              <a:effectLst>
                <a:outerShdw blurRad="38100" dist="19050" dir="2700000" algn="tl" rotWithShape="0">
                  <a:schemeClr val="dk1">
                    <a:alpha val="40000"/>
                  </a:schemeClr>
                </a:outerShdw>
              </a:effectLst>
            </a:endParaRPr>
          </a:p>
          <a:p>
            <a:endParaRPr lang="es-MX" sz="1400" dirty="0">
              <a:ln w="0"/>
              <a:effectLst>
                <a:outerShdw blurRad="38100" dist="19050" dir="2700000" algn="tl" rotWithShape="0">
                  <a:schemeClr val="dk1">
                    <a:alpha val="40000"/>
                  </a:schemeClr>
                </a:outerShdw>
              </a:effectLst>
              <a:latin typeface="Comic Sans MS" pitchFamily="66" charset="0"/>
            </a:endParaRPr>
          </a:p>
        </p:txBody>
      </p:sp>
      <p:sp>
        <p:nvSpPr>
          <p:cNvPr id="12" name="Rectangle 4"/>
          <p:cNvSpPr>
            <a:spLocks noChangeArrowheads="1"/>
          </p:cNvSpPr>
          <p:nvPr/>
        </p:nvSpPr>
        <p:spPr bwMode="auto">
          <a:xfrm>
            <a:off x="5795820" y="5921896"/>
            <a:ext cx="3672408" cy="936104"/>
          </a:xfrm>
          <a:prstGeom prst="rect">
            <a:avLst/>
          </a:prstGeom>
          <a:noFill/>
          <a:ln w="9525">
            <a:noFill/>
            <a:miter lim="800000"/>
            <a:headEnd/>
            <a:tailEnd/>
          </a:ln>
        </p:spPr>
        <p:txBody>
          <a:bodyPr/>
          <a:lstStyle/>
          <a:p>
            <a:r>
              <a:rPr lang="es-MX" sz="1200" dirty="0">
                <a:ln w="0"/>
                <a:effectLst>
                  <a:outerShdw blurRad="38100" dist="19050" dir="2700000" algn="tl" rotWithShape="0">
                    <a:schemeClr val="dk1">
                      <a:alpha val="40000"/>
                    </a:schemeClr>
                  </a:outerShdw>
                </a:effectLst>
                <a:latin typeface="Comic Sans MS" pitchFamily="66" charset="0"/>
              </a:rPr>
              <a:t>Contratante:</a:t>
            </a:r>
          </a:p>
          <a:p>
            <a:r>
              <a:rPr lang="es-MX" sz="1200" dirty="0">
                <a:ln w="0"/>
                <a:effectLst>
                  <a:outerShdw blurRad="38100" dist="19050" dir="2700000" algn="tl" rotWithShape="0">
                    <a:schemeClr val="dk1">
                      <a:alpha val="40000"/>
                    </a:schemeClr>
                  </a:outerShdw>
                </a:effectLst>
                <a:latin typeface="Comic Sans MS" pitchFamily="66" charset="0"/>
              </a:rPr>
              <a:t>CAFINCO SA de CV</a:t>
            </a:r>
          </a:p>
          <a:p>
            <a:r>
              <a:rPr lang="es-MX" sz="1200" dirty="0">
                <a:ln w="0"/>
                <a:effectLst>
                  <a:outerShdw blurRad="38100" dist="19050" dir="2700000" algn="tl" rotWithShape="0">
                    <a:schemeClr val="dk1">
                      <a:alpha val="40000"/>
                    </a:schemeClr>
                  </a:outerShdw>
                </a:effectLst>
                <a:latin typeface="Comic Sans MS" pitchFamily="66" charset="0"/>
              </a:rPr>
              <a:t>Planta Córdoba Ver. en el año 2018</a:t>
            </a:r>
          </a:p>
          <a:p>
            <a:r>
              <a:rPr lang="es-MX" sz="1200" dirty="0">
                <a:ln w="0"/>
                <a:effectLst>
                  <a:outerShdw blurRad="38100" dist="19050" dir="2700000" algn="tl" rotWithShape="0">
                    <a:schemeClr val="dk1">
                      <a:alpha val="40000"/>
                    </a:schemeClr>
                  </a:outerShdw>
                </a:effectLst>
                <a:latin typeface="Comic Sans MS" pitchFamily="66" charset="0"/>
              </a:rPr>
              <a:t>Proyecto Ampliación de producción</a:t>
            </a:r>
          </a:p>
        </p:txBody>
      </p:sp>
      <p:sp>
        <p:nvSpPr>
          <p:cNvPr id="18" name="1 Título">
            <a:extLst>
              <a:ext uri="{FF2B5EF4-FFF2-40B4-BE49-F238E27FC236}">
                <a16:creationId xmlns:a16="http://schemas.microsoft.com/office/drawing/2014/main" xmlns="" id="{9F63E5D4-F709-4C02-8528-09F0D5C27079}"/>
              </a:ext>
            </a:extLst>
          </p:cNvPr>
          <p:cNvSpPr>
            <a:spLocks noGrp="1"/>
          </p:cNvSpPr>
          <p:nvPr>
            <p:ph type="ctrTitle"/>
          </p:nvPr>
        </p:nvSpPr>
        <p:spPr>
          <a:xfrm>
            <a:off x="-127841" y="55421"/>
            <a:ext cx="9036496" cy="1196751"/>
          </a:xfrm>
        </p:spPr>
        <p:txBody>
          <a:bodyPr>
            <a:normAutofit/>
          </a:bodyPr>
          <a:lstStyle/>
          <a:p>
            <a:pPr algn="r"/>
            <a:r>
              <a:rPr lang="es-MX" sz="2600" b="1" dirty="0">
                <a:solidFill>
                  <a:schemeClr val="tx2"/>
                </a:solidFill>
                <a:latin typeface="Arial Narrow" panose="020B0606020202030204" pitchFamily="34" charset="0"/>
              </a:rPr>
              <a:t>                </a:t>
            </a:r>
            <a:r>
              <a:rPr lang="es-MX" sz="2600" b="1" dirty="0">
                <a:solidFill>
                  <a:srgbClr val="00B050"/>
                </a:solidFill>
                <a:latin typeface="Arial Narrow" panose="020B0606020202030204" pitchFamily="34" charset="0"/>
              </a:rPr>
              <a:t>EMPRESA CONTRUCTORA DEL VALLE DE ORIZABA</a:t>
            </a:r>
            <a:br>
              <a:rPr lang="es-MX" sz="2600" b="1" dirty="0">
                <a:solidFill>
                  <a:srgbClr val="00B050"/>
                </a:solidFill>
                <a:latin typeface="Arial Narrow" panose="020B0606020202030204" pitchFamily="34" charset="0"/>
              </a:rPr>
            </a:br>
            <a:r>
              <a:rPr lang="es-MX" sz="2600" b="1" dirty="0">
                <a:solidFill>
                  <a:srgbClr val="00B050"/>
                </a:solidFill>
                <a:latin typeface="Arial Narrow" panose="020B0606020202030204" pitchFamily="34" charset="0"/>
              </a:rPr>
              <a:t>S.A. de C.V.</a:t>
            </a:r>
          </a:p>
        </p:txBody>
      </p:sp>
      <p:pic>
        <p:nvPicPr>
          <p:cNvPr id="19" name="Imagen 18">
            <a:extLst>
              <a:ext uri="{FF2B5EF4-FFF2-40B4-BE49-F238E27FC236}">
                <a16:creationId xmlns:a16="http://schemas.microsoft.com/office/drawing/2014/main" xmlns="" id="{B53B78D1-EF77-43D6-9C78-7DF65BAE01DD}"/>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94737" l="5350" r="97119"/>
                    </a14:imgEffect>
                  </a14:imgLayer>
                </a14:imgProps>
              </a:ext>
              <a:ext uri="{28A0092B-C50C-407E-A947-70E740481C1C}">
                <a14:useLocalDpi xmlns:a14="http://schemas.microsoft.com/office/drawing/2010/main"/>
              </a:ext>
            </a:extLst>
          </a:blip>
          <a:srcRect t="6604"/>
          <a:stretch/>
        </p:blipFill>
        <p:spPr>
          <a:xfrm>
            <a:off x="323528" y="41444"/>
            <a:ext cx="1513396" cy="1355556"/>
          </a:xfrm>
          <a:prstGeom prst="rect">
            <a:avLst/>
          </a:prstGeom>
        </p:spPr>
      </p:pic>
      <p:pic>
        <p:nvPicPr>
          <p:cNvPr id="20" name="Imagen 19">
            <a:extLst>
              <a:ext uri="{FF2B5EF4-FFF2-40B4-BE49-F238E27FC236}">
                <a16:creationId xmlns:a16="http://schemas.microsoft.com/office/drawing/2014/main" xmlns="" id="{CE4161CF-79A5-4D81-8134-68089823CC0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09028" y="620961"/>
            <a:ext cx="2291810" cy="855831"/>
          </a:xfrm>
          <a:prstGeom prst="rect">
            <a:avLst/>
          </a:prstGeom>
        </p:spPr>
      </p:pic>
      <p:sp>
        <p:nvSpPr>
          <p:cNvPr id="16" name="Rectángulo 15">
            <a:extLst>
              <a:ext uri="{FF2B5EF4-FFF2-40B4-BE49-F238E27FC236}">
                <a16:creationId xmlns:a16="http://schemas.microsoft.com/office/drawing/2014/main" xmlns="" id="{11AAB24A-4CF6-4691-83C0-41957F64B5BC}"/>
              </a:ext>
            </a:extLst>
          </p:cNvPr>
          <p:cNvSpPr/>
          <p:nvPr/>
        </p:nvSpPr>
        <p:spPr>
          <a:xfrm>
            <a:off x="6211481" y="4852607"/>
            <a:ext cx="2610009" cy="646331"/>
          </a:xfrm>
          <a:prstGeom prst="rect">
            <a:avLst/>
          </a:prstGeom>
        </p:spPr>
        <p:txBody>
          <a:bodyPr wrap="none">
            <a:spAutoFit/>
          </a:bodyPr>
          <a:lstStyle/>
          <a:p>
            <a:pPr algn="ctr"/>
            <a:r>
              <a:rPr lang="es-MX" dirty="0">
                <a:ln w="0"/>
                <a:effectLst>
                  <a:outerShdw blurRad="38100" dist="19050" dir="2700000" algn="tl" rotWithShape="0">
                    <a:schemeClr val="dk1">
                      <a:alpha val="40000"/>
                    </a:schemeClr>
                  </a:outerShdw>
                </a:effectLst>
                <a:latin typeface="Comic Sans MS" pitchFamily="66" charset="0"/>
              </a:rPr>
              <a:t>Sistema de Alumbrado</a:t>
            </a:r>
          </a:p>
          <a:p>
            <a:pPr algn="ctr"/>
            <a:r>
              <a:rPr lang="es-MX" dirty="0">
                <a:ln w="0"/>
                <a:effectLst>
                  <a:outerShdw blurRad="38100" dist="19050" dir="2700000" algn="tl" rotWithShape="0">
                    <a:schemeClr val="dk1">
                      <a:alpha val="40000"/>
                    </a:schemeClr>
                  </a:outerShdw>
                </a:effectLst>
                <a:latin typeface="Comic Sans MS" pitchFamily="66" charset="0"/>
              </a:rPr>
              <a:t>en Nave tipo </a:t>
            </a:r>
            <a:r>
              <a:rPr lang="es-MX" dirty="0" err="1">
                <a:ln w="0"/>
                <a:effectLst>
                  <a:outerShdw blurRad="38100" dist="19050" dir="2700000" algn="tl" rotWithShape="0">
                    <a:schemeClr val="dk1">
                      <a:alpha val="40000"/>
                    </a:schemeClr>
                  </a:outerShdw>
                </a:effectLst>
                <a:latin typeface="Comic Sans MS" pitchFamily="66" charset="0"/>
              </a:rPr>
              <a:t>Led´s</a:t>
            </a:r>
            <a:endParaRPr lang="es-MX" dirty="0"/>
          </a:p>
        </p:txBody>
      </p:sp>
      <p:pic>
        <p:nvPicPr>
          <p:cNvPr id="6" name="Imagen 5">
            <a:extLst>
              <a:ext uri="{FF2B5EF4-FFF2-40B4-BE49-F238E27FC236}">
                <a16:creationId xmlns:a16="http://schemas.microsoft.com/office/drawing/2014/main" xmlns="" id="{7552FAE2-0608-41CF-A971-D0B13454231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23406" y="4973854"/>
            <a:ext cx="1868673" cy="1807471"/>
          </a:xfrm>
          <a:prstGeom prst="rect">
            <a:avLst/>
          </a:prstGeom>
        </p:spPr>
      </p:pic>
      <p:pic>
        <p:nvPicPr>
          <p:cNvPr id="14" name="Imagen 13" descr="Imagen que contiene interior&#10;&#10;Descripción generada automáticamente">
            <a:extLst>
              <a:ext uri="{FF2B5EF4-FFF2-40B4-BE49-F238E27FC236}">
                <a16:creationId xmlns:a16="http://schemas.microsoft.com/office/drawing/2014/main" xmlns="" id="{EEB7AE61-FAAA-4D18-B113-BBDD7FCFFCB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5174" y="3292978"/>
            <a:ext cx="2865510" cy="1616946"/>
          </a:xfrm>
          <a:prstGeom prst="rect">
            <a:avLst/>
          </a:prstGeom>
        </p:spPr>
      </p:pic>
      <p:pic>
        <p:nvPicPr>
          <p:cNvPr id="17" name="Imagen 16" descr="Imagen que contiene valla, edificio, exterior, suelo&#10;&#10;Descripción generada automáticamente">
            <a:extLst>
              <a:ext uri="{FF2B5EF4-FFF2-40B4-BE49-F238E27FC236}">
                <a16:creationId xmlns:a16="http://schemas.microsoft.com/office/drawing/2014/main" xmlns="" id="{44E8CBD1-5D18-4011-B26A-51F3AC084A0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55174" y="4989925"/>
            <a:ext cx="3177449" cy="1792967"/>
          </a:xfrm>
          <a:prstGeom prst="rect">
            <a:avLst/>
          </a:prstGeom>
        </p:spPr>
      </p:pic>
      <p:pic>
        <p:nvPicPr>
          <p:cNvPr id="30" name="Imagen 29" descr="Imagen que contiene mapa, texto&#10;&#10;Descripción generada automáticamente">
            <a:extLst>
              <a:ext uri="{FF2B5EF4-FFF2-40B4-BE49-F238E27FC236}">
                <a16:creationId xmlns:a16="http://schemas.microsoft.com/office/drawing/2014/main" xmlns="" id="{FD31BAF6-DB0F-492B-894D-6DDC9B39265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056705" y="3530731"/>
            <a:ext cx="3359554" cy="1321875"/>
          </a:xfrm>
          <a:prstGeom prst="rect">
            <a:avLst/>
          </a:prstGeom>
        </p:spPr>
      </p:pic>
      <p:pic>
        <p:nvPicPr>
          <p:cNvPr id="31" name="Imagen 30">
            <a:extLst>
              <a:ext uri="{FF2B5EF4-FFF2-40B4-BE49-F238E27FC236}">
                <a16:creationId xmlns:a16="http://schemas.microsoft.com/office/drawing/2014/main" xmlns="" id="{E03743E8-2929-4DAB-8044-E55BE8779A1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644010" y="1330043"/>
            <a:ext cx="3782495" cy="2098957"/>
          </a:xfrm>
          <a:prstGeom prst="rect">
            <a:avLst/>
          </a:prstGeom>
        </p:spPr>
      </p:pic>
    </p:spTree>
    <p:extLst>
      <p:ext uri="{BB962C8B-B14F-4D97-AF65-F5344CB8AC3E}">
        <p14:creationId xmlns:p14="http://schemas.microsoft.com/office/powerpoint/2010/main" val="14984333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467544" y="1556793"/>
            <a:ext cx="4032448" cy="1656184"/>
          </a:xfrm>
          <a:prstGeom prst="rect">
            <a:avLst/>
          </a:prstGeom>
          <a:noFill/>
          <a:ln w="9525">
            <a:noFill/>
            <a:miter lim="800000"/>
            <a:headEnd/>
            <a:tailEnd/>
          </a:ln>
        </p:spPr>
        <p:txBody>
          <a:bodyPr/>
          <a:lstStyle/>
          <a:p>
            <a:r>
              <a:rPr lang="es-ES_tradnl" sz="1400" dirty="0">
                <a:ln w="0"/>
                <a:effectLst>
                  <a:outerShdw blurRad="38100" dist="19050" dir="2700000" algn="tl" rotWithShape="0">
                    <a:schemeClr val="dk1">
                      <a:alpha val="40000"/>
                    </a:schemeClr>
                  </a:outerShdw>
                </a:effectLst>
                <a:latin typeface="Comic Sans MS" panose="030F0702030302020204" pitchFamily="66" charset="0"/>
              </a:rPr>
              <a:t>OBRA:</a:t>
            </a:r>
          </a:p>
          <a:p>
            <a:r>
              <a:rPr lang="es-MX" sz="1400" dirty="0">
                <a:ln w="0"/>
                <a:effectLst>
                  <a:outerShdw blurRad="38100" dist="19050" dir="2700000" algn="tl" rotWithShape="0">
                    <a:schemeClr val="dk1">
                      <a:alpha val="40000"/>
                    </a:schemeClr>
                  </a:outerShdw>
                </a:effectLst>
                <a:latin typeface="Comic Sans MS" panose="030F0702030302020204" pitchFamily="66" charset="0"/>
              </a:rPr>
              <a:t>SUMINISTRO, INSTALACIÓN Y PUESTA EN OPERACIÓN DE SISTEMA DE GAS LICUADO A PRESION (GLP) PARA ALIMENTAR A HORNO DE BOTELLAS EN CASO DE EMERGENCIA, CON ALMACENAMIENTO DE 20,000 LITROS ACOPLADO AL HORNO </a:t>
            </a:r>
          </a:p>
          <a:p>
            <a:endParaRPr lang="es-MX" sz="1400" dirty="0">
              <a:ln w="0"/>
              <a:effectLst>
                <a:outerShdw blurRad="38100" dist="19050" dir="2700000" algn="tl" rotWithShape="0">
                  <a:schemeClr val="dk1">
                    <a:alpha val="40000"/>
                  </a:schemeClr>
                </a:outerShdw>
              </a:effectLst>
              <a:latin typeface="Comic Sans MS" panose="030F0702030302020204" pitchFamily="66" charset="0"/>
            </a:endParaRPr>
          </a:p>
        </p:txBody>
      </p:sp>
      <p:sp>
        <p:nvSpPr>
          <p:cNvPr id="12" name="Rectangle 4"/>
          <p:cNvSpPr>
            <a:spLocks noChangeArrowheads="1"/>
          </p:cNvSpPr>
          <p:nvPr/>
        </p:nvSpPr>
        <p:spPr bwMode="auto">
          <a:xfrm>
            <a:off x="6588973" y="5866475"/>
            <a:ext cx="2555027" cy="936104"/>
          </a:xfrm>
          <a:prstGeom prst="rect">
            <a:avLst/>
          </a:prstGeom>
          <a:noFill/>
          <a:ln w="9525">
            <a:noFill/>
            <a:miter lim="800000"/>
            <a:headEnd/>
            <a:tailEnd/>
          </a:ln>
        </p:spPr>
        <p:txBody>
          <a:bodyPr/>
          <a:lstStyle/>
          <a:p>
            <a:r>
              <a:rPr lang="es-MX" sz="1200" dirty="0">
                <a:ln w="0"/>
                <a:effectLst>
                  <a:outerShdw blurRad="38100" dist="19050" dir="2700000" algn="tl" rotWithShape="0">
                    <a:schemeClr val="dk1">
                      <a:alpha val="40000"/>
                    </a:schemeClr>
                  </a:outerShdw>
                </a:effectLst>
                <a:latin typeface="Comic Sans MS" pitchFamily="66" charset="0"/>
              </a:rPr>
              <a:t>Contratante:</a:t>
            </a:r>
          </a:p>
          <a:p>
            <a:r>
              <a:rPr lang="es-MX" sz="1200" dirty="0">
                <a:ln w="0"/>
                <a:effectLst>
                  <a:outerShdw blurRad="38100" dist="19050" dir="2700000" algn="tl" rotWithShape="0">
                    <a:schemeClr val="dk1">
                      <a:alpha val="40000"/>
                    </a:schemeClr>
                  </a:outerShdw>
                </a:effectLst>
                <a:latin typeface="Comic Sans MS" pitchFamily="66" charset="0"/>
              </a:rPr>
              <a:t>Vichisa SA de CV</a:t>
            </a:r>
          </a:p>
          <a:p>
            <a:r>
              <a:rPr lang="es-MX" sz="1200" dirty="0">
                <a:ln w="0"/>
                <a:effectLst>
                  <a:outerShdw blurRad="38100" dist="19050" dir="2700000" algn="tl" rotWithShape="0">
                    <a:schemeClr val="dk1">
                      <a:alpha val="40000"/>
                    </a:schemeClr>
                  </a:outerShdw>
                </a:effectLst>
                <a:latin typeface="Comic Sans MS" pitchFamily="66" charset="0"/>
              </a:rPr>
              <a:t>Meoqui Chihuahua en el año 2017</a:t>
            </a:r>
          </a:p>
          <a:p>
            <a:r>
              <a:rPr lang="es-MX" sz="1200" dirty="0">
                <a:ln w="0"/>
                <a:effectLst>
                  <a:outerShdw blurRad="38100" dist="19050" dir="2700000" algn="tl" rotWithShape="0">
                    <a:schemeClr val="dk1">
                      <a:alpha val="40000"/>
                    </a:schemeClr>
                  </a:outerShdw>
                </a:effectLst>
                <a:latin typeface="Comic Sans MS" pitchFamily="66" charset="0"/>
              </a:rPr>
              <a:t>Proyecto de alimentación.</a:t>
            </a:r>
          </a:p>
        </p:txBody>
      </p:sp>
      <p:sp>
        <p:nvSpPr>
          <p:cNvPr id="13" name="Rectangle 3"/>
          <p:cNvSpPr txBox="1">
            <a:spLocks noChangeArrowheads="1"/>
          </p:cNvSpPr>
          <p:nvPr/>
        </p:nvSpPr>
        <p:spPr>
          <a:xfrm>
            <a:off x="4730193" y="1455475"/>
            <a:ext cx="4320480" cy="2153007"/>
          </a:xfrm>
          <a:prstGeom prst="rect">
            <a:avLst/>
          </a:prstGeom>
        </p:spPr>
        <p:txBody>
          <a:bodyPr vert="horz" lIns="91440" tIns="45720" rIns="91440" bIns="45720" rtlCol="0">
            <a:normAutofit/>
          </a:bodyPr>
          <a:lstStyle/>
          <a:p>
            <a:r>
              <a:rPr lang="es-MX" sz="1600" dirty="0">
                <a:ln w="0"/>
                <a:latin typeface="Comic Sans MS" pitchFamily="66" charset="0"/>
              </a:rPr>
              <a:t>Actividades:</a:t>
            </a:r>
          </a:p>
          <a:p>
            <a:r>
              <a:rPr lang="es-MX" sz="1600" dirty="0">
                <a:ln w="0"/>
                <a:latin typeface="Comic Sans MS" pitchFamily="66" charset="0"/>
              </a:rPr>
              <a:t>Desarrollo de la Ingeniería de Detalle para la fabricación de un sistema de Alimentación de Emergencia para horno de botellas de vidrio, que incluye almacenamiento, bombeo, mezcladora y cabina de control, para que mantenga caliente al horno</a:t>
            </a:r>
          </a:p>
        </p:txBody>
      </p:sp>
      <p:sp>
        <p:nvSpPr>
          <p:cNvPr id="18" name="1 Título">
            <a:extLst>
              <a:ext uri="{FF2B5EF4-FFF2-40B4-BE49-F238E27FC236}">
                <a16:creationId xmlns:a16="http://schemas.microsoft.com/office/drawing/2014/main" xmlns="" id="{9F63E5D4-F709-4C02-8528-09F0D5C27079}"/>
              </a:ext>
            </a:extLst>
          </p:cNvPr>
          <p:cNvSpPr>
            <a:spLocks noGrp="1"/>
          </p:cNvSpPr>
          <p:nvPr>
            <p:ph type="ctrTitle"/>
          </p:nvPr>
        </p:nvSpPr>
        <p:spPr>
          <a:xfrm>
            <a:off x="-127841" y="55421"/>
            <a:ext cx="9036496" cy="1196751"/>
          </a:xfrm>
        </p:spPr>
        <p:txBody>
          <a:bodyPr>
            <a:normAutofit/>
          </a:bodyPr>
          <a:lstStyle/>
          <a:p>
            <a:pPr algn="r"/>
            <a:r>
              <a:rPr lang="es-MX" sz="2600" b="1" dirty="0">
                <a:solidFill>
                  <a:schemeClr val="tx2"/>
                </a:solidFill>
                <a:latin typeface="Arial Narrow" panose="020B0606020202030204" pitchFamily="34" charset="0"/>
              </a:rPr>
              <a:t>                </a:t>
            </a:r>
            <a:r>
              <a:rPr lang="es-MX" sz="2600" b="1" dirty="0">
                <a:solidFill>
                  <a:srgbClr val="00B050"/>
                </a:solidFill>
                <a:latin typeface="Arial Narrow" panose="020B0606020202030204" pitchFamily="34" charset="0"/>
              </a:rPr>
              <a:t>EMPRESA CONTRUCTORA DEL VALLE DE ORIZABA</a:t>
            </a:r>
            <a:br>
              <a:rPr lang="es-MX" sz="2600" b="1" dirty="0">
                <a:solidFill>
                  <a:srgbClr val="00B050"/>
                </a:solidFill>
                <a:latin typeface="Arial Narrow" panose="020B0606020202030204" pitchFamily="34" charset="0"/>
              </a:rPr>
            </a:br>
            <a:r>
              <a:rPr lang="es-MX" sz="2600" b="1" dirty="0">
                <a:solidFill>
                  <a:srgbClr val="00B050"/>
                </a:solidFill>
                <a:latin typeface="Arial Narrow" panose="020B0606020202030204" pitchFamily="34" charset="0"/>
              </a:rPr>
              <a:t>S.A. de C.V.</a:t>
            </a:r>
          </a:p>
        </p:txBody>
      </p:sp>
      <p:pic>
        <p:nvPicPr>
          <p:cNvPr id="19" name="Imagen 18">
            <a:extLst>
              <a:ext uri="{FF2B5EF4-FFF2-40B4-BE49-F238E27FC236}">
                <a16:creationId xmlns:a16="http://schemas.microsoft.com/office/drawing/2014/main" xmlns="" id="{B53B78D1-EF77-43D6-9C78-7DF65BAE01DD}"/>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94737" l="5350" r="97119"/>
                    </a14:imgEffect>
                  </a14:imgLayer>
                </a14:imgProps>
              </a:ext>
              <a:ext uri="{28A0092B-C50C-407E-A947-70E740481C1C}">
                <a14:useLocalDpi xmlns:a14="http://schemas.microsoft.com/office/drawing/2010/main"/>
              </a:ext>
            </a:extLst>
          </a:blip>
          <a:srcRect t="6604"/>
          <a:stretch/>
        </p:blipFill>
        <p:spPr>
          <a:xfrm>
            <a:off x="323528" y="41444"/>
            <a:ext cx="1513396" cy="1355556"/>
          </a:xfrm>
          <a:prstGeom prst="rect">
            <a:avLst/>
          </a:prstGeom>
        </p:spPr>
      </p:pic>
      <p:pic>
        <p:nvPicPr>
          <p:cNvPr id="20" name="Imagen 19">
            <a:extLst>
              <a:ext uri="{FF2B5EF4-FFF2-40B4-BE49-F238E27FC236}">
                <a16:creationId xmlns:a16="http://schemas.microsoft.com/office/drawing/2014/main" xmlns="" id="{CE4161CF-79A5-4D81-8134-68089823CC0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09028" y="620961"/>
            <a:ext cx="2291810" cy="855831"/>
          </a:xfrm>
          <a:prstGeom prst="rect">
            <a:avLst/>
          </a:prstGeom>
        </p:spPr>
      </p:pic>
      <p:pic>
        <p:nvPicPr>
          <p:cNvPr id="3" name="Imagen 2">
            <a:extLst>
              <a:ext uri="{FF2B5EF4-FFF2-40B4-BE49-F238E27FC236}">
                <a16:creationId xmlns:a16="http://schemas.microsoft.com/office/drawing/2014/main" xmlns="" id="{4DC501B2-1A55-47BC-9CDC-42E37E5DF95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44974" y="7482744"/>
            <a:ext cx="3860948" cy="6858000"/>
          </a:xfrm>
          <a:prstGeom prst="rect">
            <a:avLst/>
          </a:prstGeom>
        </p:spPr>
      </p:pic>
      <p:pic>
        <p:nvPicPr>
          <p:cNvPr id="6" name="Imagen 5">
            <a:extLst>
              <a:ext uri="{FF2B5EF4-FFF2-40B4-BE49-F238E27FC236}">
                <a16:creationId xmlns:a16="http://schemas.microsoft.com/office/drawing/2014/main" xmlns="" id="{530BEA79-C9CD-4D6A-AA3E-AD544C9F2D1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78513" y="12934056"/>
            <a:ext cx="3860948" cy="6858000"/>
          </a:xfrm>
          <a:prstGeom prst="rect">
            <a:avLst/>
          </a:prstGeom>
        </p:spPr>
      </p:pic>
      <p:pic>
        <p:nvPicPr>
          <p:cNvPr id="11" name="Imagen 10">
            <a:extLst>
              <a:ext uri="{FF2B5EF4-FFF2-40B4-BE49-F238E27FC236}">
                <a16:creationId xmlns:a16="http://schemas.microsoft.com/office/drawing/2014/main" xmlns="" id="{392B804C-F603-492E-B638-C14C690318E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916816" y="7482744"/>
            <a:ext cx="3860948" cy="6858000"/>
          </a:xfrm>
          <a:prstGeom prst="rect">
            <a:avLst/>
          </a:prstGeom>
        </p:spPr>
      </p:pic>
      <p:pic>
        <p:nvPicPr>
          <p:cNvPr id="15" name="Imagen 14">
            <a:extLst>
              <a:ext uri="{FF2B5EF4-FFF2-40B4-BE49-F238E27FC236}">
                <a16:creationId xmlns:a16="http://schemas.microsoft.com/office/drawing/2014/main" xmlns="" id="{D57DFAB3-85E3-4903-8C06-54689E70946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9932474" y="9192814"/>
            <a:ext cx="9144000" cy="5147930"/>
          </a:xfrm>
          <a:prstGeom prst="rect">
            <a:avLst/>
          </a:prstGeom>
        </p:spPr>
      </p:pic>
      <p:pic>
        <p:nvPicPr>
          <p:cNvPr id="17" name="Imagen 16">
            <a:extLst>
              <a:ext uri="{FF2B5EF4-FFF2-40B4-BE49-F238E27FC236}">
                <a16:creationId xmlns:a16="http://schemas.microsoft.com/office/drawing/2014/main" xmlns="" id="{581C3C0F-D2C2-4BA8-9B7C-ACAB83E95D8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8002000" y="-16085168"/>
            <a:ext cx="9144000" cy="5147930"/>
          </a:xfrm>
          <a:prstGeom prst="rect">
            <a:avLst/>
          </a:prstGeom>
        </p:spPr>
      </p:pic>
      <p:pic>
        <p:nvPicPr>
          <p:cNvPr id="24" name="Imagen 23">
            <a:extLst>
              <a:ext uri="{FF2B5EF4-FFF2-40B4-BE49-F238E27FC236}">
                <a16:creationId xmlns:a16="http://schemas.microsoft.com/office/drawing/2014/main" xmlns="" id="{F185FEC2-B6C0-4FCC-BAD0-24AEC671966E}"/>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2574000" y="-1792967"/>
            <a:ext cx="3860948" cy="6858000"/>
          </a:xfrm>
          <a:prstGeom prst="rect">
            <a:avLst/>
          </a:prstGeom>
        </p:spPr>
      </p:pic>
      <p:pic>
        <p:nvPicPr>
          <p:cNvPr id="9" name="Imagen 8">
            <a:extLst>
              <a:ext uri="{FF2B5EF4-FFF2-40B4-BE49-F238E27FC236}">
                <a16:creationId xmlns:a16="http://schemas.microsoft.com/office/drawing/2014/main" xmlns="" id="{181420DB-A424-4120-A0C5-905FD0B87CB6}"/>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3327" y="3532431"/>
            <a:ext cx="1979712" cy="1145952"/>
          </a:xfrm>
          <a:prstGeom prst="rect">
            <a:avLst/>
          </a:prstGeom>
        </p:spPr>
      </p:pic>
      <p:pic>
        <p:nvPicPr>
          <p:cNvPr id="16" name="Imagen 15">
            <a:extLst>
              <a:ext uri="{FF2B5EF4-FFF2-40B4-BE49-F238E27FC236}">
                <a16:creationId xmlns:a16="http://schemas.microsoft.com/office/drawing/2014/main" xmlns="" id="{370B198A-1F24-4E2E-A4B9-BFB0554E996C}"/>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163589" y="3532432"/>
            <a:ext cx="2037249" cy="1145952"/>
          </a:xfrm>
          <a:prstGeom prst="rect">
            <a:avLst/>
          </a:prstGeom>
        </p:spPr>
      </p:pic>
      <p:pic>
        <p:nvPicPr>
          <p:cNvPr id="21" name="Imagen 20">
            <a:extLst>
              <a:ext uri="{FF2B5EF4-FFF2-40B4-BE49-F238E27FC236}">
                <a16:creationId xmlns:a16="http://schemas.microsoft.com/office/drawing/2014/main" xmlns="" id="{6883D3C5-FB98-4BFD-B868-6EB70690BA4E}"/>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l="12667" t="6951" b="22700"/>
          <a:stretch/>
        </p:blipFill>
        <p:spPr>
          <a:xfrm>
            <a:off x="93327" y="4797152"/>
            <a:ext cx="1299199" cy="1860517"/>
          </a:xfrm>
          <a:prstGeom prst="rect">
            <a:avLst/>
          </a:prstGeom>
        </p:spPr>
      </p:pic>
      <p:pic>
        <p:nvPicPr>
          <p:cNvPr id="23" name="Imagen 22">
            <a:extLst>
              <a:ext uri="{FF2B5EF4-FFF2-40B4-BE49-F238E27FC236}">
                <a16:creationId xmlns:a16="http://schemas.microsoft.com/office/drawing/2014/main" xmlns="" id="{2129328C-4B38-42C8-B016-09AC122F3712}"/>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450928" y="4797152"/>
            <a:ext cx="1032840" cy="1860516"/>
          </a:xfrm>
          <a:prstGeom prst="rect">
            <a:avLst/>
          </a:prstGeom>
        </p:spPr>
      </p:pic>
      <p:pic>
        <p:nvPicPr>
          <p:cNvPr id="25" name="Imagen 24">
            <a:extLst>
              <a:ext uri="{FF2B5EF4-FFF2-40B4-BE49-F238E27FC236}">
                <a16:creationId xmlns:a16="http://schemas.microsoft.com/office/drawing/2014/main" xmlns="" id="{DB795145-9154-400E-A2CC-127128287ED4}"/>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2576314" y="4797153"/>
            <a:ext cx="1299199" cy="1860516"/>
          </a:xfrm>
          <a:prstGeom prst="rect">
            <a:avLst/>
          </a:prstGeom>
        </p:spPr>
      </p:pic>
      <p:pic>
        <p:nvPicPr>
          <p:cNvPr id="26" name="Imagen 25">
            <a:extLst>
              <a:ext uri="{FF2B5EF4-FFF2-40B4-BE49-F238E27FC236}">
                <a16:creationId xmlns:a16="http://schemas.microsoft.com/office/drawing/2014/main" xmlns="" id="{FD06BD06-FE6B-4E67-B00E-CFAFAADF9B34}"/>
              </a:ext>
            </a:extLst>
          </p:cNvPr>
          <p:cNvPicPr/>
          <p:nvPr/>
        </p:nvPicPr>
        <p:blipFill rotWithShape="1">
          <a:blip r:embed="rId17" cstate="email">
            <a:extLst>
              <a:ext uri="{28A0092B-C50C-407E-A947-70E740481C1C}">
                <a14:useLocalDpi xmlns:a14="http://schemas.microsoft.com/office/drawing/2010/main"/>
              </a:ext>
            </a:extLst>
          </a:blip>
          <a:srcRect l="13019" t="12202" r="7674" b="12487"/>
          <a:stretch/>
        </p:blipFill>
        <p:spPr bwMode="auto">
          <a:xfrm>
            <a:off x="4235752" y="3526702"/>
            <a:ext cx="2037250" cy="1145952"/>
          </a:xfrm>
          <a:prstGeom prst="rect">
            <a:avLst/>
          </a:prstGeom>
          <a:noFill/>
          <a:ln>
            <a:noFill/>
          </a:ln>
          <a:extLst>
            <a:ext uri="{53640926-AAD7-44D8-BBD7-CCE9431645EC}">
              <a14:shadowObscured xmlns:a14="http://schemas.microsoft.com/office/drawing/2010/main"/>
            </a:ext>
          </a:extLst>
        </p:spPr>
      </p:pic>
      <p:pic>
        <p:nvPicPr>
          <p:cNvPr id="27" name="Imagen 26">
            <a:extLst>
              <a:ext uri="{FF2B5EF4-FFF2-40B4-BE49-F238E27FC236}">
                <a16:creationId xmlns:a16="http://schemas.microsoft.com/office/drawing/2014/main" xmlns="" id="{ED205176-6486-4D72-B112-3AF0523CADBC}"/>
              </a:ext>
            </a:extLst>
          </p:cNvPr>
          <p:cNvPicPr/>
          <p:nvPr/>
        </p:nvPicPr>
        <p:blipFill rotWithShape="1">
          <a:blip r:embed="rId18" cstate="email">
            <a:extLst>
              <a:ext uri="{28A0092B-C50C-407E-A947-70E740481C1C}">
                <a14:useLocalDpi xmlns:a14="http://schemas.microsoft.com/office/drawing/2010/main"/>
              </a:ext>
            </a:extLst>
          </a:blip>
          <a:srcRect r="-5" b="29039"/>
          <a:stretch/>
        </p:blipFill>
        <p:spPr bwMode="auto">
          <a:xfrm>
            <a:off x="4006232" y="4797151"/>
            <a:ext cx="2266769" cy="1860517"/>
          </a:xfrm>
          <a:prstGeom prst="rect">
            <a:avLst/>
          </a:prstGeom>
          <a:noFill/>
          <a:ln>
            <a:noFill/>
          </a:ln>
          <a:extLst>
            <a:ext uri="{53640926-AAD7-44D8-BBD7-CCE9431645EC}">
              <a14:shadowObscured xmlns:a14="http://schemas.microsoft.com/office/drawing/2010/main"/>
            </a:ext>
          </a:extLst>
        </p:spPr>
      </p:pic>
      <p:sp>
        <p:nvSpPr>
          <p:cNvPr id="22" name="Rectángulo 21">
            <a:extLst>
              <a:ext uri="{FF2B5EF4-FFF2-40B4-BE49-F238E27FC236}">
                <a16:creationId xmlns:a16="http://schemas.microsoft.com/office/drawing/2014/main" xmlns="" id="{444C1D1D-BF3A-4C0C-A1A8-3412FA6EA984}"/>
              </a:ext>
            </a:extLst>
          </p:cNvPr>
          <p:cNvSpPr/>
          <p:nvPr/>
        </p:nvSpPr>
        <p:spPr>
          <a:xfrm>
            <a:off x="6432313" y="4437112"/>
            <a:ext cx="2600391" cy="923330"/>
          </a:xfrm>
          <a:prstGeom prst="rect">
            <a:avLst/>
          </a:prstGeom>
        </p:spPr>
        <p:txBody>
          <a:bodyPr wrap="none">
            <a:spAutoFit/>
          </a:bodyPr>
          <a:lstStyle/>
          <a:p>
            <a:pPr algn="ctr"/>
            <a:r>
              <a:rPr lang="es-MX" dirty="0">
                <a:ln w="0"/>
                <a:effectLst>
                  <a:outerShdw blurRad="38100" dist="19050" dir="2700000" algn="tl" rotWithShape="0">
                    <a:schemeClr val="dk1">
                      <a:alpha val="40000"/>
                    </a:schemeClr>
                  </a:outerShdw>
                </a:effectLst>
                <a:latin typeface="Comic Sans MS" pitchFamily="66" charset="0"/>
              </a:rPr>
              <a:t>Sistema de Medición y</a:t>
            </a:r>
          </a:p>
          <a:p>
            <a:pPr algn="ctr"/>
            <a:r>
              <a:rPr lang="es-MX" dirty="0">
                <a:ln w="0"/>
                <a:effectLst>
                  <a:outerShdw blurRad="38100" dist="19050" dir="2700000" algn="tl" rotWithShape="0">
                    <a:schemeClr val="dk1">
                      <a:alpha val="40000"/>
                    </a:schemeClr>
                  </a:outerShdw>
                </a:effectLst>
                <a:latin typeface="Comic Sans MS" pitchFamily="66" charset="0"/>
              </a:rPr>
              <a:t>Control de Gas L.P. </a:t>
            </a:r>
          </a:p>
          <a:p>
            <a:pPr algn="ctr"/>
            <a:r>
              <a:rPr lang="es-MX" dirty="0">
                <a:ln w="0"/>
                <a:effectLst>
                  <a:outerShdw blurRad="38100" dist="19050" dir="2700000" algn="tl" rotWithShape="0">
                    <a:schemeClr val="dk1">
                      <a:alpha val="40000"/>
                    </a:schemeClr>
                  </a:outerShdw>
                </a:effectLst>
                <a:latin typeface="Comic Sans MS" pitchFamily="66" charset="0"/>
              </a:rPr>
              <a:t>(G.L.P.)</a:t>
            </a:r>
            <a:endParaRPr lang="es-MX" dirty="0"/>
          </a:p>
        </p:txBody>
      </p:sp>
    </p:spTree>
    <p:extLst>
      <p:ext uri="{BB962C8B-B14F-4D97-AF65-F5344CB8AC3E}">
        <p14:creationId xmlns:p14="http://schemas.microsoft.com/office/powerpoint/2010/main" val="10318724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467544" y="1484784"/>
            <a:ext cx="4032448" cy="1656184"/>
          </a:xfrm>
          <a:prstGeom prst="rect">
            <a:avLst/>
          </a:prstGeom>
          <a:noFill/>
          <a:ln w="9525">
            <a:noFill/>
            <a:miter lim="800000"/>
            <a:headEnd/>
            <a:tailEnd/>
          </a:ln>
        </p:spPr>
        <p:txBody>
          <a:bodyPr/>
          <a:lstStyle/>
          <a:p>
            <a:r>
              <a:rPr lang="es-ES_tradnl" sz="1400" dirty="0">
                <a:ln w="0"/>
                <a:effectLst>
                  <a:outerShdw blurRad="38100" dist="19050" dir="2700000" algn="tl" rotWithShape="0">
                    <a:schemeClr val="dk1">
                      <a:alpha val="40000"/>
                    </a:schemeClr>
                  </a:outerShdw>
                </a:effectLst>
                <a:latin typeface="Comic Sans MS" panose="030F0702030302020204" pitchFamily="66" charset="0"/>
              </a:rPr>
              <a:t>OBRA:</a:t>
            </a:r>
          </a:p>
          <a:p>
            <a:r>
              <a:rPr lang="es-MX" sz="1400" dirty="0">
                <a:ln w="0"/>
                <a:effectLst>
                  <a:outerShdw blurRad="38100" dist="19050" dir="2700000" algn="tl" rotWithShape="0">
                    <a:schemeClr val="dk1">
                      <a:alpha val="40000"/>
                    </a:schemeClr>
                  </a:outerShdw>
                </a:effectLst>
                <a:latin typeface="Comic Sans MS" panose="030F0702030302020204" pitchFamily="66" charset="0"/>
              </a:rPr>
              <a:t>SUMINISTRO, INSTALACIÓN Y PUESTA EN OPERACIÓN DE SISTEMA FACTOR DE POTENCIA PARA 4 TRANSFORMADORES</a:t>
            </a:r>
          </a:p>
          <a:p>
            <a:r>
              <a:rPr lang="es-MX" sz="1400" dirty="0">
                <a:ln w="0"/>
                <a:effectLst>
                  <a:outerShdw blurRad="38100" dist="19050" dir="2700000" algn="tl" rotWithShape="0">
                    <a:schemeClr val="dk1">
                      <a:alpha val="40000"/>
                    </a:schemeClr>
                  </a:outerShdw>
                </a:effectLst>
                <a:latin typeface="Comic Sans MS" panose="030F0702030302020204" pitchFamily="66" charset="0"/>
              </a:rPr>
              <a:t>QUE ALIMENTAN A TODA LA PLANTA</a:t>
            </a:r>
          </a:p>
          <a:p>
            <a:r>
              <a:rPr lang="es-MX" sz="1400" dirty="0">
                <a:ln w="0"/>
                <a:effectLst>
                  <a:outerShdw blurRad="38100" dist="19050" dir="2700000" algn="tl" rotWithShape="0">
                    <a:schemeClr val="dk1">
                      <a:alpha val="40000"/>
                    </a:schemeClr>
                  </a:outerShdw>
                </a:effectLst>
                <a:latin typeface="Comic Sans MS" panose="030F0702030302020204" pitchFamily="66" charset="0"/>
              </a:rPr>
              <a:t>MONITOREA EN TIEMPO REAL Y ALMACENA LOS DATOS CON SOFTWARE ESPECIALIZADO</a:t>
            </a:r>
          </a:p>
          <a:p>
            <a:endParaRPr lang="es-MX" sz="1400" dirty="0">
              <a:ln w="0"/>
              <a:effectLst>
                <a:outerShdw blurRad="38100" dist="19050" dir="2700000" algn="tl" rotWithShape="0">
                  <a:schemeClr val="dk1">
                    <a:alpha val="40000"/>
                  </a:schemeClr>
                </a:outerShdw>
              </a:effectLst>
              <a:latin typeface="Comic Sans MS" panose="030F0702030302020204" pitchFamily="66" charset="0"/>
            </a:endParaRPr>
          </a:p>
        </p:txBody>
      </p:sp>
      <p:sp>
        <p:nvSpPr>
          <p:cNvPr id="12" name="Rectangle 4"/>
          <p:cNvSpPr>
            <a:spLocks noChangeArrowheads="1"/>
          </p:cNvSpPr>
          <p:nvPr/>
        </p:nvSpPr>
        <p:spPr bwMode="auto">
          <a:xfrm>
            <a:off x="6824668" y="5842602"/>
            <a:ext cx="2252818" cy="936104"/>
          </a:xfrm>
          <a:prstGeom prst="rect">
            <a:avLst/>
          </a:prstGeom>
          <a:noFill/>
          <a:ln w="9525">
            <a:noFill/>
            <a:miter lim="800000"/>
            <a:headEnd/>
            <a:tailEnd/>
          </a:ln>
        </p:spPr>
        <p:txBody>
          <a:bodyPr/>
          <a:lstStyle/>
          <a:p>
            <a:r>
              <a:rPr lang="es-MX" sz="1200" dirty="0">
                <a:ln w="0"/>
                <a:effectLst>
                  <a:outerShdw blurRad="38100" dist="19050" dir="2700000" algn="tl" rotWithShape="0">
                    <a:schemeClr val="dk1">
                      <a:alpha val="40000"/>
                    </a:schemeClr>
                  </a:outerShdw>
                </a:effectLst>
                <a:latin typeface="Comic Sans MS" pitchFamily="66" charset="0"/>
              </a:rPr>
              <a:t>Contratante:</a:t>
            </a:r>
          </a:p>
          <a:p>
            <a:r>
              <a:rPr lang="es-MX" sz="1200" dirty="0">
                <a:ln w="0"/>
                <a:effectLst>
                  <a:outerShdw blurRad="38100" dist="19050" dir="2700000" algn="tl" rotWithShape="0">
                    <a:schemeClr val="dk1">
                      <a:alpha val="40000"/>
                    </a:schemeClr>
                  </a:outerShdw>
                </a:effectLst>
                <a:latin typeface="Comic Sans MS" pitchFamily="66" charset="0"/>
              </a:rPr>
              <a:t>Schettino SA de CV</a:t>
            </a:r>
          </a:p>
          <a:p>
            <a:r>
              <a:rPr lang="es-MX" sz="1200" dirty="0">
                <a:ln w="0"/>
                <a:effectLst>
                  <a:outerShdw blurRad="38100" dist="19050" dir="2700000" algn="tl" rotWithShape="0">
                    <a:schemeClr val="dk1">
                      <a:alpha val="40000"/>
                    </a:schemeClr>
                  </a:outerShdw>
                </a:effectLst>
                <a:latin typeface="Comic Sans MS" pitchFamily="66" charset="0"/>
              </a:rPr>
              <a:t>Orizaba Ver en el año 2017</a:t>
            </a:r>
          </a:p>
          <a:p>
            <a:r>
              <a:rPr lang="es-MX" sz="1200" dirty="0">
                <a:ln w="0"/>
                <a:effectLst>
                  <a:outerShdw blurRad="38100" dist="19050" dir="2700000" algn="tl" rotWithShape="0">
                    <a:schemeClr val="dk1">
                      <a:alpha val="40000"/>
                    </a:schemeClr>
                  </a:outerShdw>
                </a:effectLst>
                <a:latin typeface="Comic Sans MS" pitchFamily="66" charset="0"/>
              </a:rPr>
              <a:t>Proyecto de alimentación.</a:t>
            </a:r>
          </a:p>
        </p:txBody>
      </p:sp>
      <p:sp>
        <p:nvSpPr>
          <p:cNvPr id="13" name="Rectangle 3"/>
          <p:cNvSpPr txBox="1">
            <a:spLocks noChangeArrowheads="1"/>
          </p:cNvSpPr>
          <p:nvPr/>
        </p:nvSpPr>
        <p:spPr>
          <a:xfrm>
            <a:off x="4730193" y="1455475"/>
            <a:ext cx="4320480" cy="1397461"/>
          </a:xfrm>
          <a:prstGeom prst="rect">
            <a:avLst/>
          </a:prstGeom>
        </p:spPr>
        <p:txBody>
          <a:bodyPr vert="horz" lIns="91440" tIns="45720" rIns="91440" bIns="45720" rtlCol="0">
            <a:normAutofit/>
          </a:bodyPr>
          <a:lstStyle/>
          <a:p>
            <a:r>
              <a:rPr lang="es-MX" sz="1600" dirty="0">
                <a:ln w="0"/>
                <a:latin typeface="Comic Sans MS" pitchFamily="66" charset="0"/>
              </a:rPr>
              <a:t>Actividades:</a:t>
            </a:r>
          </a:p>
          <a:p>
            <a:r>
              <a:rPr lang="es-MX" sz="1600" dirty="0">
                <a:ln w="0"/>
                <a:latin typeface="Comic Sans MS" pitchFamily="66" charset="0"/>
              </a:rPr>
              <a:t>Desarrollo de la Ingeniería de Detalle para la fabricación de un sistema monitoreo de factor de potencia para una planta embazadora de alimentos</a:t>
            </a:r>
          </a:p>
        </p:txBody>
      </p:sp>
      <p:sp>
        <p:nvSpPr>
          <p:cNvPr id="18" name="1 Título">
            <a:extLst>
              <a:ext uri="{FF2B5EF4-FFF2-40B4-BE49-F238E27FC236}">
                <a16:creationId xmlns:a16="http://schemas.microsoft.com/office/drawing/2014/main" xmlns="" id="{9F63E5D4-F709-4C02-8528-09F0D5C27079}"/>
              </a:ext>
            </a:extLst>
          </p:cNvPr>
          <p:cNvSpPr>
            <a:spLocks noGrp="1"/>
          </p:cNvSpPr>
          <p:nvPr>
            <p:ph type="ctrTitle"/>
          </p:nvPr>
        </p:nvSpPr>
        <p:spPr>
          <a:xfrm>
            <a:off x="-127841" y="55421"/>
            <a:ext cx="9036496" cy="1196751"/>
          </a:xfrm>
        </p:spPr>
        <p:txBody>
          <a:bodyPr>
            <a:normAutofit/>
          </a:bodyPr>
          <a:lstStyle/>
          <a:p>
            <a:pPr algn="r"/>
            <a:r>
              <a:rPr lang="es-MX" sz="2600" b="1" dirty="0">
                <a:solidFill>
                  <a:schemeClr val="tx2"/>
                </a:solidFill>
                <a:latin typeface="Arial Narrow" panose="020B0606020202030204" pitchFamily="34" charset="0"/>
              </a:rPr>
              <a:t>                </a:t>
            </a:r>
            <a:r>
              <a:rPr lang="es-MX" sz="2600" b="1" dirty="0">
                <a:solidFill>
                  <a:srgbClr val="00B050"/>
                </a:solidFill>
                <a:latin typeface="Arial Narrow" panose="020B0606020202030204" pitchFamily="34" charset="0"/>
              </a:rPr>
              <a:t>EMPRESA CONTRUCTORA DEL VALLE DE ORIZABA</a:t>
            </a:r>
            <a:br>
              <a:rPr lang="es-MX" sz="2600" b="1" dirty="0">
                <a:solidFill>
                  <a:srgbClr val="00B050"/>
                </a:solidFill>
                <a:latin typeface="Arial Narrow" panose="020B0606020202030204" pitchFamily="34" charset="0"/>
              </a:rPr>
            </a:br>
            <a:r>
              <a:rPr lang="es-MX" sz="2600" b="1" dirty="0">
                <a:solidFill>
                  <a:srgbClr val="00B050"/>
                </a:solidFill>
                <a:latin typeface="Arial Narrow" panose="020B0606020202030204" pitchFamily="34" charset="0"/>
              </a:rPr>
              <a:t>S.A. de C.V.</a:t>
            </a:r>
          </a:p>
        </p:txBody>
      </p:sp>
      <p:pic>
        <p:nvPicPr>
          <p:cNvPr id="19" name="Imagen 18">
            <a:extLst>
              <a:ext uri="{FF2B5EF4-FFF2-40B4-BE49-F238E27FC236}">
                <a16:creationId xmlns:a16="http://schemas.microsoft.com/office/drawing/2014/main" xmlns="" id="{B53B78D1-EF77-43D6-9C78-7DF65BAE01DD}"/>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94737" l="5350" r="97119"/>
                    </a14:imgEffect>
                  </a14:imgLayer>
                </a14:imgProps>
              </a:ext>
              <a:ext uri="{28A0092B-C50C-407E-A947-70E740481C1C}">
                <a14:useLocalDpi xmlns:a14="http://schemas.microsoft.com/office/drawing/2010/main"/>
              </a:ext>
            </a:extLst>
          </a:blip>
          <a:srcRect t="6604"/>
          <a:stretch/>
        </p:blipFill>
        <p:spPr>
          <a:xfrm>
            <a:off x="323528" y="41444"/>
            <a:ext cx="1513396" cy="1355556"/>
          </a:xfrm>
          <a:prstGeom prst="rect">
            <a:avLst/>
          </a:prstGeom>
        </p:spPr>
      </p:pic>
      <p:pic>
        <p:nvPicPr>
          <p:cNvPr id="20" name="Imagen 19">
            <a:extLst>
              <a:ext uri="{FF2B5EF4-FFF2-40B4-BE49-F238E27FC236}">
                <a16:creationId xmlns:a16="http://schemas.microsoft.com/office/drawing/2014/main" xmlns="" id="{CE4161CF-79A5-4D81-8134-68089823CC0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09028" y="620961"/>
            <a:ext cx="2291810" cy="855831"/>
          </a:xfrm>
          <a:prstGeom prst="rect">
            <a:avLst/>
          </a:prstGeom>
        </p:spPr>
      </p:pic>
      <p:pic>
        <p:nvPicPr>
          <p:cNvPr id="3" name="Imagen 2">
            <a:extLst>
              <a:ext uri="{FF2B5EF4-FFF2-40B4-BE49-F238E27FC236}">
                <a16:creationId xmlns:a16="http://schemas.microsoft.com/office/drawing/2014/main" xmlns="" id="{4DC501B2-1A55-47BC-9CDC-42E37E5DF95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44974" y="7482744"/>
            <a:ext cx="3860948" cy="6858000"/>
          </a:xfrm>
          <a:prstGeom prst="rect">
            <a:avLst/>
          </a:prstGeom>
        </p:spPr>
      </p:pic>
      <p:pic>
        <p:nvPicPr>
          <p:cNvPr id="6" name="Imagen 5">
            <a:extLst>
              <a:ext uri="{FF2B5EF4-FFF2-40B4-BE49-F238E27FC236}">
                <a16:creationId xmlns:a16="http://schemas.microsoft.com/office/drawing/2014/main" xmlns="" id="{530BEA79-C9CD-4D6A-AA3E-AD544C9F2D1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78513" y="12934056"/>
            <a:ext cx="3860948" cy="6858000"/>
          </a:xfrm>
          <a:prstGeom prst="rect">
            <a:avLst/>
          </a:prstGeom>
        </p:spPr>
      </p:pic>
      <p:pic>
        <p:nvPicPr>
          <p:cNvPr id="11" name="Imagen 10">
            <a:extLst>
              <a:ext uri="{FF2B5EF4-FFF2-40B4-BE49-F238E27FC236}">
                <a16:creationId xmlns:a16="http://schemas.microsoft.com/office/drawing/2014/main" xmlns="" id="{392B804C-F603-492E-B638-C14C690318E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916816" y="7482744"/>
            <a:ext cx="3860948" cy="6858000"/>
          </a:xfrm>
          <a:prstGeom prst="rect">
            <a:avLst/>
          </a:prstGeom>
        </p:spPr>
      </p:pic>
      <p:pic>
        <p:nvPicPr>
          <p:cNvPr id="15" name="Imagen 14">
            <a:extLst>
              <a:ext uri="{FF2B5EF4-FFF2-40B4-BE49-F238E27FC236}">
                <a16:creationId xmlns:a16="http://schemas.microsoft.com/office/drawing/2014/main" xmlns="" id="{D57DFAB3-85E3-4903-8C06-54689E70946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9932474" y="9192814"/>
            <a:ext cx="9144000" cy="5147930"/>
          </a:xfrm>
          <a:prstGeom prst="rect">
            <a:avLst/>
          </a:prstGeom>
        </p:spPr>
      </p:pic>
      <p:pic>
        <p:nvPicPr>
          <p:cNvPr id="17" name="Imagen 16">
            <a:extLst>
              <a:ext uri="{FF2B5EF4-FFF2-40B4-BE49-F238E27FC236}">
                <a16:creationId xmlns:a16="http://schemas.microsoft.com/office/drawing/2014/main" xmlns="" id="{581C3C0F-D2C2-4BA8-9B7C-ACAB83E95D8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8002000" y="-16085168"/>
            <a:ext cx="9144000" cy="5147930"/>
          </a:xfrm>
          <a:prstGeom prst="rect">
            <a:avLst/>
          </a:prstGeom>
        </p:spPr>
      </p:pic>
      <p:pic>
        <p:nvPicPr>
          <p:cNvPr id="24" name="Imagen 23">
            <a:extLst>
              <a:ext uri="{FF2B5EF4-FFF2-40B4-BE49-F238E27FC236}">
                <a16:creationId xmlns:a16="http://schemas.microsoft.com/office/drawing/2014/main" xmlns="" id="{F185FEC2-B6C0-4FCC-BAD0-24AEC671966E}"/>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2574000" y="-1792967"/>
            <a:ext cx="3860948" cy="6858000"/>
          </a:xfrm>
          <a:prstGeom prst="rect">
            <a:avLst/>
          </a:prstGeom>
        </p:spPr>
      </p:pic>
      <p:sp>
        <p:nvSpPr>
          <p:cNvPr id="22" name="Rectángulo 21">
            <a:extLst>
              <a:ext uri="{FF2B5EF4-FFF2-40B4-BE49-F238E27FC236}">
                <a16:creationId xmlns:a16="http://schemas.microsoft.com/office/drawing/2014/main" xmlns="" id="{444C1D1D-BF3A-4C0C-A1A8-3412FA6EA984}"/>
              </a:ext>
            </a:extLst>
          </p:cNvPr>
          <p:cNvSpPr/>
          <p:nvPr/>
        </p:nvSpPr>
        <p:spPr>
          <a:xfrm>
            <a:off x="5997918" y="4120130"/>
            <a:ext cx="3038011" cy="923330"/>
          </a:xfrm>
          <a:prstGeom prst="rect">
            <a:avLst/>
          </a:prstGeom>
        </p:spPr>
        <p:txBody>
          <a:bodyPr wrap="none">
            <a:spAutoFit/>
          </a:bodyPr>
          <a:lstStyle/>
          <a:p>
            <a:pPr algn="ctr"/>
            <a:r>
              <a:rPr lang="es-MX" dirty="0">
                <a:ln w="0"/>
                <a:effectLst>
                  <a:outerShdw blurRad="38100" dist="19050" dir="2700000" algn="tl" rotWithShape="0">
                    <a:schemeClr val="dk1">
                      <a:alpha val="40000"/>
                    </a:schemeClr>
                  </a:outerShdw>
                </a:effectLst>
                <a:latin typeface="Comic Sans MS" pitchFamily="66" charset="0"/>
              </a:rPr>
              <a:t>Sistema de Medición y</a:t>
            </a:r>
          </a:p>
          <a:p>
            <a:pPr algn="ctr"/>
            <a:r>
              <a:rPr lang="es-MX" dirty="0">
                <a:ln w="0"/>
                <a:effectLst>
                  <a:outerShdw blurRad="38100" dist="19050" dir="2700000" algn="tl" rotWithShape="0">
                    <a:schemeClr val="dk1">
                      <a:alpha val="40000"/>
                    </a:schemeClr>
                  </a:outerShdw>
                </a:effectLst>
                <a:latin typeface="Comic Sans MS" pitchFamily="66" charset="0"/>
              </a:rPr>
              <a:t>Control factor de potencia</a:t>
            </a:r>
          </a:p>
          <a:p>
            <a:pPr algn="ctr"/>
            <a:r>
              <a:rPr lang="es-MX" dirty="0">
                <a:ln w="0"/>
                <a:effectLst>
                  <a:outerShdw blurRad="38100" dist="19050" dir="2700000" algn="tl" rotWithShape="0">
                    <a:schemeClr val="dk1">
                      <a:alpha val="40000"/>
                    </a:schemeClr>
                  </a:outerShdw>
                </a:effectLst>
                <a:latin typeface="Comic Sans MS" pitchFamily="66" charset="0"/>
              </a:rPr>
              <a:t>(FP)</a:t>
            </a:r>
            <a:endParaRPr lang="es-MX" dirty="0"/>
          </a:p>
        </p:txBody>
      </p:sp>
      <p:pic>
        <p:nvPicPr>
          <p:cNvPr id="2" name="Imagen 1">
            <a:extLst>
              <a:ext uri="{FF2B5EF4-FFF2-40B4-BE49-F238E27FC236}">
                <a16:creationId xmlns:a16="http://schemas.microsoft.com/office/drawing/2014/main" xmlns="" id="{DCC481ED-648D-4DC2-BB51-15AD56A5AA10}"/>
              </a:ext>
            </a:extLst>
          </p:cNvPr>
          <p:cNvPicPr>
            <a:picLocks noChangeAspect="1"/>
          </p:cNvPicPr>
          <p:nvPr/>
        </p:nvPicPr>
        <p:blipFill rotWithShape="1">
          <a:blip r:embed="rId12"/>
          <a:srcRect l="17936" r="5989"/>
          <a:stretch/>
        </p:blipFill>
        <p:spPr>
          <a:xfrm>
            <a:off x="108071" y="5288104"/>
            <a:ext cx="2304257" cy="1514475"/>
          </a:xfrm>
          <a:prstGeom prst="rect">
            <a:avLst/>
          </a:prstGeom>
        </p:spPr>
      </p:pic>
      <p:pic>
        <p:nvPicPr>
          <p:cNvPr id="4" name="Imagen 3">
            <a:extLst>
              <a:ext uri="{FF2B5EF4-FFF2-40B4-BE49-F238E27FC236}">
                <a16:creationId xmlns:a16="http://schemas.microsoft.com/office/drawing/2014/main" xmlns="" id="{92C0EDE0-DF54-4442-B9D8-4F47272618ED}"/>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08071" y="3327299"/>
            <a:ext cx="2527716" cy="1895787"/>
          </a:xfrm>
          <a:prstGeom prst="rect">
            <a:avLst/>
          </a:prstGeom>
        </p:spPr>
      </p:pic>
      <p:pic>
        <p:nvPicPr>
          <p:cNvPr id="5" name="Imagen 4">
            <a:extLst>
              <a:ext uri="{FF2B5EF4-FFF2-40B4-BE49-F238E27FC236}">
                <a16:creationId xmlns:a16="http://schemas.microsoft.com/office/drawing/2014/main" xmlns="" id="{FE12E892-DF52-4CF6-89FB-ABEA951C63AD}"/>
              </a:ext>
            </a:extLst>
          </p:cNvPr>
          <p:cNvPicPr>
            <a:picLocks noChangeAspect="1"/>
          </p:cNvPicPr>
          <p:nvPr/>
        </p:nvPicPr>
        <p:blipFill rotWithShape="1">
          <a:blip r:embed="rId14"/>
          <a:srcRect r="23357"/>
          <a:stretch/>
        </p:blipFill>
        <p:spPr>
          <a:xfrm>
            <a:off x="2733255" y="4792804"/>
            <a:ext cx="3314303" cy="2009775"/>
          </a:xfrm>
          <a:prstGeom prst="rect">
            <a:avLst/>
          </a:prstGeom>
        </p:spPr>
      </p:pic>
      <p:pic>
        <p:nvPicPr>
          <p:cNvPr id="7" name="Imagen 6">
            <a:extLst>
              <a:ext uri="{FF2B5EF4-FFF2-40B4-BE49-F238E27FC236}">
                <a16:creationId xmlns:a16="http://schemas.microsoft.com/office/drawing/2014/main" xmlns="" id="{13746F19-65DD-4720-BA2D-E4B1F1A23088}"/>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t="8637"/>
          <a:stretch/>
        </p:blipFill>
        <p:spPr>
          <a:xfrm>
            <a:off x="2733255" y="3104266"/>
            <a:ext cx="2390403" cy="1639675"/>
          </a:xfrm>
          <a:prstGeom prst="rect">
            <a:avLst/>
          </a:prstGeom>
        </p:spPr>
      </p:pic>
    </p:spTree>
    <p:extLst>
      <p:ext uri="{BB962C8B-B14F-4D97-AF65-F5344CB8AC3E}">
        <p14:creationId xmlns:p14="http://schemas.microsoft.com/office/powerpoint/2010/main" val="35829374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467544" y="1556793"/>
            <a:ext cx="4032448" cy="1656184"/>
          </a:xfrm>
          <a:prstGeom prst="rect">
            <a:avLst/>
          </a:prstGeom>
          <a:noFill/>
          <a:ln w="9525">
            <a:noFill/>
            <a:miter lim="800000"/>
            <a:headEnd/>
            <a:tailEnd/>
          </a:ln>
        </p:spPr>
        <p:txBody>
          <a:bodyPr/>
          <a:lstStyle/>
          <a:p>
            <a:r>
              <a:rPr lang="es-ES_tradnl" sz="1400" dirty="0">
                <a:ln w="0"/>
                <a:effectLst>
                  <a:outerShdw blurRad="38100" dist="19050" dir="2700000" algn="tl" rotWithShape="0">
                    <a:schemeClr val="dk1">
                      <a:alpha val="40000"/>
                    </a:schemeClr>
                  </a:outerShdw>
                </a:effectLst>
                <a:latin typeface="Comic Sans MS" panose="030F0702030302020204" pitchFamily="66" charset="0"/>
              </a:rPr>
              <a:t>OBRA:</a:t>
            </a:r>
          </a:p>
          <a:p>
            <a:r>
              <a:rPr lang="es-MX" sz="1400" dirty="0">
                <a:ln w="0"/>
                <a:effectLst>
                  <a:outerShdw blurRad="38100" dist="19050" dir="2700000" algn="tl" rotWithShape="0">
                    <a:schemeClr val="dk1">
                      <a:alpha val="40000"/>
                    </a:schemeClr>
                  </a:outerShdw>
                </a:effectLst>
                <a:latin typeface="Comic Sans MS" panose="030F0702030302020204" pitchFamily="66" charset="0"/>
              </a:rPr>
              <a:t>SUMINISTRO, INSTALACIÓN Y PUESTA EN OPERACIÓN DE SISTEMA DE DIESEL PARA ALIMENTAR A HORNO DE BOTELLAS EN CASO DE EMERGENCIA, CON ALMACENAMIENTO DE 57000 LITROS ACOPLADO AL HORNO </a:t>
            </a:r>
          </a:p>
          <a:p>
            <a:endParaRPr lang="es-MX" sz="1400" dirty="0">
              <a:ln w="0"/>
              <a:effectLst>
                <a:outerShdw blurRad="38100" dist="19050" dir="2700000" algn="tl" rotWithShape="0">
                  <a:schemeClr val="dk1">
                    <a:alpha val="40000"/>
                  </a:schemeClr>
                </a:outerShdw>
              </a:effectLst>
              <a:latin typeface="Comic Sans MS" panose="030F0702030302020204" pitchFamily="66" charset="0"/>
            </a:endParaRPr>
          </a:p>
        </p:txBody>
      </p:sp>
      <p:sp>
        <p:nvSpPr>
          <p:cNvPr id="12" name="Rectangle 4"/>
          <p:cNvSpPr>
            <a:spLocks noChangeArrowheads="1"/>
          </p:cNvSpPr>
          <p:nvPr/>
        </p:nvSpPr>
        <p:spPr bwMode="auto">
          <a:xfrm>
            <a:off x="6804248" y="5877272"/>
            <a:ext cx="2267744" cy="936104"/>
          </a:xfrm>
          <a:prstGeom prst="rect">
            <a:avLst/>
          </a:prstGeom>
          <a:noFill/>
          <a:ln w="9525">
            <a:noFill/>
            <a:miter lim="800000"/>
            <a:headEnd/>
            <a:tailEnd/>
          </a:ln>
        </p:spPr>
        <p:txBody>
          <a:bodyPr/>
          <a:lstStyle/>
          <a:p>
            <a:r>
              <a:rPr lang="es-MX" sz="1200" dirty="0">
                <a:ln w="0"/>
                <a:effectLst>
                  <a:outerShdw blurRad="38100" dist="19050" dir="2700000" algn="tl" rotWithShape="0">
                    <a:schemeClr val="dk1">
                      <a:alpha val="40000"/>
                    </a:schemeClr>
                  </a:outerShdw>
                </a:effectLst>
                <a:latin typeface="Comic Sans MS" pitchFamily="66" charset="0"/>
              </a:rPr>
              <a:t>Contratante:</a:t>
            </a:r>
          </a:p>
          <a:p>
            <a:r>
              <a:rPr lang="es-MX" sz="1200" dirty="0">
                <a:ln w="0"/>
                <a:effectLst>
                  <a:outerShdw blurRad="38100" dist="19050" dir="2700000" algn="tl" rotWithShape="0">
                    <a:schemeClr val="dk1">
                      <a:alpha val="40000"/>
                    </a:schemeClr>
                  </a:outerShdw>
                </a:effectLst>
                <a:latin typeface="Comic Sans MS" pitchFamily="66" charset="0"/>
              </a:rPr>
              <a:t>Vichisa SA de CV</a:t>
            </a:r>
          </a:p>
          <a:p>
            <a:r>
              <a:rPr lang="es-MX" sz="1200" dirty="0">
                <a:ln w="0"/>
                <a:effectLst>
                  <a:outerShdw blurRad="38100" dist="19050" dir="2700000" algn="tl" rotWithShape="0">
                    <a:schemeClr val="dk1">
                      <a:alpha val="40000"/>
                    </a:schemeClr>
                  </a:outerShdw>
                </a:effectLst>
                <a:latin typeface="Comic Sans MS" pitchFamily="66" charset="0"/>
              </a:rPr>
              <a:t>Meoqui Chihuahua año 2017</a:t>
            </a:r>
          </a:p>
          <a:p>
            <a:r>
              <a:rPr lang="es-MX" sz="1200" dirty="0">
                <a:ln w="0"/>
                <a:effectLst>
                  <a:outerShdw blurRad="38100" dist="19050" dir="2700000" algn="tl" rotWithShape="0">
                    <a:schemeClr val="dk1">
                      <a:alpha val="40000"/>
                    </a:schemeClr>
                  </a:outerShdw>
                </a:effectLst>
                <a:latin typeface="Comic Sans MS" pitchFamily="66" charset="0"/>
              </a:rPr>
              <a:t>Proyecto de alimentación.</a:t>
            </a:r>
          </a:p>
        </p:txBody>
      </p:sp>
      <p:sp>
        <p:nvSpPr>
          <p:cNvPr id="13" name="Rectangle 3"/>
          <p:cNvSpPr txBox="1">
            <a:spLocks noChangeArrowheads="1"/>
          </p:cNvSpPr>
          <p:nvPr/>
        </p:nvSpPr>
        <p:spPr>
          <a:xfrm>
            <a:off x="4730193" y="1455475"/>
            <a:ext cx="4320480" cy="2153007"/>
          </a:xfrm>
          <a:prstGeom prst="rect">
            <a:avLst/>
          </a:prstGeom>
        </p:spPr>
        <p:txBody>
          <a:bodyPr vert="horz" lIns="91440" tIns="45720" rIns="91440" bIns="45720" rtlCol="0">
            <a:normAutofit/>
          </a:bodyPr>
          <a:lstStyle/>
          <a:p>
            <a:r>
              <a:rPr lang="es-MX" sz="1600" dirty="0">
                <a:ln w="0"/>
                <a:latin typeface="Comic Sans MS" pitchFamily="66" charset="0"/>
              </a:rPr>
              <a:t>Actividades:</a:t>
            </a:r>
          </a:p>
          <a:p>
            <a:r>
              <a:rPr lang="es-MX" sz="1600" dirty="0">
                <a:ln w="0"/>
                <a:latin typeface="Comic Sans MS" pitchFamily="66" charset="0"/>
              </a:rPr>
              <a:t>Desarrollo de la Ingeniería de Detalle para la fabricación de un sistema de Alimentación de Emergencia para horno de botellas de vidrio, que incluye almacenamiento, bombeo y cabina de control, para que mantenga caliente al horno</a:t>
            </a:r>
          </a:p>
        </p:txBody>
      </p:sp>
      <p:sp>
        <p:nvSpPr>
          <p:cNvPr id="18" name="1 Título">
            <a:extLst>
              <a:ext uri="{FF2B5EF4-FFF2-40B4-BE49-F238E27FC236}">
                <a16:creationId xmlns:a16="http://schemas.microsoft.com/office/drawing/2014/main" xmlns="" id="{9F63E5D4-F709-4C02-8528-09F0D5C27079}"/>
              </a:ext>
            </a:extLst>
          </p:cNvPr>
          <p:cNvSpPr>
            <a:spLocks noGrp="1"/>
          </p:cNvSpPr>
          <p:nvPr>
            <p:ph type="ctrTitle"/>
          </p:nvPr>
        </p:nvSpPr>
        <p:spPr>
          <a:xfrm>
            <a:off x="-127841" y="55421"/>
            <a:ext cx="9036496" cy="1196751"/>
          </a:xfrm>
        </p:spPr>
        <p:txBody>
          <a:bodyPr>
            <a:normAutofit/>
          </a:bodyPr>
          <a:lstStyle/>
          <a:p>
            <a:pPr algn="r"/>
            <a:r>
              <a:rPr lang="es-MX" sz="2600" b="1" dirty="0">
                <a:solidFill>
                  <a:schemeClr val="tx2"/>
                </a:solidFill>
                <a:latin typeface="Arial Narrow" panose="020B0606020202030204" pitchFamily="34" charset="0"/>
              </a:rPr>
              <a:t>                </a:t>
            </a:r>
            <a:r>
              <a:rPr lang="es-MX" sz="2600" b="1" dirty="0">
                <a:solidFill>
                  <a:srgbClr val="00B050"/>
                </a:solidFill>
                <a:latin typeface="Arial Narrow" panose="020B0606020202030204" pitchFamily="34" charset="0"/>
              </a:rPr>
              <a:t>EMPRESA CONTRUCTORA DEL VALLE DE ORIZABA</a:t>
            </a:r>
            <a:br>
              <a:rPr lang="es-MX" sz="2600" b="1" dirty="0">
                <a:solidFill>
                  <a:srgbClr val="00B050"/>
                </a:solidFill>
                <a:latin typeface="Arial Narrow" panose="020B0606020202030204" pitchFamily="34" charset="0"/>
              </a:rPr>
            </a:br>
            <a:r>
              <a:rPr lang="es-MX" sz="2600" b="1" dirty="0">
                <a:solidFill>
                  <a:srgbClr val="00B050"/>
                </a:solidFill>
                <a:latin typeface="Arial Narrow" panose="020B0606020202030204" pitchFamily="34" charset="0"/>
              </a:rPr>
              <a:t>S.A. de C.V.</a:t>
            </a:r>
          </a:p>
        </p:txBody>
      </p:sp>
      <p:pic>
        <p:nvPicPr>
          <p:cNvPr id="19" name="Imagen 18">
            <a:extLst>
              <a:ext uri="{FF2B5EF4-FFF2-40B4-BE49-F238E27FC236}">
                <a16:creationId xmlns:a16="http://schemas.microsoft.com/office/drawing/2014/main" xmlns="" id="{B53B78D1-EF77-43D6-9C78-7DF65BAE01DD}"/>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94737" l="5350" r="97119"/>
                    </a14:imgEffect>
                  </a14:imgLayer>
                </a14:imgProps>
              </a:ext>
              <a:ext uri="{28A0092B-C50C-407E-A947-70E740481C1C}">
                <a14:useLocalDpi xmlns:a14="http://schemas.microsoft.com/office/drawing/2010/main"/>
              </a:ext>
            </a:extLst>
          </a:blip>
          <a:srcRect t="6604"/>
          <a:stretch/>
        </p:blipFill>
        <p:spPr>
          <a:xfrm>
            <a:off x="323528" y="41444"/>
            <a:ext cx="1513396" cy="1355556"/>
          </a:xfrm>
          <a:prstGeom prst="rect">
            <a:avLst/>
          </a:prstGeom>
        </p:spPr>
      </p:pic>
      <p:pic>
        <p:nvPicPr>
          <p:cNvPr id="20" name="Imagen 19">
            <a:extLst>
              <a:ext uri="{FF2B5EF4-FFF2-40B4-BE49-F238E27FC236}">
                <a16:creationId xmlns:a16="http://schemas.microsoft.com/office/drawing/2014/main" xmlns="" id="{CE4161CF-79A5-4D81-8134-68089823CC0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09028" y="620961"/>
            <a:ext cx="2291810" cy="855831"/>
          </a:xfrm>
          <a:prstGeom prst="rect">
            <a:avLst/>
          </a:prstGeom>
        </p:spPr>
      </p:pic>
      <p:pic>
        <p:nvPicPr>
          <p:cNvPr id="3" name="Imagen 2">
            <a:extLst>
              <a:ext uri="{FF2B5EF4-FFF2-40B4-BE49-F238E27FC236}">
                <a16:creationId xmlns:a16="http://schemas.microsoft.com/office/drawing/2014/main" xmlns="" id="{4DC501B2-1A55-47BC-9CDC-42E37E5DF95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44974" y="7482744"/>
            <a:ext cx="3860948" cy="6858000"/>
          </a:xfrm>
          <a:prstGeom prst="rect">
            <a:avLst/>
          </a:prstGeom>
        </p:spPr>
      </p:pic>
      <p:pic>
        <p:nvPicPr>
          <p:cNvPr id="6" name="Imagen 5">
            <a:extLst>
              <a:ext uri="{FF2B5EF4-FFF2-40B4-BE49-F238E27FC236}">
                <a16:creationId xmlns:a16="http://schemas.microsoft.com/office/drawing/2014/main" xmlns="" id="{530BEA79-C9CD-4D6A-AA3E-AD544C9F2D1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78513" y="12934056"/>
            <a:ext cx="3860948" cy="6858000"/>
          </a:xfrm>
          <a:prstGeom prst="rect">
            <a:avLst/>
          </a:prstGeom>
        </p:spPr>
      </p:pic>
      <p:pic>
        <p:nvPicPr>
          <p:cNvPr id="11" name="Imagen 10">
            <a:extLst>
              <a:ext uri="{FF2B5EF4-FFF2-40B4-BE49-F238E27FC236}">
                <a16:creationId xmlns:a16="http://schemas.microsoft.com/office/drawing/2014/main" xmlns="" id="{392B804C-F603-492E-B638-C14C690318E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916816" y="7482744"/>
            <a:ext cx="3860948" cy="6858000"/>
          </a:xfrm>
          <a:prstGeom prst="rect">
            <a:avLst/>
          </a:prstGeom>
        </p:spPr>
      </p:pic>
      <p:pic>
        <p:nvPicPr>
          <p:cNvPr id="15" name="Imagen 14">
            <a:extLst>
              <a:ext uri="{FF2B5EF4-FFF2-40B4-BE49-F238E27FC236}">
                <a16:creationId xmlns:a16="http://schemas.microsoft.com/office/drawing/2014/main" xmlns="" id="{D57DFAB3-85E3-4903-8C06-54689E70946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9932474" y="9192814"/>
            <a:ext cx="9144000" cy="5147930"/>
          </a:xfrm>
          <a:prstGeom prst="rect">
            <a:avLst/>
          </a:prstGeom>
        </p:spPr>
      </p:pic>
      <p:pic>
        <p:nvPicPr>
          <p:cNvPr id="17" name="Imagen 16">
            <a:extLst>
              <a:ext uri="{FF2B5EF4-FFF2-40B4-BE49-F238E27FC236}">
                <a16:creationId xmlns:a16="http://schemas.microsoft.com/office/drawing/2014/main" xmlns="" id="{581C3C0F-D2C2-4BA8-9B7C-ACAB83E95D8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8002000" y="-16085168"/>
            <a:ext cx="9144000" cy="5147930"/>
          </a:xfrm>
          <a:prstGeom prst="rect">
            <a:avLst/>
          </a:prstGeom>
        </p:spPr>
      </p:pic>
      <p:pic>
        <p:nvPicPr>
          <p:cNvPr id="24" name="Imagen 23">
            <a:extLst>
              <a:ext uri="{FF2B5EF4-FFF2-40B4-BE49-F238E27FC236}">
                <a16:creationId xmlns:a16="http://schemas.microsoft.com/office/drawing/2014/main" xmlns="" id="{F185FEC2-B6C0-4FCC-BAD0-24AEC671966E}"/>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2574000" y="-1792967"/>
            <a:ext cx="3860948" cy="6858000"/>
          </a:xfrm>
          <a:prstGeom prst="rect">
            <a:avLst/>
          </a:prstGeom>
        </p:spPr>
      </p:pic>
      <p:pic>
        <p:nvPicPr>
          <p:cNvPr id="2" name="Imagen 1">
            <a:extLst>
              <a:ext uri="{FF2B5EF4-FFF2-40B4-BE49-F238E27FC236}">
                <a16:creationId xmlns:a16="http://schemas.microsoft.com/office/drawing/2014/main" xmlns="" id="{418527A5-916C-4E5C-9FF6-F4BCB7C5F467}"/>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3327" y="3482192"/>
            <a:ext cx="2534457" cy="1425632"/>
          </a:xfrm>
          <a:prstGeom prst="rect">
            <a:avLst/>
          </a:prstGeom>
        </p:spPr>
      </p:pic>
      <p:pic>
        <p:nvPicPr>
          <p:cNvPr id="5" name="Imagen 4">
            <a:extLst>
              <a:ext uri="{FF2B5EF4-FFF2-40B4-BE49-F238E27FC236}">
                <a16:creationId xmlns:a16="http://schemas.microsoft.com/office/drawing/2014/main" xmlns="" id="{F8AE8E8D-44DF-4805-ADC7-2F5C0C0BE065}"/>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721737" y="3482192"/>
            <a:ext cx="2267744" cy="1425632"/>
          </a:xfrm>
          <a:prstGeom prst="rect">
            <a:avLst/>
          </a:prstGeom>
        </p:spPr>
      </p:pic>
      <p:pic>
        <p:nvPicPr>
          <p:cNvPr id="7" name="Imagen 6">
            <a:extLst>
              <a:ext uri="{FF2B5EF4-FFF2-40B4-BE49-F238E27FC236}">
                <a16:creationId xmlns:a16="http://schemas.microsoft.com/office/drawing/2014/main" xmlns="" id="{346AEA69-4E67-4BC9-8DF8-37CAF541D22E}"/>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3327" y="5048864"/>
            <a:ext cx="2534457" cy="1425632"/>
          </a:xfrm>
          <a:prstGeom prst="rect">
            <a:avLst/>
          </a:prstGeom>
        </p:spPr>
      </p:pic>
      <p:pic>
        <p:nvPicPr>
          <p:cNvPr id="10" name="Imagen 9">
            <a:extLst>
              <a:ext uri="{FF2B5EF4-FFF2-40B4-BE49-F238E27FC236}">
                <a16:creationId xmlns:a16="http://schemas.microsoft.com/office/drawing/2014/main" xmlns="" id="{1CFC7A10-E71F-45C4-9A3E-221B24431091}"/>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721738" y="5048864"/>
            <a:ext cx="2267744" cy="1425632"/>
          </a:xfrm>
          <a:prstGeom prst="rect">
            <a:avLst/>
          </a:prstGeom>
        </p:spPr>
      </p:pic>
      <p:pic>
        <p:nvPicPr>
          <p:cNvPr id="14" name="Imagen 13">
            <a:extLst>
              <a:ext uri="{FF2B5EF4-FFF2-40B4-BE49-F238E27FC236}">
                <a16:creationId xmlns:a16="http://schemas.microsoft.com/office/drawing/2014/main" xmlns="" id="{FC4C8634-A49A-4C81-B2D1-213EC28DBA88}"/>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6265760" y="3482192"/>
            <a:ext cx="2534457" cy="1425632"/>
          </a:xfrm>
          <a:prstGeom prst="rect">
            <a:avLst/>
          </a:prstGeom>
        </p:spPr>
      </p:pic>
      <p:pic>
        <p:nvPicPr>
          <p:cNvPr id="4" name="Imagen 3">
            <a:extLst>
              <a:ext uri="{FF2B5EF4-FFF2-40B4-BE49-F238E27FC236}">
                <a16:creationId xmlns:a16="http://schemas.microsoft.com/office/drawing/2014/main" xmlns="" id="{8322742A-28FD-4CAA-A9E2-35FF723602E1}"/>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l="5568" t="809" b="28437"/>
          <a:stretch/>
        </p:blipFill>
        <p:spPr>
          <a:xfrm>
            <a:off x="5083434" y="3482192"/>
            <a:ext cx="1072742" cy="1428939"/>
          </a:xfrm>
          <a:prstGeom prst="rect">
            <a:avLst/>
          </a:prstGeom>
        </p:spPr>
      </p:pic>
      <p:sp>
        <p:nvSpPr>
          <p:cNvPr id="21" name="Rectángulo 20">
            <a:extLst>
              <a:ext uri="{FF2B5EF4-FFF2-40B4-BE49-F238E27FC236}">
                <a16:creationId xmlns:a16="http://schemas.microsoft.com/office/drawing/2014/main" xmlns="" id="{0CCE263F-D588-457E-9B29-67F284AD1505}"/>
              </a:ext>
            </a:extLst>
          </p:cNvPr>
          <p:cNvSpPr/>
          <p:nvPr/>
        </p:nvSpPr>
        <p:spPr>
          <a:xfrm>
            <a:off x="5083435" y="5013176"/>
            <a:ext cx="3949270" cy="646331"/>
          </a:xfrm>
          <a:prstGeom prst="rect">
            <a:avLst/>
          </a:prstGeom>
        </p:spPr>
        <p:txBody>
          <a:bodyPr wrap="square">
            <a:spAutoFit/>
          </a:bodyPr>
          <a:lstStyle/>
          <a:p>
            <a:pPr algn="ctr"/>
            <a:r>
              <a:rPr lang="es-MX" dirty="0">
                <a:ln w="0"/>
                <a:effectLst>
                  <a:outerShdw blurRad="38100" dist="19050" dir="2700000" algn="tl" rotWithShape="0">
                    <a:schemeClr val="dk1">
                      <a:alpha val="40000"/>
                    </a:schemeClr>
                  </a:outerShdw>
                </a:effectLst>
                <a:latin typeface="Comic Sans MS" pitchFamily="66" charset="0"/>
              </a:rPr>
              <a:t>Sistema de Medición y</a:t>
            </a:r>
          </a:p>
          <a:p>
            <a:pPr algn="ctr"/>
            <a:r>
              <a:rPr lang="es-MX" dirty="0">
                <a:ln w="0"/>
                <a:effectLst>
                  <a:outerShdw blurRad="38100" dist="19050" dir="2700000" algn="tl" rotWithShape="0">
                    <a:schemeClr val="dk1">
                      <a:alpha val="40000"/>
                    </a:schemeClr>
                  </a:outerShdw>
                </a:effectLst>
                <a:latin typeface="Comic Sans MS" pitchFamily="66" charset="0"/>
              </a:rPr>
              <a:t>Control de Diesel (DSL)</a:t>
            </a:r>
            <a:endParaRPr lang="es-MX" dirty="0"/>
          </a:p>
        </p:txBody>
      </p:sp>
    </p:spTree>
    <p:extLst>
      <p:ext uri="{BB962C8B-B14F-4D97-AF65-F5344CB8AC3E}">
        <p14:creationId xmlns:p14="http://schemas.microsoft.com/office/powerpoint/2010/main" val="12224557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1 Título">
            <a:extLst>
              <a:ext uri="{FF2B5EF4-FFF2-40B4-BE49-F238E27FC236}">
                <a16:creationId xmlns:a16="http://schemas.microsoft.com/office/drawing/2014/main" xmlns="" id="{9F63E5D4-F709-4C02-8528-09F0D5C27079}"/>
              </a:ext>
            </a:extLst>
          </p:cNvPr>
          <p:cNvSpPr>
            <a:spLocks noGrp="1"/>
          </p:cNvSpPr>
          <p:nvPr>
            <p:ph type="ctrTitle"/>
          </p:nvPr>
        </p:nvSpPr>
        <p:spPr>
          <a:xfrm>
            <a:off x="-127841" y="55421"/>
            <a:ext cx="9036496" cy="1196751"/>
          </a:xfrm>
        </p:spPr>
        <p:txBody>
          <a:bodyPr>
            <a:normAutofit/>
          </a:bodyPr>
          <a:lstStyle/>
          <a:p>
            <a:pPr algn="r"/>
            <a:r>
              <a:rPr lang="es-MX" sz="2600" b="1" dirty="0">
                <a:solidFill>
                  <a:schemeClr val="tx2"/>
                </a:solidFill>
                <a:latin typeface="Arial Narrow" panose="020B0606020202030204" pitchFamily="34" charset="0"/>
              </a:rPr>
              <a:t>                </a:t>
            </a:r>
            <a:r>
              <a:rPr lang="es-MX" sz="2600" b="1" dirty="0">
                <a:solidFill>
                  <a:srgbClr val="00B050"/>
                </a:solidFill>
                <a:latin typeface="Arial Narrow" panose="020B0606020202030204" pitchFamily="34" charset="0"/>
              </a:rPr>
              <a:t>EMPRESA CONTRUCTORA DEL VALLE DE ORIZABA</a:t>
            </a:r>
            <a:br>
              <a:rPr lang="es-MX" sz="2600" b="1" dirty="0">
                <a:solidFill>
                  <a:srgbClr val="00B050"/>
                </a:solidFill>
                <a:latin typeface="Arial Narrow" panose="020B0606020202030204" pitchFamily="34" charset="0"/>
              </a:rPr>
            </a:br>
            <a:r>
              <a:rPr lang="es-MX" sz="2600" b="1" dirty="0">
                <a:solidFill>
                  <a:srgbClr val="00B050"/>
                </a:solidFill>
                <a:latin typeface="Arial Narrow" panose="020B0606020202030204" pitchFamily="34" charset="0"/>
              </a:rPr>
              <a:t>S.A. de C.V.</a:t>
            </a:r>
          </a:p>
        </p:txBody>
      </p:sp>
      <p:pic>
        <p:nvPicPr>
          <p:cNvPr id="19" name="Imagen 18">
            <a:extLst>
              <a:ext uri="{FF2B5EF4-FFF2-40B4-BE49-F238E27FC236}">
                <a16:creationId xmlns:a16="http://schemas.microsoft.com/office/drawing/2014/main" xmlns="" id="{B53B78D1-EF77-43D6-9C78-7DF65BAE01DD}"/>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94737" l="5350" r="97119"/>
                    </a14:imgEffect>
                  </a14:imgLayer>
                </a14:imgProps>
              </a:ext>
              <a:ext uri="{28A0092B-C50C-407E-A947-70E740481C1C}">
                <a14:useLocalDpi xmlns:a14="http://schemas.microsoft.com/office/drawing/2010/main"/>
              </a:ext>
            </a:extLst>
          </a:blip>
          <a:srcRect t="6604"/>
          <a:stretch/>
        </p:blipFill>
        <p:spPr>
          <a:xfrm>
            <a:off x="323528" y="41444"/>
            <a:ext cx="1513396" cy="1355556"/>
          </a:xfrm>
          <a:prstGeom prst="rect">
            <a:avLst/>
          </a:prstGeom>
        </p:spPr>
      </p:pic>
      <p:pic>
        <p:nvPicPr>
          <p:cNvPr id="20" name="Imagen 19">
            <a:extLst>
              <a:ext uri="{FF2B5EF4-FFF2-40B4-BE49-F238E27FC236}">
                <a16:creationId xmlns:a16="http://schemas.microsoft.com/office/drawing/2014/main" xmlns="" id="{CE4161CF-79A5-4D81-8134-68089823CC0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09028" y="620961"/>
            <a:ext cx="2291810" cy="855831"/>
          </a:xfrm>
          <a:prstGeom prst="rect">
            <a:avLst/>
          </a:prstGeom>
        </p:spPr>
      </p:pic>
      <p:pic>
        <p:nvPicPr>
          <p:cNvPr id="3" name="Imagen 2">
            <a:extLst>
              <a:ext uri="{FF2B5EF4-FFF2-40B4-BE49-F238E27FC236}">
                <a16:creationId xmlns:a16="http://schemas.microsoft.com/office/drawing/2014/main" xmlns="" id="{4DC501B2-1A55-47BC-9CDC-42E37E5DF95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44974" y="7482744"/>
            <a:ext cx="3860948" cy="6858000"/>
          </a:xfrm>
          <a:prstGeom prst="rect">
            <a:avLst/>
          </a:prstGeom>
        </p:spPr>
      </p:pic>
      <p:pic>
        <p:nvPicPr>
          <p:cNvPr id="6" name="Imagen 5">
            <a:extLst>
              <a:ext uri="{FF2B5EF4-FFF2-40B4-BE49-F238E27FC236}">
                <a16:creationId xmlns:a16="http://schemas.microsoft.com/office/drawing/2014/main" xmlns="" id="{530BEA79-C9CD-4D6A-AA3E-AD544C9F2D1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78513" y="12934056"/>
            <a:ext cx="3860948" cy="6858000"/>
          </a:xfrm>
          <a:prstGeom prst="rect">
            <a:avLst/>
          </a:prstGeom>
        </p:spPr>
      </p:pic>
      <p:pic>
        <p:nvPicPr>
          <p:cNvPr id="11" name="Imagen 10">
            <a:extLst>
              <a:ext uri="{FF2B5EF4-FFF2-40B4-BE49-F238E27FC236}">
                <a16:creationId xmlns:a16="http://schemas.microsoft.com/office/drawing/2014/main" xmlns="" id="{392B804C-F603-492E-B638-C14C690318E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916816" y="7482744"/>
            <a:ext cx="3860948" cy="6858000"/>
          </a:xfrm>
          <a:prstGeom prst="rect">
            <a:avLst/>
          </a:prstGeom>
        </p:spPr>
      </p:pic>
      <p:pic>
        <p:nvPicPr>
          <p:cNvPr id="15" name="Imagen 14">
            <a:extLst>
              <a:ext uri="{FF2B5EF4-FFF2-40B4-BE49-F238E27FC236}">
                <a16:creationId xmlns:a16="http://schemas.microsoft.com/office/drawing/2014/main" xmlns="" id="{D57DFAB3-85E3-4903-8C06-54689E70946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9932474" y="9192814"/>
            <a:ext cx="9144000" cy="5147930"/>
          </a:xfrm>
          <a:prstGeom prst="rect">
            <a:avLst/>
          </a:prstGeom>
        </p:spPr>
      </p:pic>
      <p:pic>
        <p:nvPicPr>
          <p:cNvPr id="17" name="Imagen 16">
            <a:extLst>
              <a:ext uri="{FF2B5EF4-FFF2-40B4-BE49-F238E27FC236}">
                <a16:creationId xmlns:a16="http://schemas.microsoft.com/office/drawing/2014/main" xmlns="" id="{581C3C0F-D2C2-4BA8-9B7C-ACAB83E95D8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8002000" y="-16085168"/>
            <a:ext cx="9144000" cy="5147930"/>
          </a:xfrm>
          <a:prstGeom prst="rect">
            <a:avLst/>
          </a:prstGeom>
        </p:spPr>
      </p:pic>
      <p:pic>
        <p:nvPicPr>
          <p:cNvPr id="24" name="Imagen 23">
            <a:extLst>
              <a:ext uri="{FF2B5EF4-FFF2-40B4-BE49-F238E27FC236}">
                <a16:creationId xmlns:a16="http://schemas.microsoft.com/office/drawing/2014/main" xmlns="" id="{F185FEC2-B6C0-4FCC-BAD0-24AEC671966E}"/>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2574000" y="-1792967"/>
            <a:ext cx="3860948" cy="6858000"/>
          </a:xfrm>
          <a:prstGeom prst="rect">
            <a:avLst/>
          </a:prstGeom>
        </p:spPr>
      </p:pic>
      <p:pic>
        <p:nvPicPr>
          <p:cNvPr id="21" name="Imagen 20">
            <a:extLst>
              <a:ext uri="{FF2B5EF4-FFF2-40B4-BE49-F238E27FC236}">
                <a16:creationId xmlns:a16="http://schemas.microsoft.com/office/drawing/2014/main" xmlns="" id="{F0C96476-6F6D-4EDF-8C33-1F323F635B8D}"/>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19304" y="3632662"/>
            <a:ext cx="3596758" cy="2697568"/>
          </a:xfrm>
          <a:prstGeom prst="rect">
            <a:avLst/>
          </a:prstGeom>
        </p:spPr>
      </p:pic>
      <p:pic>
        <p:nvPicPr>
          <p:cNvPr id="22" name="Imagen 21">
            <a:extLst>
              <a:ext uri="{FF2B5EF4-FFF2-40B4-BE49-F238E27FC236}">
                <a16:creationId xmlns:a16="http://schemas.microsoft.com/office/drawing/2014/main" xmlns="" id="{97996CA9-8081-4269-99FF-F49FF38017A5}"/>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74066" y="3078133"/>
            <a:ext cx="2464177" cy="3285570"/>
          </a:xfrm>
          <a:prstGeom prst="rect">
            <a:avLst/>
          </a:prstGeom>
        </p:spPr>
      </p:pic>
      <p:pic>
        <p:nvPicPr>
          <p:cNvPr id="23" name="Imagen 22">
            <a:extLst>
              <a:ext uri="{FF2B5EF4-FFF2-40B4-BE49-F238E27FC236}">
                <a16:creationId xmlns:a16="http://schemas.microsoft.com/office/drawing/2014/main" xmlns="" id="{94937494-E80C-4B83-B869-FC6B67ACDD31}"/>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6455022" y="3019980"/>
            <a:ext cx="1471100" cy="1961466"/>
          </a:xfrm>
          <a:prstGeom prst="rect">
            <a:avLst/>
          </a:prstGeom>
        </p:spPr>
      </p:pic>
      <p:sp>
        <p:nvSpPr>
          <p:cNvPr id="25" name="Rectangle 4">
            <a:extLst>
              <a:ext uri="{FF2B5EF4-FFF2-40B4-BE49-F238E27FC236}">
                <a16:creationId xmlns:a16="http://schemas.microsoft.com/office/drawing/2014/main" xmlns="" id="{343DEA77-F6D8-4467-A67A-9CBC2AD56AB3}"/>
              </a:ext>
            </a:extLst>
          </p:cNvPr>
          <p:cNvSpPr>
            <a:spLocks noChangeArrowheads="1"/>
          </p:cNvSpPr>
          <p:nvPr/>
        </p:nvSpPr>
        <p:spPr bwMode="auto">
          <a:xfrm>
            <a:off x="193557" y="1726635"/>
            <a:ext cx="4032448" cy="1656184"/>
          </a:xfrm>
          <a:prstGeom prst="rect">
            <a:avLst/>
          </a:prstGeom>
          <a:noFill/>
          <a:ln w="9525">
            <a:noFill/>
            <a:miter lim="800000"/>
            <a:headEnd/>
            <a:tailEnd/>
          </a:ln>
        </p:spPr>
        <p:txBody>
          <a:bodyPr/>
          <a:lstStyle/>
          <a:p>
            <a:r>
              <a:rPr lang="es-ES_tradnl" sz="1400" b="1" dirty="0">
                <a:latin typeface="Comic Sans MS" pitchFamily="66" charset="0"/>
              </a:rPr>
              <a:t>OBRA:</a:t>
            </a:r>
          </a:p>
          <a:p>
            <a:r>
              <a:rPr lang="es-MX" sz="1400" b="1" dirty="0">
                <a:latin typeface="Comic Sans MS" pitchFamily="66" charset="0"/>
              </a:rPr>
              <a:t>SUMINISTRO, INSTALACIÓN Y PUESTA EN OPERACIÓN DE SISTEMA OSMOTICA, INCLUYE LAS INGENIERIAS DE DETALLE Y LAS CONSTRUCTIVAS, CONSTRUCCION Y PUESTA EN MARCHA</a:t>
            </a:r>
            <a:endParaRPr lang="es-MX" sz="1400" b="1" dirty="0"/>
          </a:p>
          <a:p>
            <a:endParaRPr lang="es-MX" sz="1400" b="1" dirty="0">
              <a:latin typeface="Comic Sans MS" pitchFamily="66" charset="0"/>
            </a:endParaRPr>
          </a:p>
        </p:txBody>
      </p:sp>
      <p:sp>
        <p:nvSpPr>
          <p:cNvPr id="26" name="Rectangle 3">
            <a:extLst>
              <a:ext uri="{FF2B5EF4-FFF2-40B4-BE49-F238E27FC236}">
                <a16:creationId xmlns:a16="http://schemas.microsoft.com/office/drawing/2014/main" xmlns="" id="{B9EF3583-28C7-4314-8732-1031271DC433}"/>
              </a:ext>
            </a:extLst>
          </p:cNvPr>
          <p:cNvSpPr txBox="1">
            <a:spLocks noChangeArrowheads="1"/>
          </p:cNvSpPr>
          <p:nvPr/>
        </p:nvSpPr>
        <p:spPr>
          <a:xfrm>
            <a:off x="4572000" y="1628800"/>
            <a:ext cx="4320480" cy="1440160"/>
          </a:xfrm>
          <a:prstGeom prst="rect">
            <a:avLst/>
          </a:prstGeom>
        </p:spPr>
        <p:txBody>
          <a:bodyPr vert="horz" lIns="91440" tIns="45720" rIns="91440" bIns="45720" rtlCol="0">
            <a:normAutofit/>
          </a:bodyPr>
          <a:lstStyle/>
          <a:p>
            <a:r>
              <a:rPr lang="es-MX" sz="1600" b="1" dirty="0">
                <a:latin typeface="Comic Sans MS" pitchFamily="66" charset="0"/>
              </a:rPr>
              <a:t>Actividades:</a:t>
            </a:r>
          </a:p>
          <a:p>
            <a:r>
              <a:rPr lang="es-MX" sz="1600" dirty="0">
                <a:latin typeface="Comic Sans MS" pitchFamily="66" charset="0"/>
              </a:rPr>
              <a:t>Cálculos de los dos sistemas, desarrollo de las planos constructivos, fabricación y puesta en operación, se entrega 6 m3/</a:t>
            </a:r>
            <a:r>
              <a:rPr lang="es-MX" sz="1600" dirty="0" err="1">
                <a:latin typeface="Comic Sans MS" pitchFamily="66" charset="0"/>
              </a:rPr>
              <a:t>hr</a:t>
            </a:r>
            <a:r>
              <a:rPr lang="es-MX" sz="1600" dirty="0">
                <a:latin typeface="Comic Sans MS" pitchFamily="66" charset="0"/>
              </a:rPr>
              <a:t> de agua osmótica </a:t>
            </a:r>
          </a:p>
        </p:txBody>
      </p:sp>
      <p:sp>
        <p:nvSpPr>
          <p:cNvPr id="27" name="Rectangle 4">
            <a:extLst>
              <a:ext uri="{FF2B5EF4-FFF2-40B4-BE49-F238E27FC236}">
                <a16:creationId xmlns:a16="http://schemas.microsoft.com/office/drawing/2014/main" xmlns="" id="{B94090D1-CDB4-4CF9-B093-0BA90F95CDDF}"/>
              </a:ext>
            </a:extLst>
          </p:cNvPr>
          <p:cNvSpPr>
            <a:spLocks noChangeArrowheads="1"/>
          </p:cNvSpPr>
          <p:nvPr/>
        </p:nvSpPr>
        <p:spPr bwMode="auto">
          <a:xfrm>
            <a:off x="7190572" y="6016741"/>
            <a:ext cx="1845470" cy="792088"/>
          </a:xfrm>
          <a:prstGeom prst="rect">
            <a:avLst/>
          </a:prstGeom>
          <a:noFill/>
          <a:ln w="9525">
            <a:noFill/>
            <a:miter lim="800000"/>
            <a:headEnd/>
            <a:tailEnd/>
          </a:ln>
        </p:spPr>
        <p:txBody>
          <a:bodyPr/>
          <a:lstStyle/>
          <a:p>
            <a:r>
              <a:rPr lang="es-MX" sz="1200" dirty="0">
                <a:latin typeface="Comic Sans MS" pitchFamily="66" charset="0"/>
              </a:rPr>
              <a:t>Contratante:</a:t>
            </a:r>
          </a:p>
          <a:p>
            <a:r>
              <a:rPr lang="es-MX" sz="1200" dirty="0">
                <a:latin typeface="Comic Sans MS" pitchFamily="66" charset="0"/>
              </a:rPr>
              <a:t>SIVESA S. A. de C. V.</a:t>
            </a:r>
          </a:p>
          <a:p>
            <a:r>
              <a:rPr lang="es-MX" sz="1200" dirty="0">
                <a:latin typeface="Comic Sans MS" pitchFamily="66" charset="0"/>
              </a:rPr>
              <a:t>Mayo del 2018.</a:t>
            </a:r>
          </a:p>
        </p:txBody>
      </p:sp>
      <p:sp>
        <p:nvSpPr>
          <p:cNvPr id="28" name="Rectángulo 27">
            <a:extLst>
              <a:ext uri="{FF2B5EF4-FFF2-40B4-BE49-F238E27FC236}">
                <a16:creationId xmlns:a16="http://schemas.microsoft.com/office/drawing/2014/main" xmlns="" id="{55F5AA78-7AF9-4463-8F3F-ACDED5B2DDF7}"/>
              </a:ext>
            </a:extLst>
          </p:cNvPr>
          <p:cNvSpPr/>
          <p:nvPr/>
        </p:nvSpPr>
        <p:spPr>
          <a:xfrm>
            <a:off x="6444208" y="5014917"/>
            <a:ext cx="2342308" cy="646331"/>
          </a:xfrm>
          <a:prstGeom prst="rect">
            <a:avLst/>
          </a:prstGeom>
        </p:spPr>
        <p:txBody>
          <a:bodyPr wrap="none">
            <a:spAutoFit/>
          </a:bodyPr>
          <a:lstStyle/>
          <a:p>
            <a:pPr algn="ctr"/>
            <a:r>
              <a:rPr lang="es-MX" dirty="0">
                <a:ln w="0"/>
                <a:effectLst>
                  <a:outerShdw blurRad="38100" dist="19050" dir="2700000" algn="tl" rotWithShape="0">
                    <a:schemeClr val="dk1">
                      <a:alpha val="40000"/>
                    </a:schemeClr>
                  </a:outerShdw>
                </a:effectLst>
                <a:latin typeface="Comic Sans MS" pitchFamily="66" charset="0"/>
              </a:rPr>
              <a:t>Sistema de Osmosis</a:t>
            </a:r>
          </a:p>
          <a:p>
            <a:pPr algn="ctr"/>
            <a:r>
              <a:rPr lang="es-MX" dirty="0">
                <a:ln w="0"/>
                <a:effectLst>
                  <a:outerShdw blurRad="38100" dist="19050" dir="2700000" algn="tl" rotWithShape="0">
                    <a:schemeClr val="dk1">
                      <a:alpha val="40000"/>
                    </a:schemeClr>
                  </a:outerShdw>
                </a:effectLst>
                <a:latin typeface="Comic Sans MS" pitchFamily="66" charset="0"/>
              </a:rPr>
              <a:t>Inversa (OSW)</a:t>
            </a:r>
            <a:endParaRPr lang="es-MX" dirty="0"/>
          </a:p>
        </p:txBody>
      </p:sp>
    </p:spTree>
    <p:extLst>
      <p:ext uri="{BB962C8B-B14F-4D97-AF65-F5344CB8AC3E}">
        <p14:creationId xmlns:p14="http://schemas.microsoft.com/office/powerpoint/2010/main" val="17263317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4 Tabla"/>
          <p:cNvGraphicFramePr>
            <a:graphicFrameLocks noGrp="1"/>
          </p:cNvGraphicFramePr>
          <p:nvPr/>
        </p:nvGraphicFramePr>
        <p:xfrm>
          <a:off x="1524000" y="1397000"/>
          <a:ext cx="6096000" cy="2608064"/>
        </p:xfrm>
        <a:graphic>
          <a:graphicData uri="http://schemas.openxmlformats.org/drawingml/2006/table">
            <a:tbl>
              <a:tblPr firstRow="1" bandRow="1">
                <a:tableStyleId>{2D5ABB26-0587-4C30-8999-92F81FD0307C}</a:tableStyleId>
              </a:tblPr>
              <a:tblGrid>
                <a:gridCol w="6096000">
                  <a:extLst>
                    <a:ext uri="{9D8B030D-6E8A-4147-A177-3AD203B41FA5}">
                      <a16:colId xmlns:a16="http://schemas.microsoft.com/office/drawing/2014/main" xmlns="" val="20000"/>
                    </a:ext>
                  </a:extLst>
                </a:gridCol>
              </a:tblGrid>
              <a:tr h="2608064">
                <a:tc>
                  <a:txBody>
                    <a:bodyPr/>
                    <a:lstStyle/>
                    <a:p>
                      <a:endParaRPr lang="es-MX" dirty="0"/>
                    </a:p>
                  </a:txBody>
                  <a:tcPr/>
                </a:tc>
                <a:extLst>
                  <a:ext uri="{0D108BD9-81ED-4DB2-BD59-A6C34878D82A}">
                    <a16:rowId xmlns:a16="http://schemas.microsoft.com/office/drawing/2014/main" xmlns="" val="10000"/>
                  </a:ext>
                </a:extLst>
              </a:tr>
            </a:tbl>
          </a:graphicData>
        </a:graphic>
      </p:graphicFrame>
      <p:graphicFrame>
        <p:nvGraphicFramePr>
          <p:cNvPr id="6" name="5 Tabla"/>
          <p:cNvGraphicFramePr>
            <a:graphicFrameLocks noGrp="1"/>
          </p:cNvGraphicFramePr>
          <p:nvPr/>
        </p:nvGraphicFramePr>
        <p:xfrm>
          <a:off x="1524000" y="1397000"/>
          <a:ext cx="6096000" cy="2896096"/>
        </p:xfrm>
        <a:graphic>
          <a:graphicData uri="http://schemas.openxmlformats.org/drawingml/2006/table">
            <a:tbl>
              <a:tblPr firstRow="1" bandRow="1">
                <a:tableStyleId>{2D5ABB26-0587-4C30-8999-92F81FD0307C}</a:tableStyleId>
              </a:tblPr>
              <a:tblGrid>
                <a:gridCol w="3048000">
                  <a:extLst>
                    <a:ext uri="{9D8B030D-6E8A-4147-A177-3AD203B41FA5}">
                      <a16:colId xmlns:a16="http://schemas.microsoft.com/office/drawing/2014/main" xmlns="" val="20000"/>
                    </a:ext>
                  </a:extLst>
                </a:gridCol>
                <a:gridCol w="3048000">
                  <a:extLst>
                    <a:ext uri="{9D8B030D-6E8A-4147-A177-3AD203B41FA5}">
                      <a16:colId xmlns:a16="http://schemas.microsoft.com/office/drawing/2014/main" xmlns="" val="20001"/>
                    </a:ext>
                  </a:extLst>
                </a:gridCol>
              </a:tblGrid>
              <a:tr h="28960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MX" dirty="0"/>
                    </a:p>
                  </a:txBody>
                  <a:tcPr/>
                </a:tc>
                <a:tc>
                  <a:txBody>
                    <a:bodyPr/>
                    <a:lstStyle/>
                    <a:p>
                      <a:endParaRPr lang="es-MX" dirty="0"/>
                    </a:p>
                  </a:txBody>
                  <a:tcPr/>
                </a:tc>
                <a:extLst>
                  <a:ext uri="{0D108BD9-81ED-4DB2-BD59-A6C34878D82A}">
                    <a16:rowId xmlns:a16="http://schemas.microsoft.com/office/drawing/2014/main" xmlns="" val="10000"/>
                  </a:ext>
                </a:extLst>
              </a:tr>
            </a:tbl>
          </a:graphicData>
        </a:graphic>
      </p:graphicFrame>
      <p:sp>
        <p:nvSpPr>
          <p:cNvPr id="7" name="Rectangle 3"/>
          <p:cNvSpPr txBox="1">
            <a:spLocks noChangeArrowheads="1"/>
          </p:cNvSpPr>
          <p:nvPr/>
        </p:nvSpPr>
        <p:spPr>
          <a:xfrm>
            <a:off x="323528" y="2996952"/>
            <a:ext cx="8496944" cy="3816424"/>
          </a:xfrm>
          <a:prstGeom prst="rect">
            <a:avLst/>
          </a:prstGeom>
        </p:spPr>
        <p:txBody>
          <a:bodyPr vert="horz" lIns="91440" tIns="45720" rIns="91440" bIns="45720" rtlCol="0">
            <a:normAutofit fontScale="92500" lnSpcReduction="20000"/>
          </a:bodyPr>
          <a:lstStyle>
            <a:defPPr>
              <a:defRPr lang="es-MX"/>
            </a:defPPr>
            <a:lvl1pPr marR="0" lvl="0" indent="0" algn="ctr" fontAlgn="auto">
              <a:lnSpc>
                <a:spcPct val="110000"/>
              </a:lnSpc>
              <a:spcBef>
                <a:spcPts val="0"/>
              </a:spcBef>
              <a:spcAft>
                <a:spcPts val="0"/>
              </a:spcAft>
              <a:buClrTx/>
              <a:buSzTx/>
              <a:buFont typeface="Arial" pitchFamily="34" charset="0"/>
              <a:buNone/>
              <a:tabLst/>
              <a:defRPr kumimoji="0" sz="2400" i="0" u="none" strike="noStrike" normalizeH="0" baseline="0">
                <a:ln w="0"/>
                <a:effectLst>
                  <a:outerShdw blurRad="38100" dist="19050" dir="2700000" algn="tl" rotWithShape="0">
                    <a:schemeClr val="dk1">
                      <a:alpha val="40000"/>
                    </a:schemeClr>
                  </a:outerShdw>
                </a:effectLst>
                <a:uLnTx/>
                <a:uFillTx/>
                <a:latin typeface="Comic Sans MS" pitchFamily="66" charset="0"/>
              </a:defRPr>
            </a:lvl1pPr>
          </a:lstStyle>
          <a:p>
            <a:pPr algn="just"/>
            <a:endParaRPr lang="es-MX" dirty="0"/>
          </a:p>
          <a:p>
            <a:pPr algn="just"/>
            <a:r>
              <a:rPr lang="es-MX" dirty="0"/>
              <a:t>Para cumplir y atender a nuestros clientes con sus requisitos, ECOVOSA cuenta en la actualidad con su Manual de Procedimientos aplicables a las Normas, Códigos y Estándares que actualmente requieren las empresas nacionales.  </a:t>
            </a:r>
            <a:br>
              <a:rPr lang="es-MX" dirty="0"/>
            </a:br>
            <a:r>
              <a:rPr lang="es-MX" dirty="0"/>
              <a:t>Nuestro siguiente paso es la certificación ISO para que nos permita ser más eficientes, estableciendo objetivos claros y medibles para mantener en todo momento la mejora continua. </a:t>
            </a:r>
            <a:br>
              <a:rPr lang="es-MX" dirty="0"/>
            </a:br>
            <a:r>
              <a:rPr lang="es-MX" dirty="0"/>
              <a:t>Nuestro personal altamente calificado está comprometido con los objetivos establecidos y participa activamente para alcanzarlos. </a:t>
            </a:r>
            <a:br>
              <a:rPr lang="es-MX" dirty="0"/>
            </a:br>
            <a:endParaRPr lang="es-MX" dirty="0"/>
          </a:p>
        </p:txBody>
      </p:sp>
      <p:sp>
        <p:nvSpPr>
          <p:cNvPr id="8" name="Rectangle 2"/>
          <p:cNvSpPr txBox="1">
            <a:spLocks noChangeArrowheads="1"/>
          </p:cNvSpPr>
          <p:nvPr/>
        </p:nvSpPr>
        <p:spPr>
          <a:xfrm>
            <a:off x="685800" y="1764928"/>
            <a:ext cx="7918648" cy="1376852"/>
          </a:xfrm>
          <a:prstGeom prst="rect">
            <a:avLst/>
          </a:prstGeom>
        </p:spPr>
        <p:txBody>
          <a:bodyPr vert="horz" lIns="91440" tIns="45720" rIns="91440" bIns="45720" rtlCol="0">
            <a:noAutofit/>
          </a:bodyPr>
          <a:lstStyle>
            <a:defPPr>
              <a:defRPr lang="es-MX"/>
            </a:defPPr>
            <a:lvl1pPr marR="0" lvl="0" indent="0" algn="ctr" fontAlgn="auto">
              <a:lnSpc>
                <a:spcPct val="110000"/>
              </a:lnSpc>
              <a:spcBef>
                <a:spcPts val="0"/>
              </a:spcBef>
              <a:spcAft>
                <a:spcPts val="0"/>
              </a:spcAft>
              <a:buClrTx/>
              <a:buSzTx/>
              <a:buFont typeface="Arial" pitchFamily="34" charset="0"/>
              <a:buNone/>
              <a:tabLst/>
              <a:defRPr kumimoji="0" sz="3200" i="0" u="none" strike="noStrike" normalizeH="0" baseline="0">
                <a:ln w="0"/>
                <a:effectLst>
                  <a:outerShdw blurRad="38100" dist="19050" dir="2700000" algn="tl" rotWithShape="0">
                    <a:schemeClr val="dk1">
                      <a:alpha val="40000"/>
                    </a:schemeClr>
                  </a:outerShdw>
                </a:effectLst>
                <a:uLnTx/>
                <a:uFillTx/>
                <a:latin typeface="Comic Sans MS" pitchFamily="66" charset="0"/>
              </a:defRPr>
            </a:lvl1pPr>
          </a:lstStyle>
          <a:p>
            <a:r>
              <a:rPr lang="en-GB" dirty="0"/>
              <a:t>Politicas de Calidad</a:t>
            </a:r>
          </a:p>
          <a:p>
            <a:r>
              <a:rPr lang="en-GB" dirty="0" err="1"/>
              <a:t>Seguridad</a:t>
            </a:r>
            <a:r>
              <a:rPr lang="en-GB" dirty="0"/>
              <a:t> y Medio </a:t>
            </a:r>
            <a:r>
              <a:rPr lang="en-GB" dirty="0" err="1"/>
              <a:t>Ambiente</a:t>
            </a:r>
            <a:endParaRPr lang="en-GB" dirty="0"/>
          </a:p>
          <a:p>
            <a:endParaRPr lang="es-ES" dirty="0"/>
          </a:p>
        </p:txBody>
      </p:sp>
      <p:sp>
        <p:nvSpPr>
          <p:cNvPr id="10" name="1 Título">
            <a:extLst>
              <a:ext uri="{FF2B5EF4-FFF2-40B4-BE49-F238E27FC236}">
                <a16:creationId xmlns:a16="http://schemas.microsoft.com/office/drawing/2014/main" xmlns="" id="{DAE2A5C7-55DD-48E1-AEC3-53C209773FFF}"/>
              </a:ext>
            </a:extLst>
          </p:cNvPr>
          <p:cNvSpPr>
            <a:spLocks noGrp="1"/>
          </p:cNvSpPr>
          <p:nvPr>
            <p:ph type="ctrTitle"/>
          </p:nvPr>
        </p:nvSpPr>
        <p:spPr>
          <a:xfrm>
            <a:off x="-127841" y="55421"/>
            <a:ext cx="9036496" cy="1196751"/>
          </a:xfrm>
        </p:spPr>
        <p:txBody>
          <a:bodyPr>
            <a:normAutofit/>
          </a:bodyPr>
          <a:lstStyle/>
          <a:p>
            <a:pPr algn="r"/>
            <a:r>
              <a:rPr lang="es-MX" sz="2600" b="1" dirty="0">
                <a:solidFill>
                  <a:schemeClr val="tx2"/>
                </a:solidFill>
                <a:latin typeface="Arial Narrow" panose="020B0606020202030204" pitchFamily="34" charset="0"/>
              </a:rPr>
              <a:t>                </a:t>
            </a:r>
            <a:r>
              <a:rPr lang="es-MX" sz="2600" b="1" dirty="0">
                <a:solidFill>
                  <a:srgbClr val="00B050"/>
                </a:solidFill>
                <a:latin typeface="Arial Narrow" panose="020B0606020202030204" pitchFamily="34" charset="0"/>
              </a:rPr>
              <a:t>EMPRESA CONTRUCTORA DEL VALLE DE ORIZABA</a:t>
            </a:r>
            <a:br>
              <a:rPr lang="es-MX" sz="2600" b="1" dirty="0">
                <a:solidFill>
                  <a:srgbClr val="00B050"/>
                </a:solidFill>
                <a:latin typeface="Arial Narrow" panose="020B0606020202030204" pitchFamily="34" charset="0"/>
              </a:rPr>
            </a:br>
            <a:r>
              <a:rPr lang="es-MX" sz="2600" b="1" dirty="0">
                <a:solidFill>
                  <a:srgbClr val="00B050"/>
                </a:solidFill>
                <a:latin typeface="Arial Narrow" panose="020B0606020202030204" pitchFamily="34" charset="0"/>
              </a:rPr>
              <a:t>S.A. de C.V.</a:t>
            </a:r>
          </a:p>
        </p:txBody>
      </p:sp>
      <p:pic>
        <p:nvPicPr>
          <p:cNvPr id="11" name="Imagen 10">
            <a:extLst>
              <a:ext uri="{FF2B5EF4-FFF2-40B4-BE49-F238E27FC236}">
                <a16:creationId xmlns:a16="http://schemas.microsoft.com/office/drawing/2014/main" xmlns="" id="{02189F51-20D8-4653-8FE8-3F712D264DB0}"/>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94737" l="5350" r="97119"/>
                    </a14:imgEffect>
                  </a14:imgLayer>
                </a14:imgProps>
              </a:ext>
              <a:ext uri="{28A0092B-C50C-407E-A947-70E740481C1C}">
                <a14:useLocalDpi xmlns:a14="http://schemas.microsoft.com/office/drawing/2010/main"/>
              </a:ext>
            </a:extLst>
          </a:blip>
          <a:srcRect t="6604"/>
          <a:stretch/>
        </p:blipFill>
        <p:spPr>
          <a:xfrm>
            <a:off x="323528" y="41444"/>
            <a:ext cx="1513396" cy="1355556"/>
          </a:xfrm>
          <a:prstGeom prst="rect">
            <a:avLst/>
          </a:prstGeom>
        </p:spPr>
      </p:pic>
      <p:pic>
        <p:nvPicPr>
          <p:cNvPr id="12" name="Imagen 11">
            <a:extLst>
              <a:ext uri="{FF2B5EF4-FFF2-40B4-BE49-F238E27FC236}">
                <a16:creationId xmlns:a16="http://schemas.microsoft.com/office/drawing/2014/main" xmlns="" id="{67CF243C-7249-47D5-AFC4-34A9E8D4AE4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09028" y="620961"/>
            <a:ext cx="2291810" cy="855831"/>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1 Título">
            <a:extLst>
              <a:ext uri="{FF2B5EF4-FFF2-40B4-BE49-F238E27FC236}">
                <a16:creationId xmlns:a16="http://schemas.microsoft.com/office/drawing/2014/main" xmlns="" id="{9F63E5D4-F709-4C02-8528-09F0D5C27079}"/>
              </a:ext>
            </a:extLst>
          </p:cNvPr>
          <p:cNvSpPr>
            <a:spLocks noGrp="1"/>
          </p:cNvSpPr>
          <p:nvPr>
            <p:ph type="ctrTitle"/>
          </p:nvPr>
        </p:nvSpPr>
        <p:spPr>
          <a:xfrm>
            <a:off x="-127841" y="55421"/>
            <a:ext cx="9036496" cy="1196751"/>
          </a:xfrm>
        </p:spPr>
        <p:txBody>
          <a:bodyPr>
            <a:normAutofit/>
          </a:bodyPr>
          <a:lstStyle/>
          <a:p>
            <a:pPr algn="r"/>
            <a:r>
              <a:rPr lang="es-MX" sz="2600" b="1" dirty="0">
                <a:solidFill>
                  <a:schemeClr val="tx2"/>
                </a:solidFill>
                <a:latin typeface="Arial Narrow" panose="020B0606020202030204" pitchFamily="34" charset="0"/>
              </a:rPr>
              <a:t>                </a:t>
            </a:r>
            <a:r>
              <a:rPr lang="es-MX" sz="2600" b="1" dirty="0">
                <a:solidFill>
                  <a:srgbClr val="00B050"/>
                </a:solidFill>
                <a:latin typeface="Arial Narrow" panose="020B0606020202030204" pitchFamily="34" charset="0"/>
              </a:rPr>
              <a:t>EMPRESA CONTRUCTORA DEL VALLE DE ORIZABA</a:t>
            </a:r>
            <a:br>
              <a:rPr lang="es-MX" sz="2600" b="1" dirty="0">
                <a:solidFill>
                  <a:srgbClr val="00B050"/>
                </a:solidFill>
                <a:latin typeface="Arial Narrow" panose="020B0606020202030204" pitchFamily="34" charset="0"/>
              </a:rPr>
            </a:br>
            <a:r>
              <a:rPr lang="es-MX" sz="2600" b="1" dirty="0">
                <a:solidFill>
                  <a:srgbClr val="00B050"/>
                </a:solidFill>
                <a:latin typeface="Arial Narrow" panose="020B0606020202030204" pitchFamily="34" charset="0"/>
              </a:rPr>
              <a:t>S.A. de C.V.</a:t>
            </a:r>
          </a:p>
        </p:txBody>
      </p:sp>
      <p:pic>
        <p:nvPicPr>
          <p:cNvPr id="19" name="Imagen 18">
            <a:extLst>
              <a:ext uri="{FF2B5EF4-FFF2-40B4-BE49-F238E27FC236}">
                <a16:creationId xmlns:a16="http://schemas.microsoft.com/office/drawing/2014/main" xmlns="" id="{B53B78D1-EF77-43D6-9C78-7DF65BAE01DD}"/>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94737" l="5350" r="97119"/>
                    </a14:imgEffect>
                  </a14:imgLayer>
                </a14:imgProps>
              </a:ext>
              <a:ext uri="{28A0092B-C50C-407E-A947-70E740481C1C}">
                <a14:useLocalDpi xmlns:a14="http://schemas.microsoft.com/office/drawing/2010/main"/>
              </a:ext>
            </a:extLst>
          </a:blip>
          <a:srcRect t="6604"/>
          <a:stretch/>
        </p:blipFill>
        <p:spPr>
          <a:xfrm>
            <a:off x="323528" y="41444"/>
            <a:ext cx="1513396" cy="1355556"/>
          </a:xfrm>
          <a:prstGeom prst="rect">
            <a:avLst/>
          </a:prstGeom>
        </p:spPr>
      </p:pic>
      <p:pic>
        <p:nvPicPr>
          <p:cNvPr id="20" name="Imagen 19">
            <a:extLst>
              <a:ext uri="{FF2B5EF4-FFF2-40B4-BE49-F238E27FC236}">
                <a16:creationId xmlns:a16="http://schemas.microsoft.com/office/drawing/2014/main" xmlns="" id="{CE4161CF-79A5-4D81-8134-68089823CC0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09028" y="620961"/>
            <a:ext cx="2291810" cy="855831"/>
          </a:xfrm>
          <a:prstGeom prst="rect">
            <a:avLst/>
          </a:prstGeom>
        </p:spPr>
      </p:pic>
      <p:pic>
        <p:nvPicPr>
          <p:cNvPr id="3" name="Imagen 2">
            <a:extLst>
              <a:ext uri="{FF2B5EF4-FFF2-40B4-BE49-F238E27FC236}">
                <a16:creationId xmlns:a16="http://schemas.microsoft.com/office/drawing/2014/main" xmlns="" id="{4DC501B2-1A55-47BC-9CDC-42E37E5DF95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44974" y="7482744"/>
            <a:ext cx="3860948" cy="6858000"/>
          </a:xfrm>
          <a:prstGeom prst="rect">
            <a:avLst/>
          </a:prstGeom>
        </p:spPr>
      </p:pic>
      <p:pic>
        <p:nvPicPr>
          <p:cNvPr id="6" name="Imagen 5">
            <a:extLst>
              <a:ext uri="{FF2B5EF4-FFF2-40B4-BE49-F238E27FC236}">
                <a16:creationId xmlns:a16="http://schemas.microsoft.com/office/drawing/2014/main" xmlns="" id="{530BEA79-C9CD-4D6A-AA3E-AD544C9F2D1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78513" y="12934056"/>
            <a:ext cx="3860948" cy="6858000"/>
          </a:xfrm>
          <a:prstGeom prst="rect">
            <a:avLst/>
          </a:prstGeom>
        </p:spPr>
      </p:pic>
      <p:pic>
        <p:nvPicPr>
          <p:cNvPr id="11" name="Imagen 10">
            <a:extLst>
              <a:ext uri="{FF2B5EF4-FFF2-40B4-BE49-F238E27FC236}">
                <a16:creationId xmlns:a16="http://schemas.microsoft.com/office/drawing/2014/main" xmlns="" id="{392B804C-F603-492E-B638-C14C690318E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916816" y="7482744"/>
            <a:ext cx="3860948" cy="6858000"/>
          </a:xfrm>
          <a:prstGeom prst="rect">
            <a:avLst/>
          </a:prstGeom>
        </p:spPr>
      </p:pic>
      <p:pic>
        <p:nvPicPr>
          <p:cNvPr id="15" name="Imagen 14">
            <a:extLst>
              <a:ext uri="{FF2B5EF4-FFF2-40B4-BE49-F238E27FC236}">
                <a16:creationId xmlns:a16="http://schemas.microsoft.com/office/drawing/2014/main" xmlns="" id="{D57DFAB3-85E3-4903-8C06-54689E70946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9932474" y="9192814"/>
            <a:ext cx="9144000" cy="5147930"/>
          </a:xfrm>
          <a:prstGeom prst="rect">
            <a:avLst/>
          </a:prstGeom>
        </p:spPr>
      </p:pic>
      <p:pic>
        <p:nvPicPr>
          <p:cNvPr id="17" name="Imagen 16">
            <a:extLst>
              <a:ext uri="{FF2B5EF4-FFF2-40B4-BE49-F238E27FC236}">
                <a16:creationId xmlns:a16="http://schemas.microsoft.com/office/drawing/2014/main" xmlns="" id="{581C3C0F-D2C2-4BA8-9B7C-ACAB83E95D8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8002000" y="-16085168"/>
            <a:ext cx="9144000" cy="5147930"/>
          </a:xfrm>
          <a:prstGeom prst="rect">
            <a:avLst/>
          </a:prstGeom>
        </p:spPr>
      </p:pic>
      <p:pic>
        <p:nvPicPr>
          <p:cNvPr id="24" name="Imagen 23">
            <a:extLst>
              <a:ext uri="{FF2B5EF4-FFF2-40B4-BE49-F238E27FC236}">
                <a16:creationId xmlns:a16="http://schemas.microsoft.com/office/drawing/2014/main" xmlns="" id="{F185FEC2-B6C0-4FCC-BAD0-24AEC671966E}"/>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2574000" y="-1792967"/>
            <a:ext cx="3860948" cy="6858000"/>
          </a:xfrm>
          <a:prstGeom prst="rect">
            <a:avLst/>
          </a:prstGeom>
        </p:spPr>
      </p:pic>
      <p:sp>
        <p:nvSpPr>
          <p:cNvPr id="28" name="Rectangle 4">
            <a:extLst>
              <a:ext uri="{FF2B5EF4-FFF2-40B4-BE49-F238E27FC236}">
                <a16:creationId xmlns:a16="http://schemas.microsoft.com/office/drawing/2014/main" xmlns="" id="{32BE1E75-306E-4A9B-8B1A-3E08D16A0B01}"/>
              </a:ext>
            </a:extLst>
          </p:cNvPr>
          <p:cNvSpPr>
            <a:spLocks noChangeArrowheads="1"/>
          </p:cNvSpPr>
          <p:nvPr/>
        </p:nvSpPr>
        <p:spPr bwMode="auto">
          <a:xfrm>
            <a:off x="7245723" y="5983914"/>
            <a:ext cx="1898277" cy="792088"/>
          </a:xfrm>
          <a:prstGeom prst="rect">
            <a:avLst/>
          </a:prstGeom>
          <a:noFill/>
          <a:ln w="9525">
            <a:noFill/>
            <a:miter lim="800000"/>
            <a:headEnd/>
            <a:tailEnd/>
          </a:ln>
        </p:spPr>
        <p:txBody>
          <a:bodyPr/>
          <a:lstStyle/>
          <a:p>
            <a:r>
              <a:rPr lang="es-MX" sz="1200" dirty="0">
                <a:latin typeface="Comic Sans MS" pitchFamily="66" charset="0"/>
              </a:rPr>
              <a:t>Contratante:</a:t>
            </a:r>
          </a:p>
          <a:p>
            <a:r>
              <a:rPr lang="es-MX" sz="1200" dirty="0">
                <a:latin typeface="Comic Sans MS" pitchFamily="66" charset="0"/>
              </a:rPr>
              <a:t>SIVESA S. A. de C. V.</a:t>
            </a:r>
          </a:p>
          <a:p>
            <a:r>
              <a:rPr lang="es-MX" sz="1200" dirty="0">
                <a:latin typeface="Comic Sans MS" pitchFamily="66" charset="0"/>
              </a:rPr>
              <a:t>abril del 2018.</a:t>
            </a:r>
          </a:p>
        </p:txBody>
      </p:sp>
      <p:sp>
        <p:nvSpPr>
          <p:cNvPr id="29" name="Rectangle 3">
            <a:extLst>
              <a:ext uri="{FF2B5EF4-FFF2-40B4-BE49-F238E27FC236}">
                <a16:creationId xmlns:a16="http://schemas.microsoft.com/office/drawing/2014/main" xmlns="" id="{2871ADA3-C9F4-4B55-8A2B-317B7DF0927A}"/>
              </a:ext>
            </a:extLst>
          </p:cNvPr>
          <p:cNvSpPr txBox="1">
            <a:spLocks noChangeArrowheads="1"/>
          </p:cNvSpPr>
          <p:nvPr/>
        </p:nvSpPr>
        <p:spPr>
          <a:xfrm>
            <a:off x="4572000" y="1628800"/>
            <a:ext cx="4320480" cy="1440160"/>
          </a:xfrm>
          <a:prstGeom prst="rect">
            <a:avLst/>
          </a:prstGeom>
        </p:spPr>
        <p:txBody>
          <a:bodyPr vert="horz" lIns="91440" tIns="45720" rIns="91440" bIns="45720" rtlCol="0">
            <a:normAutofit/>
          </a:bodyPr>
          <a:lstStyle/>
          <a:p>
            <a:pPr algn="just"/>
            <a:r>
              <a:rPr lang="es-MX" sz="1600" b="1" dirty="0">
                <a:latin typeface="Comic Sans MS" pitchFamily="66" charset="0"/>
              </a:rPr>
              <a:t>Actividades:</a:t>
            </a:r>
          </a:p>
          <a:p>
            <a:pPr algn="just"/>
            <a:r>
              <a:rPr lang="es-MX" sz="1600" dirty="0">
                <a:latin typeface="Comic Sans MS" pitchFamily="66" charset="0"/>
              </a:rPr>
              <a:t>Fabricación de 1.4 KM de tubería de 8-6-4, 2, 1 y 3/4”, con sus </a:t>
            </a:r>
            <a:r>
              <a:rPr lang="es-MX" sz="1600" dirty="0" err="1">
                <a:latin typeface="Comic Sans MS" pitchFamily="66" charset="0"/>
              </a:rPr>
              <a:t>skids</a:t>
            </a:r>
            <a:r>
              <a:rPr lang="es-MX" sz="1600" dirty="0">
                <a:latin typeface="Comic Sans MS" pitchFamily="66" charset="0"/>
              </a:rPr>
              <a:t> de medición, y tablero de control, para la alimentación a Horno B de Sivesa</a:t>
            </a:r>
          </a:p>
        </p:txBody>
      </p:sp>
      <p:sp>
        <p:nvSpPr>
          <p:cNvPr id="30" name="Rectángulo 29">
            <a:extLst>
              <a:ext uri="{FF2B5EF4-FFF2-40B4-BE49-F238E27FC236}">
                <a16:creationId xmlns:a16="http://schemas.microsoft.com/office/drawing/2014/main" xmlns="" id="{8C4F06DE-FE79-40AF-B5D8-679B2529C6B7}"/>
              </a:ext>
            </a:extLst>
          </p:cNvPr>
          <p:cNvSpPr/>
          <p:nvPr/>
        </p:nvSpPr>
        <p:spPr>
          <a:xfrm>
            <a:off x="6060429" y="4294837"/>
            <a:ext cx="2876107" cy="646331"/>
          </a:xfrm>
          <a:prstGeom prst="rect">
            <a:avLst/>
          </a:prstGeom>
        </p:spPr>
        <p:txBody>
          <a:bodyPr wrap="none">
            <a:spAutoFit/>
          </a:bodyPr>
          <a:lstStyle/>
          <a:p>
            <a:pPr algn="ctr"/>
            <a:r>
              <a:rPr lang="es-MX" b="1" dirty="0">
                <a:latin typeface="Comic Sans MS" pitchFamily="66" charset="0"/>
              </a:rPr>
              <a:t>Sistema de Gas Natural</a:t>
            </a:r>
          </a:p>
          <a:p>
            <a:pPr algn="ctr"/>
            <a:r>
              <a:rPr lang="es-MX" b="1" dirty="0">
                <a:latin typeface="Comic Sans MS" pitchFamily="66" charset="0"/>
              </a:rPr>
              <a:t>para Horno de Botella</a:t>
            </a:r>
            <a:endParaRPr lang="es-MX" dirty="0"/>
          </a:p>
        </p:txBody>
      </p:sp>
      <p:pic>
        <p:nvPicPr>
          <p:cNvPr id="31" name="Imagen 30">
            <a:extLst>
              <a:ext uri="{FF2B5EF4-FFF2-40B4-BE49-F238E27FC236}">
                <a16:creationId xmlns:a16="http://schemas.microsoft.com/office/drawing/2014/main" xmlns="" id="{9BA4C36A-E03E-4465-B1E0-A510214CA0A3}"/>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267744" y="3358820"/>
            <a:ext cx="2026480" cy="1519860"/>
          </a:xfrm>
          <a:prstGeom prst="rect">
            <a:avLst/>
          </a:prstGeom>
        </p:spPr>
      </p:pic>
      <p:pic>
        <p:nvPicPr>
          <p:cNvPr id="32" name="Imagen 31">
            <a:extLst>
              <a:ext uri="{FF2B5EF4-FFF2-40B4-BE49-F238E27FC236}">
                <a16:creationId xmlns:a16="http://schemas.microsoft.com/office/drawing/2014/main" xmlns="" id="{BFB471ED-3650-4C3B-9795-B1A637EC395E}"/>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13953" y="3358820"/>
            <a:ext cx="1922165" cy="3417182"/>
          </a:xfrm>
          <a:prstGeom prst="rect">
            <a:avLst/>
          </a:prstGeom>
        </p:spPr>
      </p:pic>
      <p:pic>
        <p:nvPicPr>
          <p:cNvPr id="33" name="Imagen 32">
            <a:extLst>
              <a:ext uri="{FF2B5EF4-FFF2-40B4-BE49-F238E27FC236}">
                <a16:creationId xmlns:a16="http://schemas.microsoft.com/office/drawing/2014/main" xmlns="" id="{F7547953-2833-4831-B547-5918617D35C8}"/>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267744" y="4941168"/>
            <a:ext cx="3240360" cy="1822703"/>
          </a:xfrm>
          <a:prstGeom prst="rect">
            <a:avLst/>
          </a:prstGeom>
        </p:spPr>
      </p:pic>
      <p:pic>
        <p:nvPicPr>
          <p:cNvPr id="34" name="Imagen 33">
            <a:extLst>
              <a:ext uri="{FF2B5EF4-FFF2-40B4-BE49-F238E27FC236}">
                <a16:creationId xmlns:a16="http://schemas.microsoft.com/office/drawing/2014/main" xmlns="" id="{F27D8AE7-900F-409B-BBD4-9C9E137D29E1}"/>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4443980" y="3062228"/>
            <a:ext cx="1352155" cy="1802873"/>
          </a:xfrm>
          <a:prstGeom prst="rect">
            <a:avLst/>
          </a:prstGeom>
        </p:spPr>
      </p:pic>
      <p:sp>
        <p:nvSpPr>
          <p:cNvPr id="35" name="Rectangle 4">
            <a:extLst>
              <a:ext uri="{FF2B5EF4-FFF2-40B4-BE49-F238E27FC236}">
                <a16:creationId xmlns:a16="http://schemas.microsoft.com/office/drawing/2014/main" xmlns="" id="{E7D73271-FDB6-4F3A-8825-EB05A3FD9E42}"/>
              </a:ext>
            </a:extLst>
          </p:cNvPr>
          <p:cNvSpPr>
            <a:spLocks noChangeArrowheads="1"/>
          </p:cNvSpPr>
          <p:nvPr/>
        </p:nvSpPr>
        <p:spPr bwMode="auto">
          <a:xfrm>
            <a:off x="467544" y="1844824"/>
            <a:ext cx="4032448" cy="1656184"/>
          </a:xfrm>
          <a:prstGeom prst="rect">
            <a:avLst/>
          </a:prstGeom>
          <a:noFill/>
          <a:ln w="9525">
            <a:noFill/>
            <a:miter lim="800000"/>
            <a:headEnd/>
            <a:tailEnd/>
          </a:ln>
        </p:spPr>
        <p:txBody>
          <a:bodyPr/>
          <a:lstStyle/>
          <a:p>
            <a:r>
              <a:rPr lang="es-ES_tradnl" sz="1400" b="1" dirty="0">
                <a:latin typeface="Comic Sans MS" pitchFamily="66" charset="0"/>
              </a:rPr>
              <a:t>OBRA:</a:t>
            </a:r>
          </a:p>
          <a:p>
            <a:r>
              <a:rPr lang="es-MX" sz="1400" b="1" dirty="0">
                <a:latin typeface="Comic Sans MS" pitchFamily="66" charset="0"/>
              </a:rPr>
              <a:t>SUMINISTRO, INSTALACIÓN Y PUESTA EN OPERACIÓN DE SISTEMA DE GAS NATURAL, INCLUYE LAS INGENIERIAS DE DETALLE Y LAS CONSTRUCTIVAS, SISTEMAS VERIFICADOS POR UNA UV</a:t>
            </a:r>
            <a:endParaRPr lang="es-MX" sz="1400" b="1" dirty="0"/>
          </a:p>
          <a:p>
            <a:endParaRPr lang="es-MX" sz="1400" b="1" dirty="0"/>
          </a:p>
          <a:p>
            <a:endParaRPr lang="es-MX" sz="1400" b="1" dirty="0">
              <a:latin typeface="Comic Sans MS" pitchFamily="66" charset="0"/>
            </a:endParaRPr>
          </a:p>
        </p:txBody>
      </p:sp>
    </p:spTree>
    <p:extLst>
      <p:ext uri="{BB962C8B-B14F-4D97-AF65-F5344CB8AC3E}">
        <p14:creationId xmlns:p14="http://schemas.microsoft.com/office/powerpoint/2010/main" val="37179897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3"/>
          <p:cNvSpPr txBox="1">
            <a:spLocks noChangeArrowheads="1"/>
          </p:cNvSpPr>
          <p:nvPr/>
        </p:nvSpPr>
        <p:spPr>
          <a:xfrm>
            <a:off x="5364088" y="1476792"/>
            <a:ext cx="3096344" cy="2520280"/>
          </a:xfrm>
          <a:prstGeom prst="rect">
            <a:avLst/>
          </a:prstGeom>
        </p:spPr>
        <p:txBody>
          <a:bodyPr vert="horz" lIns="91440" tIns="45720" rIns="91440" bIns="45720" rtlCol="0">
            <a:normAutofit/>
          </a:bodyPr>
          <a:lstStyle/>
          <a:p>
            <a:r>
              <a:rPr lang="es-MX" sz="1600" dirty="0">
                <a:ln w="0"/>
                <a:latin typeface="Comic Sans MS" pitchFamily="66" charset="0"/>
              </a:rPr>
              <a:t>Actividades:</a:t>
            </a:r>
          </a:p>
          <a:p>
            <a:r>
              <a:rPr lang="es-MX" sz="1600" dirty="0">
                <a:ln w="0"/>
                <a:latin typeface="Comic Sans MS" pitchFamily="66" charset="0"/>
              </a:rPr>
              <a:t>Instalación del sistema de aire comprimido, canalizaciones eléctricas a base de  electroducto para alimentación eléctrica a maquinas elaboradoras de tapa roscas, enfriadores y aire acondicionado.</a:t>
            </a:r>
          </a:p>
        </p:txBody>
      </p:sp>
      <p:sp>
        <p:nvSpPr>
          <p:cNvPr id="10" name="Rectangle 4"/>
          <p:cNvSpPr>
            <a:spLocks noChangeArrowheads="1"/>
          </p:cNvSpPr>
          <p:nvPr/>
        </p:nvSpPr>
        <p:spPr bwMode="auto">
          <a:xfrm>
            <a:off x="539552" y="1700808"/>
            <a:ext cx="4176464" cy="1440160"/>
          </a:xfrm>
          <a:prstGeom prst="rect">
            <a:avLst/>
          </a:prstGeom>
          <a:noFill/>
          <a:ln w="9525">
            <a:noFill/>
            <a:miter lim="800000"/>
            <a:headEnd/>
            <a:tailEnd/>
          </a:ln>
        </p:spPr>
        <p:txBody>
          <a:bodyPr/>
          <a:lstStyle/>
          <a:p>
            <a:r>
              <a:rPr lang="es-ES_tradnl" sz="1400" dirty="0">
                <a:ln w="0"/>
                <a:effectLst>
                  <a:outerShdw blurRad="38100" dist="19050" dir="2700000" algn="tl" rotWithShape="0">
                    <a:schemeClr val="dk1">
                      <a:alpha val="40000"/>
                    </a:schemeClr>
                  </a:outerShdw>
                </a:effectLst>
                <a:latin typeface="Comic Sans MS" pitchFamily="66" charset="0"/>
              </a:rPr>
              <a:t>OBRA:</a:t>
            </a:r>
          </a:p>
          <a:p>
            <a:r>
              <a:rPr lang="es-ES_tradnl" sz="1400" dirty="0">
                <a:ln w="0"/>
                <a:effectLst>
                  <a:outerShdw blurRad="38100" dist="19050" dir="2700000" algn="tl" rotWithShape="0">
                    <a:schemeClr val="dk1">
                      <a:alpha val="40000"/>
                    </a:schemeClr>
                  </a:outerShdw>
                </a:effectLst>
                <a:latin typeface="Comic Sans MS" pitchFamily="66" charset="0"/>
              </a:rPr>
              <a:t>INSTALACIÓN Y ACONDICIONAMIENTO  DE LOS SISTEMAS ELÉCTRICOS PARA EL SISTEMA DE FABRICACIÓN DE TAPAROSCAS  PLASTICAS PARA LA INDUSTRIA LICORERA.</a:t>
            </a:r>
            <a:endParaRPr lang="es-MX" sz="1400" dirty="0">
              <a:ln w="0"/>
              <a:effectLst>
                <a:outerShdw blurRad="38100" dist="19050" dir="2700000" algn="tl" rotWithShape="0">
                  <a:schemeClr val="dk1">
                    <a:alpha val="40000"/>
                  </a:schemeClr>
                </a:outerShdw>
              </a:effectLst>
              <a:latin typeface="Comic Sans MS" pitchFamily="66" charset="0"/>
            </a:endParaRPr>
          </a:p>
        </p:txBody>
      </p:sp>
      <p:sp>
        <p:nvSpPr>
          <p:cNvPr id="12" name="Rectangle 4"/>
          <p:cNvSpPr>
            <a:spLocks noChangeArrowheads="1"/>
          </p:cNvSpPr>
          <p:nvPr/>
        </p:nvSpPr>
        <p:spPr bwMode="auto">
          <a:xfrm>
            <a:off x="6434158" y="5650451"/>
            <a:ext cx="2736304" cy="1152128"/>
          </a:xfrm>
          <a:prstGeom prst="rect">
            <a:avLst/>
          </a:prstGeom>
          <a:noFill/>
          <a:ln w="9525">
            <a:noFill/>
            <a:miter lim="800000"/>
            <a:headEnd/>
            <a:tailEnd/>
          </a:ln>
        </p:spPr>
        <p:txBody>
          <a:bodyPr/>
          <a:lstStyle/>
          <a:p>
            <a:r>
              <a:rPr lang="es-MX" sz="1200" dirty="0">
                <a:ln w="0"/>
                <a:effectLst>
                  <a:outerShdw blurRad="38100" dist="19050" dir="2700000" algn="tl" rotWithShape="0">
                    <a:schemeClr val="dk1">
                      <a:alpha val="40000"/>
                    </a:schemeClr>
                  </a:outerShdw>
                </a:effectLst>
                <a:latin typeface="Comic Sans MS" pitchFamily="66" charset="0"/>
              </a:rPr>
              <a:t>Contratante:</a:t>
            </a:r>
          </a:p>
          <a:p>
            <a:r>
              <a:rPr lang="es-MX" sz="1200" dirty="0">
                <a:ln w="0"/>
                <a:effectLst>
                  <a:outerShdw blurRad="38100" dist="19050" dir="2700000" algn="tl" rotWithShape="0">
                    <a:schemeClr val="dk1">
                      <a:alpha val="40000"/>
                    </a:schemeClr>
                  </a:outerShdw>
                </a:effectLst>
                <a:latin typeface="Comic Sans MS" pitchFamily="66" charset="0"/>
              </a:rPr>
              <a:t>Ges-Scada, S. A. de C. V.</a:t>
            </a:r>
          </a:p>
          <a:p>
            <a:r>
              <a:rPr lang="es-MX" sz="1200" dirty="0">
                <a:ln w="0"/>
                <a:effectLst>
                  <a:outerShdw blurRad="38100" dist="19050" dir="2700000" algn="tl" rotWithShape="0">
                    <a:schemeClr val="dk1">
                      <a:alpha val="40000"/>
                    </a:schemeClr>
                  </a:outerShdw>
                </a:effectLst>
                <a:latin typeface="Comic Sans MS" pitchFamily="66" charset="0"/>
              </a:rPr>
              <a:t>Enero / marzo de 2017.</a:t>
            </a:r>
          </a:p>
          <a:p>
            <a:r>
              <a:rPr lang="es-MX" sz="1200" dirty="0">
                <a:ln w="0"/>
                <a:effectLst>
                  <a:outerShdw blurRad="38100" dist="19050" dir="2700000" algn="tl" rotWithShape="0">
                    <a:schemeClr val="dk1">
                      <a:alpha val="40000"/>
                    </a:schemeClr>
                  </a:outerShdw>
                </a:effectLst>
                <a:latin typeface="Comic Sans MS" pitchFamily="66" charset="0"/>
              </a:rPr>
              <a:t>Cliente Principal: </a:t>
            </a:r>
          </a:p>
          <a:p>
            <a:r>
              <a:rPr lang="es-MX" sz="1200" dirty="0">
                <a:ln w="0"/>
                <a:effectLst>
                  <a:outerShdw blurRad="38100" dist="19050" dir="2700000" algn="tl" rotWithShape="0">
                    <a:schemeClr val="dk1">
                      <a:alpha val="40000"/>
                    </a:schemeClr>
                  </a:outerShdw>
                </a:effectLst>
                <a:latin typeface="Comic Sans MS" pitchFamily="66" charset="0"/>
              </a:rPr>
              <a:t>Plastivit de América, S. A. de C. V.</a:t>
            </a:r>
          </a:p>
        </p:txBody>
      </p:sp>
      <p:pic>
        <p:nvPicPr>
          <p:cNvPr id="13" name="12 Imagen" descr="IM001969.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83768" y="5013176"/>
            <a:ext cx="1080000" cy="1440000"/>
          </a:xfrm>
          <a:prstGeom prst="rect">
            <a:avLst/>
          </a:prstGeom>
        </p:spPr>
      </p:pic>
      <p:pic>
        <p:nvPicPr>
          <p:cNvPr id="14" name="13 Imagen" descr="IM001982.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83768" y="3501008"/>
            <a:ext cx="1080000" cy="1440000"/>
          </a:xfrm>
          <a:prstGeom prst="rect">
            <a:avLst/>
          </a:prstGeom>
        </p:spPr>
      </p:pic>
      <p:pic>
        <p:nvPicPr>
          <p:cNvPr id="15" name="14 Imagen" descr="IM002030.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98319" y="3932896"/>
            <a:ext cx="2574066" cy="2520280"/>
          </a:xfrm>
          <a:prstGeom prst="rect">
            <a:avLst/>
          </a:prstGeom>
        </p:spPr>
      </p:pic>
      <p:pic>
        <p:nvPicPr>
          <p:cNvPr id="16" name="15 Imagen" descr="IM002031.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23528" y="5013176"/>
            <a:ext cx="1920000" cy="1440000"/>
          </a:xfrm>
          <a:prstGeom prst="rect">
            <a:avLst/>
          </a:prstGeom>
        </p:spPr>
      </p:pic>
      <p:pic>
        <p:nvPicPr>
          <p:cNvPr id="17" name="16 Imagen" descr="IM002033.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23528" y="3501008"/>
            <a:ext cx="1920000" cy="1440000"/>
          </a:xfrm>
          <a:prstGeom prst="rect">
            <a:avLst/>
          </a:prstGeom>
        </p:spPr>
      </p:pic>
      <p:sp>
        <p:nvSpPr>
          <p:cNvPr id="20" name="1 Título">
            <a:extLst>
              <a:ext uri="{FF2B5EF4-FFF2-40B4-BE49-F238E27FC236}">
                <a16:creationId xmlns:a16="http://schemas.microsoft.com/office/drawing/2014/main" xmlns="" id="{CFEF1373-3CCA-4D9B-9D8F-93797654683C}"/>
              </a:ext>
            </a:extLst>
          </p:cNvPr>
          <p:cNvSpPr>
            <a:spLocks noGrp="1"/>
          </p:cNvSpPr>
          <p:nvPr>
            <p:ph type="ctrTitle"/>
          </p:nvPr>
        </p:nvSpPr>
        <p:spPr>
          <a:xfrm>
            <a:off x="-127841" y="55421"/>
            <a:ext cx="9036496" cy="1196751"/>
          </a:xfrm>
        </p:spPr>
        <p:txBody>
          <a:bodyPr>
            <a:normAutofit/>
          </a:bodyPr>
          <a:lstStyle/>
          <a:p>
            <a:pPr algn="r"/>
            <a:r>
              <a:rPr lang="es-MX" sz="2600" b="1" dirty="0">
                <a:solidFill>
                  <a:schemeClr val="tx2"/>
                </a:solidFill>
                <a:latin typeface="Arial Narrow" panose="020B0606020202030204" pitchFamily="34" charset="0"/>
              </a:rPr>
              <a:t>                </a:t>
            </a:r>
            <a:r>
              <a:rPr lang="es-MX" sz="2600" b="1" dirty="0">
                <a:solidFill>
                  <a:srgbClr val="00B050"/>
                </a:solidFill>
                <a:latin typeface="Arial Narrow" panose="020B0606020202030204" pitchFamily="34" charset="0"/>
              </a:rPr>
              <a:t>EMPRESA CONTRUCTORA DEL VALLE DE ORIZABA</a:t>
            </a:r>
            <a:br>
              <a:rPr lang="es-MX" sz="2600" b="1" dirty="0">
                <a:solidFill>
                  <a:srgbClr val="00B050"/>
                </a:solidFill>
                <a:latin typeface="Arial Narrow" panose="020B0606020202030204" pitchFamily="34" charset="0"/>
              </a:rPr>
            </a:br>
            <a:r>
              <a:rPr lang="es-MX" sz="2600" b="1" dirty="0">
                <a:solidFill>
                  <a:srgbClr val="00B050"/>
                </a:solidFill>
                <a:latin typeface="Arial Narrow" panose="020B0606020202030204" pitchFamily="34" charset="0"/>
              </a:rPr>
              <a:t>S.A. de C.V.</a:t>
            </a:r>
          </a:p>
        </p:txBody>
      </p:sp>
      <p:pic>
        <p:nvPicPr>
          <p:cNvPr id="21" name="Imagen 20">
            <a:extLst>
              <a:ext uri="{FF2B5EF4-FFF2-40B4-BE49-F238E27FC236}">
                <a16:creationId xmlns:a16="http://schemas.microsoft.com/office/drawing/2014/main" xmlns="" id="{5A41CB19-E2DE-46AF-9B51-B5A97881B246}"/>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0" b="94737" l="5350" r="97119"/>
                    </a14:imgEffect>
                  </a14:imgLayer>
                </a14:imgProps>
              </a:ext>
              <a:ext uri="{28A0092B-C50C-407E-A947-70E740481C1C}">
                <a14:useLocalDpi xmlns:a14="http://schemas.microsoft.com/office/drawing/2010/main"/>
              </a:ext>
            </a:extLst>
          </a:blip>
          <a:srcRect t="6604"/>
          <a:stretch/>
        </p:blipFill>
        <p:spPr>
          <a:xfrm>
            <a:off x="323528" y="41444"/>
            <a:ext cx="1513396" cy="1355556"/>
          </a:xfrm>
          <a:prstGeom prst="rect">
            <a:avLst/>
          </a:prstGeom>
        </p:spPr>
      </p:pic>
      <p:pic>
        <p:nvPicPr>
          <p:cNvPr id="22" name="Imagen 21">
            <a:extLst>
              <a:ext uri="{FF2B5EF4-FFF2-40B4-BE49-F238E27FC236}">
                <a16:creationId xmlns:a16="http://schemas.microsoft.com/office/drawing/2014/main" xmlns="" id="{70BF2E57-CC41-4B7E-BD8C-0A1586533F4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909028" y="620961"/>
            <a:ext cx="2291810" cy="855831"/>
          </a:xfrm>
          <a:prstGeom prst="rect">
            <a:avLst/>
          </a:prstGeom>
        </p:spPr>
      </p:pic>
      <p:sp>
        <p:nvSpPr>
          <p:cNvPr id="18" name="Rectángulo 17">
            <a:extLst>
              <a:ext uri="{FF2B5EF4-FFF2-40B4-BE49-F238E27FC236}">
                <a16:creationId xmlns:a16="http://schemas.microsoft.com/office/drawing/2014/main" xmlns="" id="{27B84661-DA7B-4D12-BF8E-D93D97ED375F}"/>
              </a:ext>
            </a:extLst>
          </p:cNvPr>
          <p:cNvSpPr/>
          <p:nvPr/>
        </p:nvSpPr>
        <p:spPr>
          <a:xfrm>
            <a:off x="6570242" y="4529074"/>
            <a:ext cx="2464136" cy="646331"/>
          </a:xfrm>
          <a:prstGeom prst="rect">
            <a:avLst/>
          </a:prstGeom>
        </p:spPr>
        <p:txBody>
          <a:bodyPr wrap="none">
            <a:spAutoFit/>
          </a:bodyPr>
          <a:lstStyle/>
          <a:p>
            <a:pPr algn="ctr"/>
            <a:r>
              <a:rPr lang="es-MX" dirty="0">
                <a:ln w="0"/>
                <a:effectLst>
                  <a:outerShdw blurRad="38100" dist="19050" dir="2700000" algn="tl" rotWithShape="0">
                    <a:schemeClr val="dk1">
                      <a:alpha val="40000"/>
                    </a:schemeClr>
                  </a:outerShdw>
                </a:effectLst>
                <a:latin typeface="Comic Sans MS" pitchFamily="66" charset="0"/>
              </a:rPr>
              <a:t>Sistema de control</a:t>
            </a:r>
          </a:p>
          <a:p>
            <a:pPr algn="ctr"/>
            <a:r>
              <a:rPr lang="es-MX" dirty="0">
                <a:ln w="0"/>
                <a:effectLst>
                  <a:outerShdw blurRad="38100" dist="19050" dir="2700000" algn="tl" rotWithShape="0">
                    <a:schemeClr val="dk1">
                      <a:alpha val="40000"/>
                    </a:schemeClr>
                  </a:outerShdw>
                </a:effectLst>
                <a:latin typeface="Comic Sans MS" pitchFamily="66" charset="0"/>
              </a:rPr>
              <a:t>Línea de Taparroscas</a:t>
            </a:r>
            <a:endParaRPr lang="es-MX"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4 Tabla"/>
          <p:cNvGraphicFramePr>
            <a:graphicFrameLocks noGrp="1"/>
          </p:cNvGraphicFramePr>
          <p:nvPr>
            <p:extLst>
              <p:ext uri="{D42A27DB-BD31-4B8C-83A1-F6EECF244321}">
                <p14:modId xmlns:p14="http://schemas.microsoft.com/office/powerpoint/2010/main" val="2080939876"/>
              </p:ext>
            </p:extLst>
          </p:nvPr>
        </p:nvGraphicFramePr>
        <p:xfrm>
          <a:off x="1524000" y="1901056"/>
          <a:ext cx="6096000" cy="2608064"/>
        </p:xfrm>
        <a:graphic>
          <a:graphicData uri="http://schemas.openxmlformats.org/drawingml/2006/table">
            <a:tbl>
              <a:tblPr firstRow="1" bandRow="1">
                <a:tableStyleId>{2D5ABB26-0587-4C30-8999-92F81FD0307C}</a:tableStyleId>
              </a:tblPr>
              <a:tblGrid>
                <a:gridCol w="6096000">
                  <a:extLst>
                    <a:ext uri="{9D8B030D-6E8A-4147-A177-3AD203B41FA5}">
                      <a16:colId xmlns:a16="http://schemas.microsoft.com/office/drawing/2014/main" xmlns="" val="20000"/>
                    </a:ext>
                  </a:extLst>
                </a:gridCol>
              </a:tblGrid>
              <a:tr h="2608064">
                <a:tc>
                  <a:txBody>
                    <a:bodyPr/>
                    <a:lstStyle/>
                    <a:p>
                      <a:endParaRPr lang="es-MX" dirty="0"/>
                    </a:p>
                  </a:txBody>
                  <a:tcPr/>
                </a:tc>
                <a:extLst>
                  <a:ext uri="{0D108BD9-81ED-4DB2-BD59-A6C34878D82A}">
                    <a16:rowId xmlns:a16="http://schemas.microsoft.com/office/drawing/2014/main" xmlns="" val="10000"/>
                  </a:ext>
                </a:extLst>
              </a:tr>
            </a:tbl>
          </a:graphicData>
        </a:graphic>
      </p:graphicFrame>
      <p:graphicFrame>
        <p:nvGraphicFramePr>
          <p:cNvPr id="6" name="5 Tabla"/>
          <p:cNvGraphicFramePr>
            <a:graphicFrameLocks noGrp="1"/>
          </p:cNvGraphicFramePr>
          <p:nvPr>
            <p:extLst>
              <p:ext uri="{D42A27DB-BD31-4B8C-83A1-F6EECF244321}">
                <p14:modId xmlns:p14="http://schemas.microsoft.com/office/powerpoint/2010/main" val="3409547267"/>
              </p:ext>
            </p:extLst>
          </p:nvPr>
        </p:nvGraphicFramePr>
        <p:xfrm>
          <a:off x="1524000" y="1901056"/>
          <a:ext cx="6096000" cy="2896096"/>
        </p:xfrm>
        <a:graphic>
          <a:graphicData uri="http://schemas.openxmlformats.org/drawingml/2006/table">
            <a:tbl>
              <a:tblPr firstRow="1" bandRow="1">
                <a:tableStyleId>{2D5ABB26-0587-4C30-8999-92F81FD0307C}</a:tableStyleId>
              </a:tblPr>
              <a:tblGrid>
                <a:gridCol w="3048000">
                  <a:extLst>
                    <a:ext uri="{9D8B030D-6E8A-4147-A177-3AD203B41FA5}">
                      <a16:colId xmlns:a16="http://schemas.microsoft.com/office/drawing/2014/main" xmlns="" val="20000"/>
                    </a:ext>
                  </a:extLst>
                </a:gridCol>
                <a:gridCol w="3048000">
                  <a:extLst>
                    <a:ext uri="{9D8B030D-6E8A-4147-A177-3AD203B41FA5}">
                      <a16:colId xmlns:a16="http://schemas.microsoft.com/office/drawing/2014/main" xmlns="" val="20001"/>
                    </a:ext>
                  </a:extLst>
                </a:gridCol>
              </a:tblGrid>
              <a:tr h="28960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MX" dirty="0"/>
                    </a:p>
                  </a:txBody>
                  <a:tcPr/>
                </a:tc>
                <a:tc>
                  <a:txBody>
                    <a:bodyPr/>
                    <a:lstStyle/>
                    <a:p>
                      <a:endParaRPr lang="es-MX" dirty="0"/>
                    </a:p>
                  </a:txBody>
                  <a:tcPr/>
                </a:tc>
                <a:extLst>
                  <a:ext uri="{0D108BD9-81ED-4DB2-BD59-A6C34878D82A}">
                    <a16:rowId xmlns:a16="http://schemas.microsoft.com/office/drawing/2014/main" xmlns="" val="10000"/>
                  </a:ext>
                </a:extLst>
              </a:tr>
            </a:tbl>
          </a:graphicData>
        </a:graphic>
      </p:graphicFrame>
      <p:sp>
        <p:nvSpPr>
          <p:cNvPr id="7" name="Rectangle 3"/>
          <p:cNvSpPr txBox="1">
            <a:spLocks noChangeArrowheads="1"/>
          </p:cNvSpPr>
          <p:nvPr/>
        </p:nvSpPr>
        <p:spPr>
          <a:xfrm>
            <a:off x="5144220" y="1476792"/>
            <a:ext cx="3600400" cy="2880320"/>
          </a:xfrm>
          <a:prstGeom prst="rect">
            <a:avLst/>
          </a:prstGeom>
        </p:spPr>
        <p:txBody>
          <a:bodyPr vert="horz" lIns="91440" tIns="45720" rIns="91440" bIns="45720" rtlCol="0">
            <a:normAutofit/>
          </a:bodyPr>
          <a:lstStyle/>
          <a:p>
            <a:r>
              <a:rPr lang="es-MX" sz="1600" dirty="0">
                <a:ln w="0"/>
                <a:latin typeface="Comic Sans MS" pitchFamily="66" charset="0"/>
              </a:rPr>
              <a:t>Actividades:</a:t>
            </a:r>
          </a:p>
          <a:p>
            <a:r>
              <a:rPr lang="es-MX" sz="1600" dirty="0">
                <a:ln w="0"/>
                <a:latin typeface="Comic Sans MS" pitchFamily="66" charset="0"/>
              </a:rPr>
              <a:t>Obra civil (cobertizo) para la instalación del paquete (bomba y tanque de almacenamiento de espuma FM-200), instalación de tubería  de acero al carbón para el suministro de agua , válvulas de diluvio, cabezales de roció de espuma, sensores de fuego, instalación de PLC, alarmas audibles y visibles y puesta en servicio.</a:t>
            </a:r>
          </a:p>
        </p:txBody>
      </p:sp>
      <p:sp>
        <p:nvSpPr>
          <p:cNvPr id="8" name="Rectangle 4"/>
          <p:cNvSpPr>
            <a:spLocks noChangeArrowheads="1"/>
          </p:cNvSpPr>
          <p:nvPr/>
        </p:nvSpPr>
        <p:spPr bwMode="auto">
          <a:xfrm>
            <a:off x="467544" y="1772817"/>
            <a:ext cx="4392488" cy="1296144"/>
          </a:xfrm>
          <a:prstGeom prst="rect">
            <a:avLst/>
          </a:prstGeom>
          <a:noFill/>
          <a:ln w="9525">
            <a:noFill/>
            <a:miter lim="800000"/>
            <a:headEnd/>
            <a:tailEnd/>
          </a:ln>
        </p:spPr>
        <p:txBody>
          <a:bodyPr/>
          <a:lstStyle/>
          <a:p>
            <a:r>
              <a:rPr lang="es-ES_tradnl" sz="1400" dirty="0">
                <a:ln w="0"/>
                <a:latin typeface="Comic Sans MS" pitchFamily="66" charset="0"/>
              </a:rPr>
              <a:t>OBRA:</a:t>
            </a:r>
          </a:p>
          <a:p>
            <a:r>
              <a:rPr lang="es-ES_tradnl" sz="1400" dirty="0">
                <a:ln w="0"/>
                <a:latin typeface="Comic Sans MS" pitchFamily="66" charset="0"/>
              </a:rPr>
              <a:t>INSTALACIÓN Y PUESTA EN SERVICIO DE EL SISTEMA DE SUPRESIÓN  DE FUEGO  EN LA ESTACION DE REBOMBEO DE TEPETITLAN, HGO.</a:t>
            </a:r>
            <a:endParaRPr lang="es-MX" sz="1400" dirty="0">
              <a:ln w="0"/>
              <a:latin typeface="Comic Sans MS" pitchFamily="66" charset="0"/>
            </a:endParaRPr>
          </a:p>
        </p:txBody>
      </p:sp>
      <p:sp>
        <p:nvSpPr>
          <p:cNvPr id="10" name="Rectangle 4"/>
          <p:cNvSpPr>
            <a:spLocks noChangeArrowheads="1"/>
          </p:cNvSpPr>
          <p:nvPr/>
        </p:nvSpPr>
        <p:spPr bwMode="auto">
          <a:xfrm>
            <a:off x="6938093" y="5819297"/>
            <a:ext cx="2088232" cy="1066800"/>
          </a:xfrm>
          <a:prstGeom prst="rect">
            <a:avLst/>
          </a:prstGeom>
          <a:noFill/>
          <a:ln w="9525">
            <a:noFill/>
            <a:miter lim="800000"/>
            <a:headEnd/>
            <a:tailEnd/>
          </a:ln>
        </p:spPr>
        <p:txBody>
          <a:bodyPr/>
          <a:lstStyle/>
          <a:p>
            <a:r>
              <a:rPr lang="es-MX" sz="1200" dirty="0">
                <a:ln w="0"/>
                <a:effectLst>
                  <a:outerShdw blurRad="38100" dist="19050" dir="2700000" algn="tl" rotWithShape="0">
                    <a:schemeClr val="dk1">
                      <a:alpha val="40000"/>
                    </a:schemeClr>
                  </a:outerShdw>
                </a:effectLst>
                <a:latin typeface="Comic Sans MS" pitchFamily="66" charset="0"/>
              </a:rPr>
              <a:t>Contratante:</a:t>
            </a:r>
          </a:p>
          <a:p>
            <a:r>
              <a:rPr lang="es-MX" sz="1200" dirty="0">
                <a:ln w="0"/>
                <a:effectLst>
                  <a:outerShdw blurRad="38100" dist="19050" dir="2700000" algn="tl" rotWithShape="0">
                    <a:schemeClr val="dk1">
                      <a:alpha val="40000"/>
                    </a:schemeClr>
                  </a:outerShdw>
                </a:effectLst>
                <a:latin typeface="Comic Sans MS" pitchFamily="66" charset="0"/>
              </a:rPr>
              <a:t>Ges-Scada, S. A. de C. V.</a:t>
            </a:r>
          </a:p>
          <a:p>
            <a:r>
              <a:rPr lang="es-MX" sz="1200" dirty="0">
                <a:ln w="0"/>
                <a:effectLst>
                  <a:outerShdw blurRad="38100" dist="19050" dir="2700000" algn="tl" rotWithShape="0">
                    <a:schemeClr val="dk1">
                      <a:alpha val="40000"/>
                    </a:schemeClr>
                  </a:outerShdw>
                </a:effectLst>
                <a:latin typeface="Comic Sans MS" pitchFamily="66" charset="0"/>
              </a:rPr>
              <a:t>Febrero / julio de 2015.</a:t>
            </a:r>
          </a:p>
          <a:p>
            <a:r>
              <a:rPr lang="es-MX" sz="1200" dirty="0">
                <a:ln w="0"/>
                <a:effectLst>
                  <a:outerShdw blurRad="38100" dist="19050" dir="2700000" algn="tl" rotWithShape="0">
                    <a:schemeClr val="dk1">
                      <a:alpha val="40000"/>
                    </a:schemeClr>
                  </a:outerShdw>
                </a:effectLst>
                <a:latin typeface="Comic Sans MS" pitchFamily="66" charset="0"/>
              </a:rPr>
              <a:t>Cliente Principal: </a:t>
            </a:r>
          </a:p>
          <a:p>
            <a:r>
              <a:rPr lang="es-MX" sz="1200" dirty="0">
                <a:ln w="0"/>
                <a:effectLst>
                  <a:outerShdw blurRad="38100" dist="19050" dir="2700000" algn="tl" rotWithShape="0">
                    <a:schemeClr val="dk1">
                      <a:alpha val="40000"/>
                    </a:schemeClr>
                  </a:outerShdw>
                </a:effectLst>
                <a:latin typeface="Comic Sans MS" pitchFamily="66" charset="0"/>
              </a:rPr>
              <a:t>PEMEX Refinación</a:t>
            </a:r>
          </a:p>
        </p:txBody>
      </p:sp>
      <p:pic>
        <p:nvPicPr>
          <p:cNvPr id="64513" name="Picture 1" descr="E:\jesus_2009\fotos_varias_RESPALDO\01-02-2007\tepetitlan 07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1520" y="2996952"/>
            <a:ext cx="1650850" cy="1856430"/>
          </a:xfrm>
          <a:prstGeom prst="rect">
            <a:avLst/>
          </a:prstGeom>
          <a:noFill/>
        </p:spPr>
      </p:pic>
      <p:pic>
        <p:nvPicPr>
          <p:cNvPr id="64514" name="Picture 2" descr="E:\jesus_2009\FOTOS\FOTOS DE OBRA\Imagen 024.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7675" y="4925391"/>
            <a:ext cx="2438101" cy="1311648"/>
          </a:xfrm>
          <a:prstGeom prst="rect">
            <a:avLst/>
          </a:prstGeom>
          <a:noFill/>
        </p:spPr>
      </p:pic>
      <p:pic>
        <p:nvPicPr>
          <p:cNvPr id="64515" name="Picture 3" descr="E:\jesus_2009\FOTOS\FOTOS DE OBRA\Imagen 034.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988716" y="2997121"/>
            <a:ext cx="2051720" cy="1151789"/>
          </a:xfrm>
          <a:prstGeom prst="rect">
            <a:avLst/>
          </a:prstGeom>
          <a:noFill/>
        </p:spPr>
      </p:pic>
      <p:pic>
        <p:nvPicPr>
          <p:cNvPr id="64516" name="Picture 4" descr="E:\jesus_2009\FOTOS\FOTOS DE OBRA\Imagen 038.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627784" y="4176790"/>
            <a:ext cx="2515432" cy="1511970"/>
          </a:xfrm>
          <a:prstGeom prst="rect">
            <a:avLst/>
          </a:prstGeom>
          <a:noFill/>
        </p:spPr>
      </p:pic>
      <p:pic>
        <p:nvPicPr>
          <p:cNvPr id="15" name="14 Imagen"/>
          <p:cNvPicPr/>
          <p:nvPr/>
        </p:nvPicPr>
        <p:blipFill>
          <a:blip r:embed="rId7" cstate="email">
            <a:extLst>
              <a:ext uri="{28A0092B-C50C-407E-A947-70E740481C1C}">
                <a14:useLocalDpi xmlns:a14="http://schemas.microsoft.com/office/drawing/2010/main"/>
              </a:ext>
            </a:extLst>
          </a:blip>
          <a:srcRect/>
          <a:stretch>
            <a:fillRect/>
          </a:stretch>
        </p:blipFill>
        <p:spPr bwMode="auto">
          <a:xfrm>
            <a:off x="2663788" y="5746576"/>
            <a:ext cx="1409700" cy="1066800"/>
          </a:xfrm>
          <a:prstGeom prst="rect">
            <a:avLst/>
          </a:prstGeom>
          <a:solidFill>
            <a:srgbClr val="FFFFFF"/>
          </a:solidFill>
          <a:ln w="9525">
            <a:noFill/>
            <a:miter lim="800000"/>
            <a:headEnd/>
            <a:tailEnd/>
          </a:ln>
        </p:spPr>
      </p:pic>
      <p:sp>
        <p:nvSpPr>
          <p:cNvPr id="16" name="1 Título">
            <a:extLst>
              <a:ext uri="{FF2B5EF4-FFF2-40B4-BE49-F238E27FC236}">
                <a16:creationId xmlns:a16="http://schemas.microsoft.com/office/drawing/2014/main" xmlns="" id="{7CBEA331-F568-4EA7-9AEA-E59A541B927C}"/>
              </a:ext>
            </a:extLst>
          </p:cNvPr>
          <p:cNvSpPr>
            <a:spLocks noGrp="1"/>
          </p:cNvSpPr>
          <p:nvPr>
            <p:ph type="ctrTitle"/>
          </p:nvPr>
        </p:nvSpPr>
        <p:spPr>
          <a:xfrm>
            <a:off x="-127841" y="55421"/>
            <a:ext cx="9036496" cy="1196751"/>
          </a:xfrm>
        </p:spPr>
        <p:txBody>
          <a:bodyPr>
            <a:normAutofit/>
          </a:bodyPr>
          <a:lstStyle/>
          <a:p>
            <a:pPr algn="r"/>
            <a:r>
              <a:rPr lang="es-MX" sz="2600" b="1" dirty="0">
                <a:solidFill>
                  <a:schemeClr val="tx2"/>
                </a:solidFill>
                <a:latin typeface="Arial Narrow" panose="020B0606020202030204" pitchFamily="34" charset="0"/>
              </a:rPr>
              <a:t>                </a:t>
            </a:r>
            <a:r>
              <a:rPr lang="es-MX" sz="2600" b="1" dirty="0">
                <a:solidFill>
                  <a:srgbClr val="00B050"/>
                </a:solidFill>
                <a:latin typeface="Arial Narrow" panose="020B0606020202030204" pitchFamily="34" charset="0"/>
              </a:rPr>
              <a:t>EMPRESA CONTRUCTORA DEL VALLE DE ORIZABA</a:t>
            </a:r>
            <a:br>
              <a:rPr lang="es-MX" sz="2600" b="1" dirty="0">
                <a:solidFill>
                  <a:srgbClr val="00B050"/>
                </a:solidFill>
                <a:latin typeface="Arial Narrow" panose="020B0606020202030204" pitchFamily="34" charset="0"/>
              </a:rPr>
            </a:br>
            <a:r>
              <a:rPr lang="es-MX" sz="2600" b="1" dirty="0">
                <a:solidFill>
                  <a:srgbClr val="00B050"/>
                </a:solidFill>
                <a:latin typeface="Arial Narrow" panose="020B0606020202030204" pitchFamily="34" charset="0"/>
              </a:rPr>
              <a:t>S.A. de C.V.</a:t>
            </a:r>
          </a:p>
        </p:txBody>
      </p:sp>
      <p:pic>
        <p:nvPicPr>
          <p:cNvPr id="17" name="Imagen 16">
            <a:extLst>
              <a:ext uri="{FF2B5EF4-FFF2-40B4-BE49-F238E27FC236}">
                <a16:creationId xmlns:a16="http://schemas.microsoft.com/office/drawing/2014/main" xmlns="" id="{BF575D87-5C74-4D84-A548-11224A301441}"/>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0" b="94737" l="5350" r="97119"/>
                    </a14:imgEffect>
                  </a14:imgLayer>
                </a14:imgProps>
              </a:ext>
              <a:ext uri="{28A0092B-C50C-407E-A947-70E740481C1C}">
                <a14:useLocalDpi xmlns:a14="http://schemas.microsoft.com/office/drawing/2010/main"/>
              </a:ext>
            </a:extLst>
          </a:blip>
          <a:srcRect t="6604"/>
          <a:stretch/>
        </p:blipFill>
        <p:spPr>
          <a:xfrm>
            <a:off x="323528" y="41444"/>
            <a:ext cx="1513396" cy="1355556"/>
          </a:xfrm>
          <a:prstGeom prst="rect">
            <a:avLst/>
          </a:prstGeom>
        </p:spPr>
      </p:pic>
      <p:pic>
        <p:nvPicPr>
          <p:cNvPr id="18" name="Imagen 17">
            <a:extLst>
              <a:ext uri="{FF2B5EF4-FFF2-40B4-BE49-F238E27FC236}">
                <a16:creationId xmlns:a16="http://schemas.microsoft.com/office/drawing/2014/main" xmlns="" id="{483D2428-EA8B-41A3-A730-AA3E98B8FF9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909028" y="620961"/>
            <a:ext cx="2291810" cy="855831"/>
          </a:xfrm>
          <a:prstGeom prst="rect">
            <a:avLst/>
          </a:prstGeom>
        </p:spPr>
      </p:pic>
      <p:sp>
        <p:nvSpPr>
          <p:cNvPr id="19" name="Rectángulo 18">
            <a:extLst>
              <a:ext uri="{FF2B5EF4-FFF2-40B4-BE49-F238E27FC236}">
                <a16:creationId xmlns:a16="http://schemas.microsoft.com/office/drawing/2014/main" xmlns="" id="{A7011EEF-DAFA-4750-B58A-AE45086A4F0D}"/>
              </a:ext>
            </a:extLst>
          </p:cNvPr>
          <p:cNvSpPr/>
          <p:nvPr/>
        </p:nvSpPr>
        <p:spPr>
          <a:xfrm>
            <a:off x="5686705" y="4416330"/>
            <a:ext cx="2515432" cy="923330"/>
          </a:xfrm>
          <a:prstGeom prst="rect">
            <a:avLst/>
          </a:prstGeom>
        </p:spPr>
        <p:txBody>
          <a:bodyPr wrap="none">
            <a:spAutoFit/>
          </a:bodyPr>
          <a:lstStyle/>
          <a:p>
            <a:pPr algn="ctr"/>
            <a:r>
              <a:rPr lang="es-MX" dirty="0">
                <a:ln w="0"/>
                <a:effectLst>
                  <a:outerShdw blurRad="38100" dist="19050" dir="2700000" algn="tl" rotWithShape="0">
                    <a:schemeClr val="dk1">
                      <a:alpha val="40000"/>
                    </a:schemeClr>
                  </a:outerShdw>
                </a:effectLst>
                <a:latin typeface="Comic Sans MS" pitchFamily="66" charset="0"/>
              </a:rPr>
              <a:t>Sistema de Supresión</a:t>
            </a:r>
          </a:p>
          <a:p>
            <a:pPr algn="ctr"/>
            <a:r>
              <a:rPr lang="es-MX" dirty="0">
                <a:ln w="0"/>
                <a:effectLst>
                  <a:outerShdw blurRad="38100" dist="19050" dir="2700000" algn="tl" rotWithShape="0">
                    <a:schemeClr val="dk1">
                      <a:alpha val="40000"/>
                    </a:schemeClr>
                  </a:outerShdw>
                </a:effectLst>
                <a:latin typeface="Comic Sans MS" pitchFamily="66" charset="0"/>
              </a:rPr>
              <a:t>de fuego en estación </a:t>
            </a:r>
          </a:p>
          <a:p>
            <a:pPr algn="ctr"/>
            <a:r>
              <a:rPr lang="es-MX" dirty="0">
                <a:ln w="0"/>
                <a:effectLst>
                  <a:outerShdw blurRad="38100" dist="19050" dir="2700000" algn="tl" rotWithShape="0">
                    <a:schemeClr val="dk1">
                      <a:alpha val="40000"/>
                    </a:schemeClr>
                  </a:outerShdw>
                </a:effectLst>
                <a:latin typeface="Comic Sans MS" pitchFamily="66" charset="0"/>
              </a:rPr>
              <a:t>de Bombeo </a:t>
            </a:r>
            <a:endParaRPr lang="es-MX"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3"/>
          <p:cNvSpPr txBox="1">
            <a:spLocks noChangeArrowheads="1"/>
          </p:cNvSpPr>
          <p:nvPr/>
        </p:nvSpPr>
        <p:spPr>
          <a:xfrm>
            <a:off x="5292080" y="1628800"/>
            <a:ext cx="3528392" cy="1944216"/>
          </a:xfrm>
          <a:prstGeom prst="rect">
            <a:avLst/>
          </a:prstGeom>
        </p:spPr>
        <p:txBody>
          <a:bodyPr vert="horz" lIns="91440" tIns="45720" rIns="91440" bIns="45720" rtlCol="0">
            <a:normAutofit/>
          </a:bodyPr>
          <a:lstStyle/>
          <a:p>
            <a:pPr algn="just"/>
            <a:r>
              <a:rPr lang="es-MX" sz="1600" dirty="0">
                <a:ln w="0"/>
                <a:latin typeface="Comic Sans MS" pitchFamily="66" charset="0"/>
              </a:rPr>
              <a:t>Actividades:</a:t>
            </a:r>
          </a:p>
          <a:p>
            <a:pPr algn="just"/>
            <a:r>
              <a:rPr lang="es-MX" sz="1600" dirty="0">
                <a:ln w="0"/>
                <a:latin typeface="Comic Sans MS" pitchFamily="66" charset="0"/>
              </a:rPr>
              <a:t>Instalación  y puesta en servicio de la instrumentación para la medición y regulación del gas natural para el consumo en turbinas de la estación de rebombeo.</a:t>
            </a:r>
          </a:p>
        </p:txBody>
      </p:sp>
      <p:sp>
        <p:nvSpPr>
          <p:cNvPr id="11" name="Rectangle 4"/>
          <p:cNvSpPr>
            <a:spLocks noChangeArrowheads="1"/>
          </p:cNvSpPr>
          <p:nvPr/>
        </p:nvSpPr>
        <p:spPr bwMode="auto">
          <a:xfrm>
            <a:off x="467544" y="1700809"/>
            <a:ext cx="4392488" cy="1512167"/>
          </a:xfrm>
          <a:prstGeom prst="rect">
            <a:avLst/>
          </a:prstGeom>
          <a:noFill/>
          <a:ln w="9525">
            <a:noFill/>
            <a:miter lim="800000"/>
            <a:headEnd/>
            <a:tailEnd/>
          </a:ln>
        </p:spPr>
        <p:txBody>
          <a:bodyPr/>
          <a:lstStyle/>
          <a:p>
            <a:r>
              <a:rPr lang="es-ES_tradnl" sz="1400" dirty="0">
                <a:ln w="0"/>
                <a:latin typeface="Comic Sans MS" pitchFamily="66" charset="0"/>
              </a:rPr>
              <a:t>OBRA:</a:t>
            </a:r>
          </a:p>
          <a:p>
            <a:r>
              <a:rPr lang="es-ES_tradnl" sz="1400" dirty="0">
                <a:ln w="0"/>
                <a:latin typeface="Comic Sans MS" pitchFamily="66" charset="0"/>
              </a:rPr>
              <a:t>INSTALACIÓN Y PUESTA EN SERVICIO DE LA INSTRUMENTACIÓN EN LA ESTACION DE MEDICION Y REGULACIÓN DE GAS A TURBINAS EN LA ESTACION  DE REBOMBEO  EL TEJAR, VER.</a:t>
            </a:r>
            <a:endParaRPr lang="es-MX" sz="1400" dirty="0">
              <a:ln w="0"/>
              <a:latin typeface="Comic Sans MS" pitchFamily="66" charset="0"/>
            </a:endParaRPr>
          </a:p>
        </p:txBody>
      </p:sp>
      <p:sp>
        <p:nvSpPr>
          <p:cNvPr id="13" name="Rectangle 4"/>
          <p:cNvSpPr>
            <a:spLocks noChangeArrowheads="1"/>
          </p:cNvSpPr>
          <p:nvPr/>
        </p:nvSpPr>
        <p:spPr bwMode="auto">
          <a:xfrm>
            <a:off x="6910509" y="5728495"/>
            <a:ext cx="2016224" cy="1080120"/>
          </a:xfrm>
          <a:prstGeom prst="rect">
            <a:avLst/>
          </a:prstGeom>
          <a:noFill/>
          <a:ln w="9525">
            <a:noFill/>
            <a:miter lim="800000"/>
            <a:headEnd/>
            <a:tailEnd/>
          </a:ln>
        </p:spPr>
        <p:txBody>
          <a:bodyPr/>
          <a:lstStyle/>
          <a:p>
            <a:r>
              <a:rPr lang="es-MX" sz="1200" dirty="0">
                <a:ln w="0"/>
                <a:effectLst>
                  <a:outerShdw blurRad="38100" dist="19050" dir="2700000" algn="tl" rotWithShape="0">
                    <a:schemeClr val="dk1">
                      <a:alpha val="40000"/>
                    </a:schemeClr>
                  </a:outerShdw>
                </a:effectLst>
                <a:latin typeface="Comic Sans MS" pitchFamily="66" charset="0"/>
              </a:rPr>
              <a:t>Contratante:</a:t>
            </a:r>
          </a:p>
          <a:p>
            <a:r>
              <a:rPr lang="es-MX" sz="1200" dirty="0">
                <a:ln w="0"/>
                <a:effectLst>
                  <a:outerShdw blurRad="38100" dist="19050" dir="2700000" algn="tl" rotWithShape="0">
                    <a:schemeClr val="dk1">
                      <a:alpha val="40000"/>
                    </a:schemeClr>
                  </a:outerShdw>
                </a:effectLst>
                <a:latin typeface="Comic Sans MS" pitchFamily="66" charset="0"/>
              </a:rPr>
              <a:t>Ges-Scada, S. A. de C. V.</a:t>
            </a:r>
          </a:p>
          <a:p>
            <a:r>
              <a:rPr lang="es-MX" sz="1200" dirty="0">
                <a:ln w="0"/>
                <a:effectLst>
                  <a:outerShdw blurRad="38100" dist="19050" dir="2700000" algn="tl" rotWithShape="0">
                    <a:schemeClr val="dk1">
                      <a:alpha val="40000"/>
                    </a:schemeClr>
                  </a:outerShdw>
                </a:effectLst>
                <a:latin typeface="Comic Sans MS" pitchFamily="66" charset="0"/>
              </a:rPr>
              <a:t>Febrero / julio de 2015.</a:t>
            </a:r>
          </a:p>
          <a:p>
            <a:r>
              <a:rPr lang="es-MX" sz="1200" dirty="0">
                <a:ln w="0"/>
                <a:effectLst>
                  <a:outerShdw blurRad="38100" dist="19050" dir="2700000" algn="tl" rotWithShape="0">
                    <a:schemeClr val="dk1">
                      <a:alpha val="40000"/>
                    </a:schemeClr>
                  </a:outerShdw>
                </a:effectLst>
                <a:latin typeface="Comic Sans MS" pitchFamily="66" charset="0"/>
              </a:rPr>
              <a:t>Cliente Principal: </a:t>
            </a:r>
          </a:p>
          <a:p>
            <a:r>
              <a:rPr lang="es-MX" sz="1200" dirty="0">
                <a:ln w="0"/>
                <a:effectLst>
                  <a:outerShdw blurRad="38100" dist="19050" dir="2700000" algn="tl" rotWithShape="0">
                    <a:schemeClr val="dk1">
                      <a:alpha val="40000"/>
                    </a:schemeClr>
                  </a:outerShdw>
                </a:effectLst>
                <a:latin typeface="Comic Sans MS" pitchFamily="66" charset="0"/>
              </a:rPr>
              <a:t>PEMEX Refinación</a:t>
            </a:r>
          </a:p>
        </p:txBody>
      </p:sp>
      <p:pic>
        <p:nvPicPr>
          <p:cNvPr id="62474" name="Picture 10" descr="E:\jesus_2009\fotos_seleccionadas\IM00223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15816" y="5084157"/>
            <a:ext cx="2152649" cy="1729219"/>
          </a:xfrm>
          <a:prstGeom prst="rect">
            <a:avLst/>
          </a:prstGeom>
          <a:noFill/>
        </p:spPr>
      </p:pic>
      <p:pic>
        <p:nvPicPr>
          <p:cNvPr id="62475" name="Picture 11" descr="E:\jesus_2009\fotos_seleccionadas\IM002228.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9552" y="5085184"/>
            <a:ext cx="2304253" cy="1728190"/>
          </a:xfrm>
          <a:prstGeom prst="rect">
            <a:avLst/>
          </a:prstGeom>
          <a:noFill/>
        </p:spPr>
      </p:pic>
      <p:pic>
        <p:nvPicPr>
          <p:cNvPr id="62476" name="Picture 12" descr="E:\jesus_2009\fotos_seleccionadas\IM002226.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7543" y="3331908"/>
            <a:ext cx="2241689" cy="1681265"/>
          </a:xfrm>
          <a:prstGeom prst="rect">
            <a:avLst/>
          </a:prstGeom>
          <a:noFill/>
        </p:spPr>
      </p:pic>
      <p:pic>
        <p:nvPicPr>
          <p:cNvPr id="62477" name="Picture 13" descr="E:\jesus_2009\fotos_seleccionadas\IM002235.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747586" y="3284983"/>
            <a:ext cx="2304253" cy="1728191"/>
          </a:xfrm>
          <a:prstGeom prst="rect">
            <a:avLst/>
          </a:prstGeom>
          <a:noFill/>
        </p:spPr>
      </p:pic>
      <p:sp>
        <p:nvSpPr>
          <p:cNvPr id="14" name="1 Título">
            <a:extLst>
              <a:ext uri="{FF2B5EF4-FFF2-40B4-BE49-F238E27FC236}">
                <a16:creationId xmlns:a16="http://schemas.microsoft.com/office/drawing/2014/main" xmlns="" id="{A00E4BC3-C08D-40F6-86D2-43E6908C6AFF}"/>
              </a:ext>
            </a:extLst>
          </p:cNvPr>
          <p:cNvSpPr>
            <a:spLocks noGrp="1"/>
          </p:cNvSpPr>
          <p:nvPr>
            <p:ph type="ctrTitle"/>
          </p:nvPr>
        </p:nvSpPr>
        <p:spPr>
          <a:xfrm>
            <a:off x="-127841" y="55421"/>
            <a:ext cx="9036496" cy="1196751"/>
          </a:xfrm>
        </p:spPr>
        <p:txBody>
          <a:bodyPr>
            <a:normAutofit/>
          </a:bodyPr>
          <a:lstStyle/>
          <a:p>
            <a:pPr algn="r"/>
            <a:r>
              <a:rPr lang="es-MX" sz="2600" b="1" dirty="0">
                <a:solidFill>
                  <a:schemeClr val="tx2"/>
                </a:solidFill>
                <a:latin typeface="Arial Narrow" panose="020B0606020202030204" pitchFamily="34" charset="0"/>
              </a:rPr>
              <a:t>                </a:t>
            </a:r>
            <a:r>
              <a:rPr lang="es-MX" sz="2600" b="1" dirty="0">
                <a:solidFill>
                  <a:srgbClr val="00B050"/>
                </a:solidFill>
                <a:latin typeface="Arial Narrow" panose="020B0606020202030204" pitchFamily="34" charset="0"/>
              </a:rPr>
              <a:t>EMPRESA CONTRUCTORA DEL VALLE DE ORIZABA</a:t>
            </a:r>
            <a:br>
              <a:rPr lang="es-MX" sz="2600" b="1" dirty="0">
                <a:solidFill>
                  <a:srgbClr val="00B050"/>
                </a:solidFill>
                <a:latin typeface="Arial Narrow" panose="020B0606020202030204" pitchFamily="34" charset="0"/>
              </a:rPr>
            </a:br>
            <a:r>
              <a:rPr lang="es-MX" sz="2600" b="1" dirty="0">
                <a:solidFill>
                  <a:srgbClr val="00B050"/>
                </a:solidFill>
                <a:latin typeface="Arial Narrow" panose="020B0606020202030204" pitchFamily="34" charset="0"/>
              </a:rPr>
              <a:t>S.A. de C.V.</a:t>
            </a:r>
          </a:p>
        </p:txBody>
      </p:sp>
      <p:pic>
        <p:nvPicPr>
          <p:cNvPr id="15" name="Imagen 14">
            <a:extLst>
              <a:ext uri="{FF2B5EF4-FFF2-40B4-BE49-F238E27FC236}">
                <a16:creationId xmlns:a16="http://schemas.microsoft.com/office/drawing/2014/main" xmlns="" id="{4DF4125A-DE96-4EE5-B452-F2866DCEA4C5}"/>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backgroundRemoval t="0" b="94737" l="5350" r="97119"/>
                    </a14:imgEffect>
                  </a14:imgLayer>
                </a14:imgProps>
              </a:ext>
              <a:ext uri="{28A0092B-C50C-407E-A947-70E740481C1C}">
                <a14:useLocalDpi xmlns:a14="http://schemas.microsoft.com/office/drawing/2010/main"/>
              </a:ext>
            </a:extLst>
          </a:blip>
          <a:srcRect t="6604"/>
          <a:stretch/>
        </p:blipFill>
        <p:spPr>
          <a:xfrm>
            <a:off x="323528" y="41444"/>
            <a:ext cx="1513396" cy="1355556"/>
          </a:xfrm>
          <a:prstGeom prst="rect">
            <a:avLst/>
          </a:prstGeom>
        </p:spPr>
      </p:pic>
      <p:pic>
        <p:nvPicPr>
          <p:cNvPr id="16" name="Imagen 15">
            <a:extLst>
              <a:ext uri="{FF2B5EF4-FFF2-40B4-BE49-F238E27FC236}">
                <a16:creationId xmlns:a16="http://schemas.microsoft.com/office/drawing/2014/main" xmlns="" id="{067932A7-4854-4E95-9221-F96EF0CAD20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909028" y="620961"/>
            <a:ext cx="2291810" cy="855831"/>
          </a:xfrm>
          <a:prstGeom prst="rect">
            <a:avLst/>
          </a:prstGeom>
        </p:spPr>
      </p:pic>
      <p:sp>
        <p:nvSpPr>
          <p:cNvPr id="12" name="Rectángulo 11">
            <a:extLst>
              <a:ext uri="{FF2B5EF4-FFF2-40B4-BE49-F238E27FC236}">
                <a16:creationId xmlns:a16="http://schemas.microsoft.com/office/drawing/2014/main" xmlns="" id="{C51F4729-78A3-4FE3-BB43-839BBB7CF410}"/>
              </a:ext>
            </a:extLst>
          </p:cNvPr>
          <p:cNvSpPr/>
          <p:nvPr/>
        </p:nvSpPr>
        <p:spPr>
          <a:xfrm>
            <a:off x="5830388" y="3947718"/>
            <a:ext cx="2720617" cy="923330"/>
          </a:xfrm>
          <a:prstGeom prst="rect">
            <a:avLst/>
          </a:prstGeom>
        </p:spPr>
        <p:txBody>
          <a:bodyPr wrap="none">
            <a:spAutoFit/>
          </a:bodyPr>
          <a:lstStyle/>
          <a:p>
            <a:pPr algn="ctr"/>
            <a:r>
              <a:rPr lang="es-MX" dirty="0">
                <a:ln w="0"/>
                <a:effectLst>
                  <a:outerShdw blurRad="38100" dist="19050" dir="2700000" algn="tl" rotWithShape="0">
                    <a:schemeClr val="dk1">
                      <a:alpha val="40000"/>
                    </a:schemeClr>
                  </a:outerShdw>
                </a:effectLst>
                <a:latin typeface="Comic Sans MS" pitchFamily="66" charset="0"/>
              </a:rPr>
              <a:t>Sistema de Medición y</a:t>
            </a:r>
          </a:p>
          <a:p>
            <a:pPr algn="ctr"/>
            <a:r>
              <a:rPr lang="es-MX" dirty="0">
                <a:ln w="0"/>
                <a:effectLst>
                  <a:outerShdw blurRad="38100" dist="19050" dir="2700000" algn="tl" rotWithShape="0">
                    <a:schemeClr val="dk1">
                      <a:alpha val="40000"/>
                    </a:schemeClr>
                  </a:outerShdw>
                </a:effectLst>
                <a:latin typeface="Comic Sans MS" pitchFamily="66" charset="0"/>
              </a:rPr>
              <a:t>Control de Gas Natural </a:t>
            </a:r>
          </a:p>
          <a:p>
            <a:pPr algn="ctr"/>
            <a:r>
              <a:rPr lang="es-MX" dirty="0">
                <a:ln w="0"/>
                <a:effectLst>
                  <a:outerShdw blurRad="38100" dist="19050" dir="2700000" algn="tl" rotWithShape="0">
                    <a:schemeClr val="dk1">
                      <a:alpha val="40000"/>
                    </a:schemeClr>
                  </a:outerShdw>
                </a:effectLst>
                <a:latin typeface="Comic Sans MS" pitchFamily="66" charset="0"/>
              </a:rPr>
              <a:t>(GN)</a:t>
            </a:r>
            <a:endParaRPr lang="es-MX"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4 Tabla"/>
          <p:cNvGraphicFramePr>
            <a:graphicFrameLocks noGrp="1"/>
          </p:cNvGraphicFramePr>
          <p:nvPr>
            <p:extLst>
              <p:ext uri="{D42A27DB-BD31-4B8C-83A1-F6EECF244321}">
                <p14:modId xmlns:p14="http://schemas.microsoft.com/office/powerpoint/2010/main" val="2255596821"/>
              </p:ext>
            </p:extLst>
          </p:nvPr>
        </p:nvGraphicFramePr>
        <p:xfrm>
          <a:off x="1524000" y="1991812"/>
          <a:ext cx="6096000" cy="2608064"/>
        </p:xfrm>
        <a:graphic>
          <a:graphicData uri="http://schemas.openxmlformats.org/drawingml/2006/table">
            <a:tbl>
              <a:tblPr firstRow="1" bandRow="1">
                <a:tableStyleId>{2D5ABB26-0587-4C30-8999-92F81FD0307C}</a:tableStyleId>
              </a:tblPr>
              <a:tblGrid>
                <a:gridCol w="6096000">
                  <a:extLst>
                    <a:ext uri="{9D8B030D-6E8A-4147-A177-3AD203B41FA5}">
                      <a16:colId xmlns:a16="http://schemas.microsoft.com/office/drawing/2014/main" xmlns="" val="20000"/>
                    </a:ext>
                  </a:extLst>
                </a:gridCol>
              </a:tblGrid>
              <a:tr h="2608064">
                <a:tc>
                  <a:txBody>
                    <a:bodyPr/>
                    <a:lstStyle/>
                    <a:p>
                      <a:endParaRPr lang="es-MX" dirty="0"/>
                    </a:p>
                  </a:txBody>
                  <a:tcPr/>
                </a:tc>
                <a:extLst>
                  <a:ext uri="{0D108BD9-81ED-4DB2-BD59-A6C34878D82A}">
                    <a16:rowId xmlns:a16="http://schemas.microsoft.com/office/drawing/2014/main" xmlns="" val="10000"/>
                  </a:ext>
                </a:extLst>
              </a:tr>
            </a:tbl>
          </a:graphicData>
        </a:graphic>
      </p:graphicFrame>
      <p:graphicFrame>
        <p:nvGraphicFramePr>
          <p:cNvPr id="6" name="5 Tabla"/>
          <p:cNvGraphicFramePr>
            <a:graphicFrameLocks noGrp="1"/>
          </p:cNvGraphicFramePr>
          <p:nvPr>
            <p:extLst>
              <p:ext uri="{D42A27DB-BD31-4B8C-83A1-F6EECF244321}">
                <p14:modId xmlns:p14="http://schemas.microsoft.com/office/powerpoint/2010/main" val="1018214416"/>
              </p:ext>
            </p:extLst>
          </p:nvPr>
        </p:nvGraphicFramePr>
        <p:xfrm>
          <a:off x="1524000" y="1991812"/>
          <a:ext cx="6096000" cy="2896096"/>
        </p:xfrm>
        <a:graphic>
          <a:graphicData uri="http://schemas.openxmlformats.org/drawingml/2006/table">
            <a:tbl>
              <a:tblPr firstRow="1" bandRow="1">
                <a:tableStyleId>{2D5ABB26-0587-4C30-8999-92F81FD0307C}</a:tableStyleId>
              </a:tblPr>
              <a:tblGrid>
                <a:gridCol w="3048000">
                  <a:extLst>
                    <a:ext uri="{9D8B030D-6E8A-4147-A177-3AD203B41FA5}">
                      <a16:colId xmlns:a16="http://schemas.microsoft.com/office/drawing/2014/main" xmlns="" val="20000"/>
                    </a:ext>
                  </a:extLst>
                </a:gridCol>
                <a:gridCol w="3048000">
                  <a:extLst>
                    <a:ext uri="{9D8B030D-6E8A-4147-A177-3AD203B41FA5}">
                      <a16:colId xmlns:a16="http://schemas.microsoft.com/office/drawing/2014/main" xmlns="" val="20001"/>
                    </a:ext>
                  </a:extLst>
                </a:gridCol>
              </a:tblGrid>
              <a:tr h="28960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MX" dirty="0"/>
                    </a:p>
                  </a:txBody>
                  <a:tcPr/>
                </a:tc>
                <a:tc>
                  <a:txBody>
                    <a:bodyPr/>
                    <a:lstStyle/>
                    <a:p>
                      <a:endParaRPr lang="es-MX" dirty="0"/>
                    </a:p>
                  </a:txBody>
                  <a:tcPr/>
                </a:tc>
                <a:extLst>
                  <a:ext uri="{0D108BD9-81ED-4DB2-BD59-A6C34878D82A}">
                    <a16:rowId xmlns:a16="http://schemas.microsoft.com/office/drawing/2014/main" xmlns="" val="10000"/>
                  </a:ext>
                </a:extLst>
              </a:tr>
            </a:tbl>
          </a:graphicData>
        </a:graphic>
      </p:graphicFrame>
      <p:sp>
        <p:nvSpPr>
          <p:cNvPr id="7" name="Rectangle 3"/>
          <p:cNvSpPr txBox="1">
            <a:spLocks noChangeArrowheads="1"/>
          </p:cNvSpPr>
          <p:nvPr/>
        </p:nvSpPr>
        <p:spPr>
          <a:xfrm>
            <a:off x="5292080" y="1711668"/>
            <a:ext cx="3384376" cy="1584176"/>
          </a:xfrm>
          <a:prstGeom prst="rect">
            <a:avLst/>
          </a:prstGeom>
        </p:spPr>
        <p:txBody>
          <a:bodyPr vert="horz" lIns="91440" tIns="45720" rIns="91440" bIns="45720" rtlCol="0">
            <a:normAutofit/>
          </a:bodyPr>
          <a:lstStyle/>
          <a:p>
            <a:pPr algn="just"/>
            <a:r>
              <a:rPr lang="es-MX" sz="1600" dirty="0">
                <a:ln w="0"/>
                <a:latin typeface="Comic Sans MS" pitchFamily="66" charset="0"/>
              </a:rPr>
              <a:t>Actividades:</a:t>
            </a:r>
          </a:p>
          <a:p>
            <a:r>
              <a:rPr lang="es-MX" sz="1600" dirty="0">
                <a:ln w="0"/>
                <a:latin typeface="Comic Sans MS" pitchFamily="66" charset="0"/>
              </a:rPr>
              <a:t>Instalación  y puesta en servicio de la instrumentación para la medición de nivel tipo radar, adecuación de bridas en tanque de almacenamiento.</a:t>
            </a:r>
          </a:p>
          <a:p>
            <a:pPr marL="457200" marR="0" lvl="1" indent="0" algn="ctr" defTabSz="914400" rtl="0" eaLnBrk="1" fontAlgn="auto" latinLnBrk="0" hangingPunct="1">
              <a:lnSpc>
                <a:spcPct val="90000"/>
              </a:lnSpc>
              <a:spcBef>
                <a:spcPct val="20000"/>
              </a:spcBef>
              <a:spcAft>
                <a:spcPts val="0"/>
              </a:spcAft>
              <a:buClrTx/>
              <a:buSzTx/>
              <a:buFont typeface="Arial" pitchFamily="34" charset="0"/>
              <a:buNone/>
              <a:tabLst/>
              <a:defRPr/>
            </a:pPr>
            <a:endParaRPr kumimoji="0" lang="es-ES" sz="2400" i="0" u="none" kern="1200" normalizeH="0" baseline="0" noProof="0" dirty="0">
              <a:ln w="0"/>
              <a:uLnTx/>
              <a:uFillTx/>
              <a:latin typeface="+mn-lt"/>
              <a:ea typeface="+mn-ea"/>
              <a:cs typeface="+mn-cs"/>
            </a:endParaRPr>
          </a:p>
        </p:txBody>
      </p:sp>
      <p:sp>
        <p:nvSpPr>
          <p:cNvPr id="8" name="Rectangle 4"/>
          <p:cNvSpPr>
            <a:spLocks noChangeArrowheads="1"/>
          </p:cNvSpPr>
          <p:nvPr/>
        </p:nvSpPr>
        <p:spPr bwMode="auto">
          <a:xfrm>
            <a:off x="408793" y="1986966"/>
            <a:ext cx="4680520" cy="1944215"/>
          </a:xfrm>
          <a:prstGeom prst="rect">
            <a:avLst/>
          </a:prstGeom>
          <a:noFill/>
          <a:ln w="9525">
            <a:noFill/>
            <a:miter lim="800000"/>
            <a:headEnd/>
            <a:tailEnd/>
          </a:ln>
        </p:spPr>
        <p:txBody>
          <a:bodyPr/>
          <a:lstStyle/>
          <a:p>
            <a:r>
              <a:rPr lang="es-ES_tradnl" sz="1400" dirty="0">
                <a:ln w="0"/>
                <a:latin typeface="Comic Sans MS" pitchFamily="66" charset="0"/>
              </a:rPr>
              <a:t>OBRA:</a:t>
            </a:r>
          </a:p>
          <a:p>
            <a:r>
              <a:rPr lang="es-ES_tradnl" sz="1400" dirty="0">
                <a:ln w="0"/>
                <a:latin typeface="Comic Sans MS" pitchFamily="66" charset="0"/>
              </a:rPr>
              <a:t>INSTALACION DEL  SISTEMA DE MEDICION TIPO RADAR PARA EL CONTROL DE NIVEL EN TANQUES DE ALMACENAMIENTO DE AGUA CONGENITA EN LOS CAMPOS DE PRODUCCIÓN DE SAN PABLO RINCÓN PACHECO, VISTOSO, COCUITE Y MATAPIONCHE.</a:t>
            </a:r>
            <a:endParaRPr lang="es-MX" sz="1400" dirty="0">
              <a:ln w="0"/>
              <a:latin typeface="Comic Sans MS" pitchFamily="66" charset="0"/>
            </a:endParaRPr>
          </a:p>
        </p:txBody>
      </p:sp>
      <p:sp>
        <p:nvSpPr>
          <p:cNvPr id="10" name="Rectangle 4"/>
          <p:cNvSpPr>
            <a:spLocks noChangeArrowheads="1"/>
          </p:cNvSpPr>
          <p:nvPr/>
        </p:nvSpPr>
        <p:spPr bwMode="auto">
          <a:xfrm>
            <a:off x="6444208" y="5733256"/>
            <a:ext cx="2699792" cy="1069323"/>
          </a:xfrm>
          <a:prstGeom prst="rect">
            <a:avLst/>
          </a:prstGeom>
          <a:noFill/>
          <a:ln w="9525">
            <a:noFill/>
            <a:miter lim="800000"/>
            <a:headEnd/>
            <a:tailEnd/>
          </a:ln>
        </p:spPr>
        <p:txBody>
          <a:bodyPr/>
          <a:lstStyle/>
          <a:p>
            <a:r>
              <a:rPr lang="es-MX" sz="1200" dirty="0">
                <a:ln w="0"/>
                <a:effectLst>
                  <a:outerShdw blurRad="38100" dist="19050" dir="2700000" algn="tl" rotWithShape="0">
                    <a:schemeClr val="dk1">
                      <a:alpha val="40000"/>
                    </a:schemeClr>
                  </a:outerShdw>
                </a:effectLst>
                <a:latin typeface="Comic Sans MS" pitchFamily="66" charset="0"/>
              </a:rPr>
              <a:t>Contratante:</a:t>
            </a:r>
          </a:p>
          <a:p>
            <a:r>
              <a:rPr lang="es-MX" sz="1200" dirty="0">
                <a:ln w="0"/>
                <a:effectLst>
                  <a:outerShdw blurRad="38100" dist="19050" dir="2700000" algn="tl" rotWithShape="0">
                    <a:schemeClr val="dk1">
                      <a:alpha val="40000"/>
                    </a:schemeClr>
                  </a:outerShdw>
                </a:effectLst>
                <a:latin typeface="Comic Sans MS" pitchFamily="66" charset="0"/>
              </a:rPr>
              <a:t>Ges-Scada, S. A. de C. V.</a:t>
            </a:r>
          </a:p>
          <a:p>
            <a:r>
              <a:rPr lang="es-MX" sz="1200" dirty="0">
                <a:ln w="0"/>
                <a:effectLst>
                  <a:outerShdw blurRad="38100" dist="19050" dir="2700000" algn="tl" rotWithShape="0">
                    <a:schemeClr val="dk1">
                      <a:alpha val="40000"/>
                    </a:schemeClr>
                  </a:outerShdw>
                </a:effectLst>
                <a:latin typeface="Comic Sans MS" pitchFamily="66" charset="0"/>
              </a:rPr>
              <a:t>Julio del 2017.</a:t>
            </a:r>
          </a:p>
          <a:p>
            <a:r>
              <a:rPr lang="es-MX" sz="1200" dirty="0">
                <a:ln w="0"/>
                <a:effectLst>
                  <a:outerShdw blurRad="38100" dist="19050" dir="2700000" algn="tl" rotWithShape="0">
                    <a:schemeClr val="dk1">
                      <a:alpha val="40000"/>
                    </a:schemeClr>
                  </a:outerShdw>
                </a:effectLst>
                <a:latin typeface="Comic Sans MS" pitchFamily="66" charset="0"/>
              </a:rPr>
              <a:t>Cliente Principal: </a:t>
            </a:r>
          </a:p>
          <a:p>
            <a:r>
              <a:rPr lang="es-MX" sz="1200" dirty="0">
                <a:ln w="0"/>
                <a:effectLst>
                  <a:outerShdw blurRad="38100" dist="19050" dir="2700000" algn="tl" rotWithShape="0">
                    <a:schemeClr val="dk1">
                      <a:alpha val="40000"/>
                    </a:schemeClr>
                  </a:outerShdw>
                </a:effectLst>
                <a:latin typeface="Comic Sans MS" pitchFamily="66" charset="0"/>
              </a:rPr>
              <a:t>PEMEX Exploración y Producción.</a:t>
            </a:r>
          </a:p>
        </p:txBody>
      </p:sp>
      <p:pic>
        <p:nvPicPr>
          <p:cNvPr id="2050" name="Picture 2" descr="C:\Construcciones_olintec\416933260_865.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35245"/>
          <a:stretch/>
        </p:blipFill>
        <p:spPr bwMode="auto">
          <a:xfrm rot="10800000" flipV="1">
            <a:off x="206608" y="3634743"/>
            <a:ext cx="1835696" cy="1565427"/>
          </a:xfrm>
          <a:prstGeom prst="rect">
            <a:avLst/>
          </a:prstGeom>
          <a:noFill/>
        </p:spPr>
      </p:pic>
      <p:sp>
        <p:nvSpPr>
          <p:cNvPr id="12" name="1 Título">
            <a:extLst>
              <a:ext uri="{FF2B5EF4-FFF2-40B4-BE49-F238E27FC236}">
                <a16:creationId xmlns:a16="http://schemas.microsoft.com/office/drawing/2014/main" xmlns="" id="{EC00B559-8744-4D81-ADE4-CD1E1B8443AE}"/>
              </a:ext>
            </a:extLst>
          </p:cNvPr>
          <p:cNvSpPr>
            <a:spLocks noGrp="1"/>
          </p:cNvSpPr>
          <p:nvPr>
            <p:ph type="ctrTitle"/>
          </p:nvPr>
        </p:nvSpPr>
        <p:spPr>
          <a:xfrm>
            <a:off x="-127841" y="55421"/>
            <a:ext cx="9036496" cy="1196751"/>
          </a:xfrm>
        </p:spPr>
        <p:txBody>
          <a:bodyPr>
            <a:normAutofit/>
          </a:bodyPr>
          <a:lstStyle/>
          <a:p>
            <a:pPr algn="r"/>
            <a:r>
              <a:rPr lang="es-MX" sz="2600" b="1" dirty="0">
                <a:solidFill>
                  <a:schemeClr val="tx2"/>
                </a:solidFill>
                <a:latin typeface="Arial Narrow" panose="020B0606020202030204" pitchFamily="34" charset="0"/>
              </a:rPr>
              <a:t>                </a:t>
            </a:r>
            <a:r>
              <a:rPr lang="es-MX" sz="2600" b="1" dirty="0">
                <a:solidFill>
                  <a:srgbClr val="00B050"/>
                </a:solidFill>
                <a:latin typeface="Arial Narrow" panose="020B0606020202030204" pitchFamily="34" charset="0"/>
              </a:rPr>
              <a:t>EMPRESA CONTRUCTORA DEL VALLE DE ORIZABA</a:t>
            </a:r>
            <a:br>
              <a:rPr lang="es-MX" sz="2600" b="1" dirty="0">
                <a:solidFill>
                  <a:srgbClr val="00B050"/>
                </a:solidFill>
                <a:latin typeface="Arial Narrow" panose="020B0606020202030204" pitchFamily="34" charset="0"/>
              </a:rPr>
            </a:br>
            <a:r>
              <a:rPr lang="es-MX" sz="2600" b="1" dirty="0">
                <a:solidFill>
                  <a:srgbClr val="00B050"/>
                </a:solidFill>
                <a:latin typeface="Arial Narrow" panose="020B0606020202030204" pitchFamily="34" charset="0"/>
              </a:rPr>
              <a:t>S.A. de C.V.</a:t>
            </a:r>
          </a:p>
        </p:txBody>
      </p:sp>
      <p:pic>
        <p:nvPicPr>
          <p:cNvPr id="13" name="Imagen 12">
            <a:extLst>
              <a:ext uri="{FF2B5EF4-FFF2-40B4-BE49-F238E27FC236}">
                <a16:creationId xmlns:a16="http://schemas.microsoft.com/office/drawing/2014/main" xmlns="" id="{6C675CBA-BEFE-4C59-B8A4-3E738AD72E39}"/>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94737" l="5350" r="97119"/>
                    </a14:imgEffect>
                  </a14:imgLayer>
                </a14:imgProps>
              </a:ext>
              <a:ext uri="{28A0092B-C50C-407E-A947-70E740481C1C}">
                <a14:useLocalDpi xmlns:a14="http://schemas.microsoft.com/office/drawing/2010/main"/>
              </a:ext>
            </a:extLst>
          </a:blip>
          <a:srcRect t="6604"/>
          <a:stretch/>
        </p:blipFill>
        <p:spPr>
          <a:xfrm>
            <a:off x="323528" y="41444"/>
            <a:ext cx="1513396" cy="1355556"/>
          </a:xfrm>
          <a:prstGeom prst="rect">
            <a:avLst/>
          </a:prstGeom>
        </p:spPr>
      </p:pic>
      <p:pic>
        <p:nvPicPr>
          <p:cNvPr id="14" name="Imagen 13">
            <a:extLst>
              <a:ext uri="{FF2B5EF4-FFF2-40B4-BE49-F238E27FC236}">
                <a16:creationId xmlns:a16="http://schemas.microsoft.com/office/drawing/2014/main" xmlns="" id="{C2376DA6-5151-42CA-A997-9BCF8CDD055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09028" y="620961"/>
            <a:ext cx="2291810" cy="855831"/>
          </a:xfrm>
          <a:prstGeom prst="rect">
            <a:avLst/>
          </a:prstGeom>
        </p:spPr>
      </p:pic>
      <p:sp>
        <p:nvSpPr>
          <p:cNvPr id="11" name="Rectángulo 10">
            <a:extLst>
              <a:ext uri="{FF2B5EF4-FFF2-40B4-BE49-F238E27FC236}">
                <a16:creationId xmlns:a16="http://schemas.microsoft.com/office/drawing/2014/main" xmlns="" id="{1DC1864B-3C41-4C2A-A392-C3DC49F92081}"/>
              </a:ext>
            </a:extLst>
          </p:cNvPr>
          <p:cNvSpPr/>
          <p:nvPr/>
        </p:nvSpPr>
        <p:spPr>
          <a:xfrm>
            <a:off x="6444208" y="4141192"/>
            <a:ext cx="2005677" cy="646331"/>
          </a:xfrm>
          <a:prstGeom prst="rect">
            <a:avLst/>
          </a:prstGeom>
        </p:spPr>
        <p:txBody>
          <a:bodyPr wrap="none">
            <a:spAutoFit/>
          </a:bodyPr>
          <a:lstStyle/>
          <a:p>
            <a:pPr algn="ctr"/>
            <a:r>
              <a:rPr lang="es-MX" dirty="0">
                <a:ln w="0"/>
                <a:effectLst>
                  <a:outerShdw blurRad="38100" dist="19050" dir="2700000" algn="tl" rotWithShape="0">
                    <a:schemeClr val="dk1">
                      <a:alpha val="40000"/>
                    </a:schemeClr>
                  </a:outerShdw>
                </a:effectLst>
                <a:latin typeface="Comic Sans MS" pitchFamily="66" charset="0"/>
              </a:rPr>
              <a:t>Sistema de Nivel</a:t>
            </a:r>
          </a:p>
          <a:p>
            <a:pPr algn="ctr"/>
            <a:r>
              <a:rPr lang="es-MX" dirty="0">
                <a:ln w="0"/>
                <a:effectLst>
                  <a:outerShdw blurRad="38100" dist="19050" dir="2700000" algn="tl" rotWithShape="0">
                    <a:schemeClr val="dk1">
                      <a:alpha val="40000"/>
                    </a:schemeClr>
                  </a:outerShdw>
                </a:effectLst>
                <a:latin typeface="Comic Sans MS" pitchFamily="66" charset="0"/>
              </a:rPr>
              <a:t>Tipo Radar</a:t>
            </a:r>
            <a:endParaRPr lang="es-MX" dirty="0"/>
          </a:p>
        </p:txBody>
      </p:sp>
      <p:pic>
        <p:nvPicPr>
          <p:cNvPr id="1026" name="Picture 2" descr="Resultado de imagen para sensores radar en tanques">
            <a:extLst>
              <a:ext uri="{FF2B5EF4-FFF2-40B4-BE49-F238E27FC236}">
                <a16:creationId xmlns:a16="http://schemas.microsoft.com/office/drawing/2014/main" xmlns="" id="{92D00165-B36F-4CE9-89E9-D8B58E835B35}"/>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10057" y="5339516"/>
            <a:ext cx="1835696" cy="13767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n para sensores radar en tanques">
            <a:extLst>
              <a:ext uri="{FF2B5EF4-FFF2-40B4-BE49-F238E27FC236}">
                <a16:creationId xmlns:a16="http://schemas.microsoft.com/office/drawing/2014/main" xmlns="" id="{EAB3E1FA-5A2F-4FE5-9EAE-3AE143679030}"/>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139647" y="3634742"/>
            <a:ext cx="2125695" cy="3081545"/>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xmlns="" id="{4ACAC81D-8B2E-4325-8645-D0AA5E48040B}"/>
              </a:ext>
            </a:extLst>
          </p:cNvPr>
          <p:cNvPicPr>
            <a:picLocks noChangeAspect="1"/>
          </p:cNvPicPr>
          <p:nvPr/>
        </p:nvPicPr>
        <p:blipFill rotWithShape="1">
          <a:blip r:embed="rId9"/>
          <a:srcRect l="45878"/>
          <a:stretch/>
        </p:blipFill>
        <p:spPr>
          <a:xfrm>
            <a:off x="4359236" y="3649609"/>
            <a:ext cx="1417650" cy="1743075"/>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4 Tabla"/>
          <p:cNvGraphicFramePr>
            <a:graphicFrameLocks noGrp="1"/>
          </p:cNvGraphicFramePr>
          <p:nvPr>
            <p:extLst>
              <p:ext uri="{D42A27DB-BD31-4B8C-83A1-F6EECF244321}">
                <p14:modId xmlns:p14="http://schemas.microsoft.com/office/powerpoint/2010/main" val="339832761"/>
              </p:ext>
            </p:extLst>
          </p:nvPr>
        </p:nvGraphicFramePr>
        <p:xfrm>
          <a:off x="1524000" y="1757040"/>
          <a:ext cx="6096000" cy="2608064"/>
        </p:xfrm>
        <a:graphic>
          <a:graphicData uri="http://schemas.openxmlformats.org/drawingml/2006/table">
            <a:tbl>
              <a:tblPr firstRow="1" bandRow="1">
                <a:tableStyleId>{2D5ABB26-0587-4C30-8999-92F81FD0307C}</a:tableStyleId>
              </a:tblPr>
              <a:tblGrid>
                <a:gridCol w="6096000">
                  <a:extLst>
                    <a:ext uri="{9D8B030D-6E8A-4147-A177-3AD203B41FA5}">
                      <a16:colId xmlns:a16="http://schemas.microsoft.com/office/drawing/2014/main" xmlns="" val="20000"/>
                    </a:ext>
                  </a:extLst>
                </a:gridCol>
              </a:tblGrid>
              <a:tr h="2608064">
                <a:tc>
                  <a:txBody>
                    <a:bodyPr/>
                    <a:lstStyle/>
                    <a:p>
                      <a:endParaRPr lang="es-MX" dirty="0"/>
                    </a:p>
                  </a:txBody>
                  <a:tcPr/>
                </a:tc>
                <a:extLst>
                  <a:ext uri="{0D108BD9-81ED-4DB2-BD59-A6C34878D82A}">
                    <a16:rowId xmlns:a16="http://schemas.microsoft.com/office/drawing/2014/main" xmlns="" val="10000"/>
                  </a:ext>
                </a:extLst>
              </a:tr>
            </a:tbl>
          </a:graphicData>
        </a:graphic>
      </p:graphicFrame>
      <p:sp>
        <p:nvSpPr>
          <p:cNvPr id="7" name="Rectangle 3"/>
          <p:cNvSpPr txBox="1">
            <a:spLocks noChangeArrowheads="1"/>
          </p:cNvSpPr>
          <p:nvPr/>
        </p:nvSpPr>
        <p:spPr>
          <a:xfrm>
            <a:off x="5220072" y="2132856"/>
            <a:ext cx="3600400" cy="1944216"/>
          </a:xfrm>
          <a:prstGeom prst="rect">
            <a:avLst/>
          </a:prstGeom>
        </p:spPr>
        <p:txBody>
          <a:bodyPr vert="horz" lIns="91440" tIns="45720" rIns="91440" bIns="45720" rtlCol="0">
            <a:normAutofit/>
          </a:bodyPr>
          <a:lstStyle/>
          <a:p>
            <a:r>
              <a:rPr lang="es-MX" sz="1600" dirty="0">
                <a:ln w="0"/>
                <a:effectLst>
                  <a:outerShdw blurRad="38100" dist="19050" dir="2700000" algn="tl" rotWithShape="0">
                    <a:schemeClr val="dk1">
                      <a:alpha val="40000"/>
                    </a:schemeClr>
                  </a:outerShdw>
                </a:effectLst>
                <a:latin typeface="Comic Sans MS" pitchFamily="66" charset="0"/>
              </a:rPr>
              <a:t>Actividades:</a:t>
            </a:r>
          </a:p>
          <a:p>
            <a:r>
              <a:rPr lang="es-MX" sz="1600" dirty="0">
                <a:ln w="0"/>
                <a:effectLst>
                  <a:outerShdw blurRad="38100" dist="19050" dir="2700000" algn="tl" rotWithShape="0">
                    <a:schemeClr val="dk1">
                      <a:alpha val="40000"/>
                    </a:schemeClr>
                  </a:outerShdw>
                </a:effectLst>
                <a:latin typeface="Comic Sans MS" pitchFamily="66" charset="0"/>
              </a:rPr>
              <a:t>Instalación  y puesta en servicio de la instrumentación para la medición y regulación de gas natural en estación de rebombeo para consumo de turbinas. </a:t>
            </a:r>
          </a:p>
        </p:txBody>
      </p:sp>
      <p:sp>
        <p:nvSpPr>
          <p:cNvPr id="8" name="Rectangle 4"/>
          <p:cNvSpPr>
            <a:spLocks noChangeArrowheads="1"/>
          </p:cNvSpPr>
          <p:nvPr/>
        </p:nvSpPr>
        <p:spPr bwMode="auto">
          <a:xfrm>
            <a:off x="467544" y="1772817"/>
            <a:ext cx="4392488" cy="2088232"/>
          </a:xfrm>
          <a:prstGeom prst="rect">
            <a:avLst/>
          </a:prstGeom>
          <a:noFill/>
          <a:ln w="9525">
            <a:noFill/>
            <a:miter lim="800000"/>
            <a:headEnd/>
            <a:tailEnd/>
          </a:ln>
        </p:spPr>
        <p:txBody>
          <a:bodyPr/>
          <a:lstStyle/>
          <a:p>
            <a:r>
              <a:rPr lang="es-ES_tradnl" sz="1400" dirty="0">
                <a:ln w="0"/>
                <a:effectLst>
                  <a:outerShdw blurRad="38100" dist="19050" dir="2700000" algn="tl" rotWithShape="0">
                    <a:schemeClr val="dk1">
                      <a:alpha val="40000"/>
                    </a:schemeClr>
                  </a:outerShdw>
                </a:effectLst>
                <a:latin typeface="Comic Sans MS" pitchFamily="66" charset="0"/>
              </a:rPr>
              <a:t>OBRA:</a:t>
            </a:r>
          </a:p>
          <a:p>
            <a:r>
              <a:rPr lang="es-ES_tradnl" sz="1400" dirty="0">
                <a:ln w="0"/>
                <a:effectLst>
                  <a:outerShdw blurRad="38100" dist="19050" dir="2700000" algn="tl" rotWithShape="0">
                    <a:schemeClr val="dk1">
                      <a:alpha val="40000"/>
                    </a:schemeClr>
                  </a:outerShdw>
                </a:effectLst>
                <a:latin typeface="Comic Sans MS" pitchFamily="66" charset="0"/>
              </a:rPr>
              <a:t>INSTALACIÓN Y PUESTA EN SERVICIO DE LA INSTRUMENTACIÓN EN LA ESTACION DE MEDICION Y REGULACIÓN DE GAS A TURBINAS EN EL COMPLEJO PETROQUÍMICO ESCOLIN.</a:t>
            </a:r>
            <a:endParaRPr lang="es-MX" sz="1400" dirty="0">
              <a:ln w="0"/>
              <a:effectLst>
                <a:outerShdw blurRad="38100" dist="19050" dir="2700000" algn="tl" rotWithShape="0">
                  <a:schemeClr val="dk1">
                    <a:alpha val="40000"/>
                  </a:schemeClr>
                </a:outerShdw>
              </a:effectLst>
              <a:latin typeface="Comic Sans MS" pitchFamily="66" charset="0"/>
            </a:endParaRPr>
          </a:p>
        </p:txBody>
      </p:sp>
      <p:sp>
        <p:nvSpPr>
          <p:cNvPr id="10" name="Rectangle 4"/>
          <p:cNvSpPr>
            <a:spLocks noChangeArrowheads="1"/>
          </p:cNvSpPr>
          <p:nvPr/>
        </p:nvSpPr>
        <p:spPr bwMode="auto">
          <a:xfrm>
            <a:off x="7020272" y="5766601"/>
            <a:ext cx="2017712" cy="1107504"/>
          </a:xfrm>
          <a:prstGeom prst="rect">
            <a:avLst/>
          </a:prstGeom>
          <a:noFill/>
          <a:ln w="9525">
            <a:noFill/>
            <a:miter lim="800000"/>
            <a:headEnd/>
            <a:tailEnd/>
          </a:ln>
        </p:spPr>
        <p:txBody>
          <a:bodyPr/>
          <a:lstStyle/>
          <a:p>
            <a:r>
              <a:rPr lang="es-MX" sz="1200" dirty="0">
                <a:ln w="0"/>
                <a:effectLst>
                  <a:outerShdw blurRad="38100" dist="19050" dir="2700000" algn="tl" rotWithShape="0">
                    <a:schemeClr val="dk1">
                      <a:alpha val="40000"/>
                    </a:schemeClr>
                  </a:outerShdw>
                </a:effectLst>
                <a:latin typeface="Comic Sans MS" pitchFamily="66" charset="0"/>
              </a:rPr>
              <a:t>Contratante:</a:t>
            </a:r>
          </a:p>
          <a:p>
            <a:r>
              <a:rPr lang="es-MX" sz="1200" dirty="0">
                <a:ln w="0"/>
                <a:effectLst>
                  <a:outerShdw blurRad="38100" dist="19050" dir="2700000" algn="tl" rotWithShape="0">
                    <a:schemeClr val="dk1">
                      <a:alpha val="40000"/>
                    </a:schemeClr>
                  </a:outerShdw>
                </a:effectLst>
                <a:latin typeface="Comic Sans MS" pitchFamily="66" charset="0"/>
              </a:rPr>
              <a:t>Ges-Scada, S. A. de C. V.</a:t>
            </a:r>
          </a:p>
          <a:p>
            <a:r>
              <a:rPr lang="es-MX" sz="1200" dirty="0">
                <a:ln w="0"/>
                <a:effectLst>
                  <a:outerShdw blurRad="38100" dist="19050" dir="2700000" algn="tl" rotWithShape="0">
                    <a:schemeClr val="dk1">
                      <a:alpha val="40000"/>
                    </a:schemeClr>
                  </a:outerShdw>
                </a:effectLst>
                <a:latin typeface="Comic Sans MS" pitchFamily="66" charset="0"/>
              </a:rPr>
              <a:t>Agosto de 2017.</a:t>
            </a:r>
          </a:p>
          <a:p>
            <a:r>
              <a:rPr lang="es-MX" sz="1200" dirty="0">
                <a:ln w="0"/>
                <a:effectLst>
                  <a:outerShdw blurRad="38100" dist="19050" dir="2700000" algn="tl" rotWithShape="0">
                    <a:schemeClr val="dk1">
                      <a:alpha val="40000"/>
                    </a:schemeClr>
                  </a:outerShdw>
                </a:effectLst>
                <a:latin typeface="Comic Sans MS" pitchFamily="66" charset="0"/>
              </a:rPr>
              <a:t>Cliente Principal: </a:t>
            </a:r>
          </a:p>
          <a:p>
            <a:r>
              <a:rPr lang="es-MX" sz="1200" dirty="0">
                <a:ln w="0"/>
                <a:effectLst>
                  <a:outerShdw blurRad="38100" dist="19050" dir="2700000" algn="tl" rotWithShape="0">
                    <a:schemeClr val="dk1">
                      <a:alpha val="40000"/>
                    </a:schemeClr>
                  </a:outerShdw>
                </a:effectLst>
                <a:latin typeface="Comic Sans MS" pitchFamily="66" charset="0"/>
              </a:rPr>
              <a:t> PEMEX Refinación.</a:t>
            </a:r>
          </a:p>
        </p:txBody>
      </p:sp>
      <p:pic>
        <p:nvPicPr>
          <p:cNvPr id="58369" name="Picture 1" descr="E:\jesus_2009\fotos_seleccionadas\IM002217.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3375" y="3068960"/>
            <a:ext cx="2472275" cy="1854206"/>
          </a:xfrm>
          <a:prstGeom prst="rect">
            <a:avLst/>
          </a:prstGeom>
          <a:noFill/>
        </p:spPr>
      </p:pic>
      <p:pic>
        <p:nvPicPr>
          <p:cNvPr id="58370" name="Picture 2" descr="E:\jesus_2009\fotos_seleccionadas\IM002227.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27784" y="3068960"/>
            <a:ext cx="2394149" cy="1795612"/>
          </a:xfrm>
          <a:prstGeom prst="rect">
            <a:avLst/>
          </a:prstGeom>
          <a:noFill/>
        </p:spPr>
      </p:pic>
      <p:pic>
        <p:nvPicPr>
          <p:cNvPr id="58371" name="Picture 3" descr="E:\jesus_2009\fotos_seleccionadas\Imagen 022.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23528" y="5000921"/>
            <a:ext cx="1694333" cy="1728931"/>
          </a:xfrm>
          <a:prstGeom prst="rect">
            <a:avLst/>
          </a:prstGeom>
          <a:noFill/>
        </p:spPr>
      </p:pic>
      <p:pic>
        <p:nvPicPr>
          <p:cNvPr id="58375" name="Picture 7" descr="E:\jesus_2009\fotos_seleccionadas\Imagen 546.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251181" y="4989238"/>
            <a:ext cx="2880320" cy="1740614"/>
          </a:xfrm>
          <a:prstGeom prst="rect">
            <a:avLst/>
          </a:prstGeom>
          <a:noFill/>
        </p:spPr>
      </p:pic>
      <p:sp>
        <p:nvSpPr>
          <p:cNvPr id="14" name="1 Título">
            <a:extLst>
              <a:ext uri="{FF2B5EF4-FFF2-40B4-BE49-F238E27FC236}">
                <a16:creationId xmlns:a16="http://schemas.microsoft.com/office/drawing/2014/main" xmlns="" id="{3FCF0241-8486-459B-B662-8C4F4FE4402F}"/>
              </a:ext>
            </a:extLst>
          </p:cNvPr>
          <p:cNvSpPr>
            <a:spLocks noGrp="1"/>
          </p:cNvSpPr>
          <p:nvPr>
            <p:ph type="ctrTitle"/>
          </p:nvPr>
        </p:nvSpPr>
        <p:spPr>
          <a:xfrm>
            <a:off x="-127841" y="55421"/>
            <a:ext cx="9036496" cy="1196751"/>
          </a:xfrm>
        </p:spPr>
        <p:txBody>
          <a:bodyPr>
            <a:normAutofit/>
          </a:bodyPr>
          <a:lstStyle/>
          <a:p>
            <a:pPr algn="r"/>
            <a:r>
              <a:rPr lang="es-MX" sz="2600" b="1" dirty="0">
                <a:solidFill>
                  <a:schemeClr val="tx2"/>
                </a:solidFill>
                <a:latin typeface="Arial Narrow" panose="020B0606020202030204" pitchFamily="34" charset="0"/>
              </a:rPr>
              <a:t>                </a:t>
            </a:r>
            <a:r>
              <a:rPr lang="es-MX" sz="2600" b="1" dirty="0">
                <a:solidFill>
                  <a:srgbClr val="00B050"/>
                </a:solidFill>
                <a:latin typeface="Arial Narrow" panose="020B0606020202030204" pitchFamily="34" charset="0"/>
              </a:rPr>
              <a:t>EMPRESA CONTRUCTORA DEL VALLE DE ORIZABA</a:t>
            </a:r>
            <a:br>
              <a:rPr lang="es-MX" sz="2600" b="1" dirty="0">
                <a:solidFill>
                  <a:srgbClr val="00B050"/>
                </a:solidFill>
                <a:latin typeface="Arial Narrow" panose="020B0606020202030204" pitchFamily="34" charset="0"/>
              </a:rPr>
            </a:br>
            <a:r>
              <a:rPr lang="es-MX" sz="2600" b="1" dirty="0">
                <a:solidFill>
                  <a:srgbClr val="00B050"/>
                </a:solidFill>
                <a:latin typeface="Arial Narrow" panose="020B0606020202030204" pitchFamily="34" charset="0"/>
              </a:rPr>
              <a:t>S.A. de C.V.</a:t>
            </a:r>
          </a:p>
        </p:txBody>
      </p:sp>
      <p:pic>
        <p:nvPicPr>
          <p:cNvPr id="15" name="Imagen 14">
            <a:extLst>
              <a:ext uri="{FF2B5EF4-FFF2-40B4-BE49-F238E27FC236}">
                <a16:creationId xmlns:a16="http://schemas.microsoft.com/office/drawing/2014/main" xmlns="" id="{56E4FC15-AE73-4B4D-9718-73D45C17CBBE}"/>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backgroundRemoval t="0" b="94737" l="5350" r="97119"/>
                    </a14:imgEffect>
                  </a14:imgLayer>
                </a14:imgProps>
              </a:ext>
              <a:ext uri="{28A0092B-C50C-407E-A947-70E740481C1C}">
                <a14:useLocalDpi xmlns:a14="http://schemas.microsoft.com/office/drawing/2010/main"/>
              </a:ext>
            </a:extLst>
          </a:blip>
          <a:srcRect t="6604"/>
          <a:stretch/>
        </p:blipFill>
        <p:spPr>
          <a:xfrm>
            <a:off x="323528" y="41444"/>
            <a:ext cx="1513396" cy="1355556"/>
          </a:xfrm>
          <a:prstGeom prst="rect">
            <a:avLst/>
          </a:prstGeom>
        </p:spPr>
      </p:pic>
      <p:pic>
        <p:nvPicPr>
          <p:cNvPr id="16" name="Imagen 15">
            <a:extLst>
              <a:ext uri="{FF2B5EF4-FFF2-40B4-BE49-F238E27FC236}">
                <a16:creationId xmlns:a16="http://schemas.microsoft.com/office/drawing/2014/main" xmlns="" id="{CC9C0FA2-8CF2-4783-97EE-B5FC13EB5F6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909028" y="620961"/>
            <a:ext cx="2291810" cy="855831"/>
          </a:xfrm>
          <a:prstGeom prst="rect">
            <a:avLst/>
          </a:prstGeom>
        </p:spPr>
      </p:pic>
      <p:sp>
        <p:nvSpPr>
          <p:cNvPr id="13" name="Rectángulo 12">
            <a:extLst>
              <a:ext uri="{FF2B5EF4-FFF2-40B4-BE49-F238E27FC236}">
                <a16:creationId xmlns:a16="http://schemas.microsoft.com/office/drawing/2014/main" xmlns="" id="{FB7B241A-CF64-47AE-B953-0B419F51F84A}"/>
              </a:ext>
            </a:extLst>
          </p:cNvPr>
          <p:cNvSpPr/>
          <p:nvPr/>
        </p:nvSpPr>
        <p:spPr>
          <a:xfrm>
            <a:off x="5621740" y="4302746"/>
            <a:ext cx="3233578" cy="646331"/>
          </a:xfrm>
          <a:prstGeom prst="rect">
            <a:avLst/>
          </a:prstGeom>
        </p:spPr>
        <p:txBody>
          <a:bodyPr wrap="none">
            <a:spAutoFit/>
          </a:bodyPr>
          <a:lstStyle/>
          <a:p>
            <a:pPr algn="ctr"/>
            <a:r>
              <a:rPr lang="es-MX" dirty="0">
                <a:ln w="0"/>
                <a:effectLst>
                  <a:outerShdw blurRad="38100" dist="19050" dir="2700000" algn="tl" rotWithShape="0">
                    <a:schemeClr val="dk1">
                      <a:alpha val="40000"/>
                    </a:schemeClr>
                  </a:outerShdw>
                </a:effectLst>
                <a:latin typeface="Comic Sans MS" pitchFamily="66" charset="0"/>
              </a:rPr>
              <a:t>Sistema de Instrumentación</a:t>
            </a:r>
          </a:p>
          <a:p>
            <a:pPr algn="ctr"/>
            <a:r>
              <a:rPr lang="es-MX" dirty="0">
                <a:ln w="0"/>
                <a:effectLst>
                  <a:outerShdw blurRad="38100" dist="19050" dir="2700000" algn="tl" rotWithShape="0">
                    <a:schemeClr val="dk1">
                      <a:alpha val="40000"/>
                    </a:schemeClr>
                  </a:outerShdw>
                </a:effectLst>
                <a:latin typeface="Comic Sans MS" pitchFamily="66" charset="0"/>
              </a:rPr>
              <a:t>Turbina de Gas Natural</a:t>
            </a:r>
            <a:endParaRPr lang="es-MX"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3"/>
          <p:cNvSpPr txBox="1">
            <a:spLocks noChangeArrowheads="1"/>
          </p:cNvSpPr>
          <p:nvPr/>
        </p:nvSpPr>
        <p:spPr>
          <a:xfrm>
            <a:off x="5220072" y="2204864"/>
            <a:ext cx="3672408" cy="1728192"/>
          </a:xfrm>
          <a:prstGeom prst="rect">
            <a:avLst/>
          </a:prstGeom>
        </p:spPr>
        <p:txBody>
          <a:bodyPr vert="horz" lIns="91440" tIns="45720" rIns="91440" bIns="45720" rtlCol="0">
            <a:normAutofit/>
          </a:bodyPr>
          <a:lstStyle/>
          <a:p>
            <a:pPr algn="just"/>
            <a:r>
              <a:rPr lang="es-MX" sz="1600" dirty="0">
                <a:ln w="0"/>
                <a:latin typeface="Comic Sans MS" pitchFamily="66" charset="0"/>
              </a:rPr>
              <a:t>Actividades:</a:t>
            </a:r>
          </a:p>
          <a:p>
            <a:r>
              <a:rPr lang="es-MX" sz="1600" dirty="0">
                <a:ln w="0"/>
                <a:latin typeface="Comic Sans MS" pitchFamily="66" charset="0"/>
              </a:rPr>
              <a:t>Recalibración y acondicionamiento de la instrumentación, PLC, así como la puesta en servicio del sistema de control. </a:t>
            </a:r>
          </a:p>
        </p:txBody>
      </p:sp>
      <p:sp>
        <p:nvSpPr>
          <p:cNvPr id="8" name="Rectangle 4"/>
          <p:cNvSpPr>
            <a:spLocks noChangeArrowheads="1"/>
          </p:cNvSpPr>
          <p:nvPr/>
        </p:nvSpPr>
        <p:spPr bwMode="auto">
          <a:xfrm>
            <a:off x="467544" y="1772817"/>
            <a:ext cx="4392488" cy="1872207"/>
          </a:xfrm>
          <a:prstGeom prst="rect">
            <a:avLst/>
          </a:prstGeom>
          <a:noFill/>
          <a:ln w="9525">
            <a:noFill/>
            <a:miter lim="800000"/>
            <a:headEnd/>
            <a:tailEnd/>
          </a:ln>
        </p:spPr>
        <p:txBody>
          <a:bodyPr/>
          <a:lstStyle/>
          <a:p>
            <a:r>
              <a:rPr lang="es-ES_tradnl" sz="1400" dirty="0">
                <a:ln w="0"/>
                <a:latin typeface="Comic Sans MS" pitchFamily="66" charset="0"/>
              </a:rPr>
              <a:t>OBRA:</a:t>
            </a:r>
          </a:p>
          <a:p>
            <a:r>
              <a:rPr lang="es-ES_tradnl" sz="1400" dirty="0">
                <a:ln w="0"/>
                <a:latin typeface="Comic Sans MS" pitchFamily="66" charset="0"/>
              </a:rPr>
              <a:t>REHABILITACIÓN DEL SISTEMA DE DETECCIÓN DE MEZCLAS EXPLOSIVAS EN EL BUQUE TANQUE NUEVO PEMEX IV.</a:t>
            </a:r>
            <a:endParaRPr lang="es-MX" sz="1400" dirty="0">
              <a:ln w="0"/>
              <a:latin typeface="Comic Sans MS" pitchFamily="66" charset="0"/>
            </a:endParaRPr>
          </a:p>
          <a:p>
            <a:r>
              <a:rPr lang="es-ES_tradnl" sz="1400" dirty="0">
                <a:ln w="0"/>
                <a:latin typeface="Comic Sans MS" pitchFamily="66" charset="0"/>
              </a:rPr>
              <a:t>REHABILITACIÓN DEL SISTEMA DE DETECCIÓN Y CONTROL DE ACCESO EN LA TORRE EJECUTIVA DE PEMEX  EN LA CD. DE VERACRUZ, VER.</a:t>
            </a:r>
            <a:endParaRPr lang="es-MX" sz="1400" dirty="0">
              <a:ln w="0"/>
              <a:latin typeface="Comic Sans MS" pitchFamily="66" charset="0"/>
            </a:endParaRPr>
          </a:p>
          <a:p>
            <a:endParaRPr lang="es-MX" sz="1400" dirty="0">
              <a:ln w="0"/>
              <a:latin typeface="Comic Sans MS" pitchFamily="66" charset="0"/>
            </a:endParaRPr>
          </a:p>
        </p:txBody>
      </p:sp>
      <p:sp>
        <p:nvSpPr>
          <p:cNvPr id="10" name="Rectangle 4"/>
          <p:cNvSpPr>
            <a:spLocks noChangeArrowheads="1"/>
          </p:cNvSpPr>
          <p:nvPr/>
        </p:nvSpPr>
        <p:spPr bwMode="auto">
          <a:xfrm>
            <a:off x="7001143" y="5661248"/>
            <a:ext cx="2114079" cy="1008112"/>
          </a:xfrm>
          <a:prstGeom prst="rect">
            <a:avLst/>
          </a:prstGeom>
          <a:noFill/>
          <a:ln w="9525">
            <a:noFill/>
            <a:miter lim="800000"/>
            <a:headEnd/>
            <a:tailEnd/>
          </a:ln>
        </p:spPr>
        <p:txBody>
          <a:bodyPr/>
          <a:lstStyle/>
          <a:p>
            <a:r>
              <a:rPr lang="es-MX" sz="1200" dirty="0">
                <a:ln w="0"/>
                <a:effectLst>
                  <a:outerShdw blurRad="38100" dist="19050" dir="2700000" algn="tl" rotWithShape="0">
                    <a:schemeClr val="dk1">
                      <a:alpha val="40000"/>
                    </a:schemeClr>
                  </a:outerShdw>
                </a:effectLst>
                <a:latin typeface="Comic Sans MS" pitchFamily="66" charset="0"/>
              </a:rPr>
              <a:t>Contratante:</a:t>
            </a:r>
          </a:p>
          <a:p>
            <a:r>
              <a:rPr lang="es-MX" sz="1200" dirty="0">
                <a:ln w="0"/>
                <a:effectLst>
                  <a:outerShdw blurRad="38100" dist="19050" dir="2700000" algn="tl" rotWithShape="0">
                    <a:schemeClr val="dk1">
                      <a:alpha val="40000"/>
                    </a:schemeClr>
                  </a:outerShdw>
                </a:effectLst>
                <a:latin typeface="Comic Sans MS" pitchFamily="66" charset="0"/>
              </a:rPr>
              <a:t>Ges-Scada, S. A. de C. V.</a:t>
            </a:r>
          </a:p>
          <a:p>
            <a:r>
              <a:rPr lang="es-MX" sz="1200" dirty="0">
                <a:ln w="0"/>
                <a:effectLst>
                  <a:outerShdw blurRad="38100" dist="19050" dir="2700000" algn="tl" rotWithShape="0">
                    <a:schemeClr val="dk1">
                      <a:alpha val="40000"/>
                    </a:schemeClr>
                  </a:outerShdw>
                </a:effectLst>
                <a:latin typeface="Comic Sans MS" pitchFamily="66" charset="0"/>
              </a:rPr>
              <a:t>Agosto de 2017.</a:t>
            </a:r>
          </a:p>
          <a:p>
            <a:r>
              <a:rPr lang="es-MX" sz="1200" dirty="0">
                <a:ln w="0"/>
                <a:effectLst>
                  <a:outerShdw blurRad="38100" dist="19050" dir="2700000" algn="tl" rotWithShape="0">
                    <a:schemeClr val="dk1">
                      <a:alpha val="40000"/>
                    </a:schemeClr>
                  </a:outerShdw>
                </a:effectLst>
                <a:latin typeface="Comic Sans MS" pitchFamily="66" charset="0"/>
              </a:rPr>
              <a:t>Cliente Principal: </a:t>
            </a:r>
          </a:p>
          <a:p>
            <a:r>
              <a:rPr lang="es-MX" sz="1200" dirty="0">
                <a:ln w="0"/>
                <a:effectLst>
                  <a:outerShdw blurRad="38100" dist="19050" dir="2700000" algn="tl" rotWithShape="0">
                    <a:schemeClr val="dk1">
                      <a:alpha val="40000"/>
                    </a:schemeClr>
                  </a:outerShdw>
                </a:effectLst>
                <a:latin typeface="Comic Sans MS" pitchFamily="66" charset="0"/>
              </a:rPr>
              <a:t>PEMEX Refinación.</a:t>
            </a:r>
          </a:p>
        </p:txBody>
      </p:sp>
      <p:pic>
        <p:nvPicPr>
          <p:cNvPr id="3074" name="Picture 2" descr="C:\Construcciones_olintec\NPemexIV.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0979" y="3645025"/>
            <a:ext cx="2425532" cy="1584176"/>
          </a:xfrm>
          <a:prstGeom prst="rect">
            <a:avLst/>
          </a:prstGeom>
          <a:noFill/>
        </p:spPr>
      </p:pic>
      <p:sp>
        <p:nvSpPr>
          <p:cNvPr id="11" name="1 Título">
            <a:extLst>
              <a:ext uri="{FF2B5EF4-FFF2-40B4-BE49-F238E27FC236}">
                <a16:creationId xmlns:a16="http://schemas.microsoft.com/office/drawing/2014/main" xmlns="" id="{8478D157-971D-4CC5-AA49-BFDCA165F68C}"/>
              </a:ext>
            </a:extLst>
          </p:cNvPr>
          <p:cNvSpPr>
            <a:spLocks noGrp="1"/>
          </p:cNvSpPr>
          <p:nvPr>
            <p:ph type="ctrTitle"/>
          </p:nvPr>
        </p:nvSpPr>
        <p:spPr>
          <a:xfrm>
            <a:off x="-127841" y="55421"/>
            <a:ext cx="9036496" cy="1196751"/>
          </a:xfrm>
        </p:spPr>
        <p:txBody>
          <a:bodyPr>
            <a:normAutofit/>
          </a:bodyPr>
          <a:lstStyle/>
          <a:p>
            <a:pPr algn="r"/>
            <a:r>
              <a:rPr lang="es-MX" sz="2600" b="1" dirty="0">
                <a:solidFill>
                  <a:schemeClr val="tx2"/>
                </a:solidFill>
                <a:latin typeface="Arial Narrow" panose="020B0606020202030204" pitchFamily="34" charset="0"/>
              </a:rPr>
              <a:t>                </a:t>
            </a:r>
            <a:r>
              <a:rPr lang="es-MX" sz="2600" b="1" dirty="0">
                <a:solidFill>
                  <a:srgbClr val="00B050"/>
                </a:solidFill>
                <a:latin typeface="Arial Narrow" panose="020B0606020202030204" pitchFamily="34" charset="0"/>
              </a:rPr>
              <a:t>EMPRESA CONTRUCTORA DEL VALLE DE ORIZABA</a:t>
            </a:r>
            <a:br>
              <a:rPr lang="es-MX" sz="2600" b="1" dirty="0">
                <a:solidFill>
                  <a:srgbClr val="00B050"/>
                </a:solidFill>
                <a:latin typeface="Arial Narrow" panose="020B0606020202030204" pitchFamily="34" charset="0"/>
              </a:rPr>
            </a:br>
            <a:r>
              <a:rPr lang="es-MX" sz="2600" b="1" dirty="0">
                <a:solidFill>
                  <a:srgbClr val="00B050"/>
                </a:solidFill>
                <a:latin typeface="Arial Narrow" panose="020B0606020202030204" pitchFamily="34" charset="0"/>
              </a:rPr>
              <a:t>S.A. de C.V.</a:t>
            </a:r>
          </a:p>
        </p:txBody>
      </p:sp>
      <p:pic>
        <p:nvPicPr>
          <p:cNvPr id="12" name="Imagen 11">
            <a:extLst>
              <a:ext uri="{FF2B5EF4-FFF2-40B4-BE49-F238E27FC236}">
                <a16:creationId xmlns:a16="http://schemas.microsoft.com/office/drawing/2014/main" xmlns="" id="{B0367EC2-1635-4B30-A547-F8A54B5D6843}"/>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94737" l="5350" r="97119"/>
                    </a14:imgEffect>
                  </a14:imgLayer>
                </a14:imgProps>
              </a:ext>
              <a:ext uri="{28A0092B-C50C-407E-A947-70E740481C1C}">
                <a14:useLocalDpi xmlns:a14="http://schemas.microsoft.com/office/drawing/2010/main"/>
              </a:ext>
            </a:extLst>
          </a:blip>
          <a:srcRect t="6604"/>
          <a:stretch/>
        </p:blipFill>
        <p:spPr>
          <a:xfrm>
            <a:off x="323528" y="41444"/>
            <a:ext cx="1513396" cy="1355556"/>
          </a:xfrm>
          <a:prstGeom prst="rect">
            <a:avLst/>
          </a:prstGeom>
        </p:spPr>
      </p:pic>
      <p:pic>
        <p:nvPicPr>
          <p:cNvPr id="13" name="Imagen 12">
            <a:extLst>
              <a:ext uri="{FF2B5EF4-FFF2-40B4-BE49-F238E27FC236}">
                <a16:creationId xmlns:a16="http://schemas.microsoft.com/office/drawing/2014/main" xmlns="" id="{45969824-09F6-4EE8-9D15-D72304A17D1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09028" y="620961"/>
            <a:ext cx="2291810" cy="855831"/>
          </a:xfrm>
          <a:prstGeom prst="rect">
            <a:avLst/>
          </a:prstGeom>
        </p:spPr>
      </p:pic>
      <p:sp>
        <p:nvSpPr>
          <p:cNvPr id="9" name="Rectángulo 8">
            <a:extLst>
              <a:ext uri="{FF2B5EF4-FFF2-40B4-BE49-F238E27FC236}">
                <a16:creationId xmlns:a16="http://schemas.microsoft.com/office/drawing/2014/main" xmlns="" id="{96A0C6EA-43C1-47F8-81F9-3A70A336CE89}"/>
              </a:ext>
            </a:extLst>
          </p:cNvPr>
          <p:cNvSpPr/>
          <p:nvPr/>
        </p:nvSpPr>
        <p:spPr>
          <a:xfrm>
            <a:off x="5992861" y="4239417"/>
            <a:ext cx="2898550" cy="646331"/>
          </a:xfrm>
          <a:prstGeom prst="rect">
            <a:avLst/>
          </a:prstGeom>
        </p:spPr>
        <p:txBody>
          <a:bodyPr wrap="none">
            <a:spAutoFit/>
          </a:bodyPr>
          <a:lstStyle/>
          <a:p>
            <a:pPr algn="ctr"/>
            <a:r>
              <a:rPr lang="es-MX" dirty="0">
                <a:ln w="0"/>
                <a:effectLst>
                  <a:outerShdw blurRad="38100" dist="19050" dir="2700000" algn="tl" rotWithShape="0">
                    <a:schemeClr val="dk1">
                      <a:alpha val="40000"/>
                    </a:schemeClr>
                  </a:outerShdw>
                </a:effectLst>
                <a:latin typeface="Comic Sans MS" pitchFamily="66" charset="0"/>
              </a:rPr>
              <a:t>Sistema de detección de </a:t>
            </a:r>
          </a:p>
          <a:p>
            <a:pPr algn="ctr"/>
            <a:r>
              <a:rPr lang="es-MX" dirty="0">
                <a:ln w="0"/>
                <a:effectLst>
                  <a:outerShdw blurRad="38100" dist="19050" dir="2700000" algn="tl" rotWithShape="0">
                    <a:schemeClr val="dk1">
                      <a:alpha val="40000"/>
                    </a:schemeClr>
                  </a:outerShdw>
                </a:effectLst>
                <a:latin typeface="Comic Sans MS" pitchFamily="66" charset="0"/>
              </a:rPr>
              <a:t>Mezclas Explosivas</a:t>
            </a:r>
            <a:endParaRPr lang="es-MX" dirty="0"/>
          </a:p>
        </p:txBody>
      </p:sp>
      <p:pic>
        <p:nvPicPr>
          <p:cNvPr id="2050" name="Picture 2" descr="Resultado de imagen para sistemas contra incendios tableros">
            <a:extLst>
              <a:ext uri="{FF2B5EF4-FFF2-40B4-BE49-F238E27FC236}">
                <a16:creationId xmlns:a16="http://schemas.microsoft.com/office/drawing/2014/main" xmlns="" id="{8EFF6C4C-DB15-4289-88F8-DDFFE64C4628}"/>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200" b="94400" l="6436" r="97525">
                        <a14:foregroundMark x1="12376" y1="34800" x2="6436" y2="54400"/>
                        <a14:foregroundMark x1="6436" y1="54400" x2="11386" y2="80800"/>
                        <a14:foregroundMark x1="12376" y1="82400" x2="45050" y2="84400"/>
                        <a14:foregroundMark x1="45050" y1="84400" x2="72772" y2="83200"/>
                        <a14:foregroundMark x1="72772" y1="83200" x2="85644" y2="84800"/>
                        <a14:foregroundMark x1="92574" y1="88000" x2="89604" y2="14800"/>
                        <a14:foregroundMark x1="89604" y1="14800" x2="82178" y2="7600"/>
                        <a14:foregroundMark x1="13366" y1="3200" x2="70297" y2="22000"/>
                        <a14:foregroundMark x1="53960" y1="24000" x2="27228" y2="27600"/>
                        <a14:foregroundMark x1="27228" y1="27600" x2="8911" y2="18800"/>
                        <a14:foregroundMark x1="12376" y1="89600" x2="38119" y2="89200"/>
                        <a14:foregroundMark x1="38119" y1="89200" x2="59901" y2="89600"/>
                        <a14:foregroundMark x1="84653" y1="71200" x2="89604" y2="36000"/>
                        <a14:foregroundMark x1="90099" y1="8000" x2="92574" y2="51200"/>
                        <a14:foregroundMark x1="12376" y1="12400" x2="14851" y2="51200"/>
                        <a14:foregroundMark x1="20792" y1="94400" x2="34158" y2="78000"/>
                        <a14:foregroundMark x1="71782" y1="31600" x2="45050" y2="26800"/>
                        <a14:foregroundMark x1="45050" y1="26800" x2="40594" y2="23600"/>
                        <a14:foregroundMark x1="97525" y1="7200" x2="97525" y2="7200"/>
                        <a14:foregroundMark x1="52970" y1="12000" x2="52970" y2="12000"/>
                      </a14:backgroundRemoval>
                    </a14:imgEffect>
                  </a14:imgLayer>
                </a14:imgProps>
              </a:ext>
              <a:ext uri="{28A0092B-C50C-407E-A947-70E740481C1C}">
                <a14:useLocalDpi xmlns:a14="http://schemas.microsoft.com/office/drawing/2010/main"/>
              </a:ext>
            </a:extLst>
          </a:blip>
          <a:srcRect/>
          <a:stretch>
            <a:fillRect/>
          </a:stretch>
        </p:blipFill>
        <p:spPr bwMode="auto">
          <a:xfrm>
            <a:off x="3129696" y="3641080"/>
            <a:ext cx="2446850" cy="30282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sultado de imagen para sistemas contra incendios tableros">
            <a:extLst>
              <a:ext uri="{FF2B5EF4-FFF2-40B4-BE49-F238E27FC236}">
                <a16:creationId xmlns:a16="http://schemas.microsoft.com/office/drawing/2014/main" xmlns="" id="{BF06C4BB-922E-49EE-8DAB-EDB64A3DDDD3}"/>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90695" y="5308828"/>
            <a:ext cx="2114080" cy="14270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3"/>
          <p:cNvSpPr txBox="1">
            <a:spLocks noChangeArrowheads="1"/>
          </p:cNvSpPr>
          <p:nvPr/>
        </p:nvSpPr>
        <p:spPr>
          <a:xfrm>
            <a:off x="5512092" y="1926895"/>
            <a:ext cx="3456384" cy="1944216"/>
          </a:xfrm>
          <a:prstGeom prst="rect">
            <a:avLst/>
          </a:prstGeom>
        </p:spPr>
        <p:txBody>
          <a:bodyPr vert="horz" lIns="91440" tIns="45720" rIns="91440" bIns="45720" rtlCol="0">
            <a:normAutofit/>
          </a:bodyPr>
          <a:lstStyle/>
          <a:p>
            <a:pPr algn="just"/>
            <a:r>
              <a:rPr lang="es-MX" sz="1600" dirty="0">
                <a:ln w="0"/>
                <a:effectLst>
                  <a:outerShdw blurRad="38100" dist="19050" dir="2700000" algn="tl" rotWithShape="0">
                    <a:schemeClr val="dk1">
                      <a:alpha val="40000"/>
                    </a:schemeClr>
                  </a:outerShdw>
                </a:effectLst>
                <a:latin typeface="Comic Sans MS" pitchFamily="66" charset="0"/>
              </a:rPr>
              <a:t>Actividades:</a:t>
            </a:r>
          </a:p>
          <a:p>
            <a:r>
              <a:rPr lang="es-MX" sz="1600" dirty="0">
                <a:ln w="0"/>
                <a:effectLst>
                  <a:outerShdw blurRad="38100" dist="19050" dir="2700000" algn="tl" rotWithShape="0">
                    <a:schemeClr val="dk1">
                      <a:alpha val="40000"/>
                    </a:schemeClr>
                  </a:outerShdw>
                </a:effectLst>
                <a:latin typeface="Comic Sans MS" pitchFamily="66" charset="0"/>
              </a:rPr>
              <a:t>Instalación de PLC´s, tableros e  instrumentación para la detección y supresión de fuego y mezclas explosivas,  alarmas visibles, audibles, gabinetes para CO2. </a:t>
            </a:r>
          </a:p>
        </p:txBody>
      </p:sp>
      <p:sp>
        <p:nvSpPr>
          <p:cNvPr id="8" name="Rectangle 4"/>
          <p:cNvSpPr>
            <a:spLocks noChangeArrowheads="1"/>
          </p:cNvSpPr>
          <p:nvPr/>
        </p:nvSpPr>
        <p:spPr bwMode="auto">
          <a:xfrm>
            <a:off x="467544" y="1628801"/>
            <a:ext cx="4392488" cy="1368151"/>
          </a:xfrm>
          <a:prstGeom prst="rect">
            <a:avLst/>
          </a:prstGeom>
          <a:noFill/>
          <a:ln w="9525">
            <a:noFill/>
            <a:miter lim="800000"/>
            <a:headEnd/>
            <a:tailEnd/>
          </a:ln>
        </p:spPr>
        <p:txBody>
          <a:bodyPr/>
          <a:lstStyle/>
          <a:p>
            <a:r>
              <a:rPr lang="es-ES_tradnl" sz="1400" dirty="0">
                <a:ln w="0"/>
                <a:effectLst>
                  <a:outerShdw blurRad="38100" dist="19050" dir="2700000" algn="tl" rotWithShape="0">
                    <a:schemeClr val="dk1">
                      <a:alpha val="40000"/>
                    </a:schemeClr>
                  </a:outerShdw>
                </a:effectLst>
                <a:latin typeface="Comic Sans MS" pitchFamily="66" charset="0"/>
              </a:rPr>
              <a:t>OBRA:</a:t>
            </a:r>
          </a:p>
          <a:p>
            <a:r>
              <a:rPr lang="es-ES_tradnl" sz="1400" dirty="0">
                <a:ln w="0"/>
                <a:effectLst>
                  <a:outerShdw blurRad="38100" dist="19050" dir="2700000" algn="tl" rotWithShape="0">
                    <a:schemeClr val="dk1">
                      <a:alpha val="40000"/>
                    </a:schemeClr>
                  </a:outerShdw>
                </a:effectLst>
                <a:latin typeface="Comic Sans MS" pitchFamily="66" charset="0"/>
              </a:rPr>
              <a:t>INSTALACIÓN Y PUESTA EN SERVICIO DE UN SISTEMA DE SUPRESIÓN DE FUEGO A BASE DE Co2, EN 18 TURBINAS DE LA ESTACION DE REBOMBEO DE NUEVO TEAPA, VER.</a:t>
            </a:r>
            <a:endParaRPr lang="es-MX" sz="1400" dirty="0">
              <a:ln w="0"/>
              <a:effectLst>
                <a:outerShdw blurRad="38100" dist="19050" dir="2700000" algn="tl" rotWithShape="0">
                  <a:schemeClr val="dk1">
                    <a:alpha val="40000"/>
                  </a:schemeClr>
                </a:outerShdw>
              </a:effectLst>
              <a:latin typeface="Comic Sans MS" pitchFamily="66" charset="0"/>
            </a:endParaRPr>
          </a:p>
        </p:txBody>
      </p:sp>
      <p:sp>
        <p:nvSpPr>
          <p:cNvPr id="10" name="Rectangle 4"/>
          <p:cNvSpPr>
            <a:spLocks noChangeArrowheads="1"/>
          </p:cNvSpPr>
          <p:nvPr/>
        </p:nvSpPr>
        <p:spPr bwMode="auto">
          <a:xfrm>
            <a:off x="6738365" y="5722459"/>
            <a:ext cx="2170290" cy="1080120"/>
          </a:xfrm>
          <a:prstGeom prst="rect">
            <a:avLst/>
          </a:prstGeom>
          <a:noFill/>
          <a:ln w="9525">
            <a:noFill/>
            <a:miter lim="800000"/>
            <a:headEnd/>
            <a:tailEnd/>
          </a:ln>
        </p:spPr>
        <p:txBody>
          <a:bodyPr/>
          <a:lstStyle/>
          <a:p>
            <a:r>
              <a:rPr lang="es-MX" sz="1200" dirty="0">
                <a:ln w="0"/>
                <a:effectLst>
                  <a:outerShdw blurRad="38100" dist="19050" dir="2700000" algn="tl" rotWithShape="0">
                    <a:schemeClr val="dk1">
                      <a:alpha val="40000"/>
                    </a:schemeClr>
                  </a:outerShdw>
                </a:effectLst>
                <a:latin typeface="Comic Sans MS" pitchFamily="66" charset="0"/>
              </a:rPr>
              <a:t>Contratante:</a:t>
            </a:r>
          </a:p>
          <a:p>
            <a:r>
              <a:rPr lang="es-MX" sz="1200" dirty="0">
                <a:ln w="0"/>
                <a:effectLst>
                  <a:outerShdw blurRad="38100" dist="19050" dir="2700000" algn="tl" rotWithShape="0">
                    <a:schemeClr val="dk1">
                      <a:alpha val="40000"/>
                    </a:schemeClr>
                  </a:outerShdw>
                </a:effectLst>
                <a:latin typeface="Comic Sans MS" pitchFamily="66" charset="0"/>
              </a:rPr>
              <a:t>Ges-Scada, S. A. de C. V.</a:t>
            </a:r>
          </a:p>
          <a:p>
            <a:r>
              <a:rPr lang="es-MX" sz="1200" dirty="0">
                <a:ln w="0"/>
                <a:effectLst>
                  <a:outerShdw blurRad="38100" dist="19050" dir="2700000" algn="tl" rotWithShape="0">
                    <a:schemeClr val="dk1">
                      <a:alpha val="40000"/>
                    </a:schemeClr>
                  </a:outerShdw>
                </a:effectLst>
                <a:latin typeface="Comic Sans MS" pitchFamily="66" charset="0"/>
              </a:rPr>
              <a:t>Octubre / marzo  de 2016.</a:t>
            </a:r>
          </a:p>
          <a:p>
            <a:r>
              <a:rPr lang="es-MX" sz="1200" dirty="0">
                <a:ln w="0"/>
                <a:effectLst>
                  <a:outerShdw blurRad="38100" dist="19050" dir="2700000" algn="tl" rotWithShape="0">
                    <a:schemeClr val="dk1">
                      <a:alpha val="40000"/>
                    </a:schemeClr>
                  </a:outerShdw>
                </a:effectLst>
                <a:latin typeface="Comic Sans MS" pitchFamily="66" charset="0"/>
              </a:rPr>
              <a:t>Cliente Principal:</a:t>
            </a:r>
          </a:p>
          <a:p>
            <a:r>
              <a:rPr lang="es-MX" sz="1200" dirty="0">
                <a:ln w="0"/>
                <a:effectLst>
                  <a:outerShdw blurRad="38100" dist="19050" dir="2700000" algn="tl" rotWithShape="0">
                    <a:schemeClr val="dk1">
                      <a:alpha val="40000"/>
                    </a:schemeClr>
                  </a:outerShdw>
                </a:effectLst>
                <a:latin typeface="Comic Sans MS" pitchFamily="66" charset="0"/>
              </a:rPr>
              <a:t>PEMEX Refinación.</a:t>
            </a:r>
          </a:p>
        </p:txBody>
      </p:sp>
      <p:pic>
        <p:nvPicPr>
          <p:cNvPr id="12" name="11 Imagen" descr="cangrejera 06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1560" y="4941168"/>
            <a:ext cx="1297468" cy="1816464"/>
          </a:xfrm>
          <a:prstGeom prst="rect">
            <a:avLst/>
          </a:prstGeom>
        </p:spPr>
      </p:pic>
      <p:pic>
        <p:nvPicPr>
          <p:cNvPr id="13" name="12 Imagen" descr="cangrejera 064.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51720" y="4912719"/>
            <a:ext cx="2496064" cy="1872048"/>
          </a:xfrm>
          <a:prstGeom prst="rect">
            <a:avLst/>
          </a:prstGeom>
        </p:spPr>
      </p:pic>
      <p:pic>
        <p:nvPicPr>
          <p:cNvPr id="15" name="14 Imagen" descr="cangrejera 066.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5536" y="2996952"/>
            <a:ext cx="2496064" cy="1872048"/>
          </a:xfrm>
          <a:prstGeom prst="rect">
            <a:avLst/>
          </a:prstGeom>
        </p:spPr>
      </p:pic>
      <p:pic>
        <p:nvPicPr>
          <p:cNvPr id="16" name="15 Imagen" descr="cangrejera 074.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987824" y="3194814"/>
            <a:ext cx="2232248" cy="1674186"/>
          </a:xfrm>
          <a:prstGeom prst="rect">
            <a:avLst/>
          </a:prstGeom>
        </p:spPr>
      </p:pic>
      <p:sp>
        <p:nvSpPr>
          <p:cNvPr id="17" name="1 Título">
            <a:extLst>
              <a:ext uri="{FF2B5EF4-FFF2-40B4-BE49-F238E27FC236}">
                <a16:creationId xmlns:a16="http://schemas.microsoft.com/office/drawing/2014/main" xmlns="" id="{54CCBB81-9DAD-4178-A54E-D6010428A79D}"/>
              </a:ext>
            </a:extLst>
          </p:cNvPr>
          <p:cNvSpPr>
            <a:spLocks noGrp="1"/>
          </p:cNvSpPr>
          <p:nvPr>
            <p:ph type="ctrTitle"/>
          </p:nvPr>
        </p:nvSpPr>
        <p:spPr>
          <a:xfrm>
            <a:off x="-127841" y="55421"/>
            <a:ext cx="9036496" cy="1196751"/>
          </a:xfrm>
        </p:spPr>
        <p:txBody>
          <a:bodyPr>
            <a:normAutofit/>
          </a:bodyPr>
          <a:lstStyle/>
          <a:p>
            <a:pPr algn="r"/>
            <a:r>
              <a:rPr lang="es-MX" sz="2600" b="1" dirty="0">
                <a:solidFill>
                  <a:schemeClr val="tx2"/>
                </a:solidFill>
                <a:latin typeface="Arial Narrow" panose="020B0606020202030204" pitchFamily="34" charset="0"/>
              </a:rPr>
              <a:t>                </a:t>
            </a:r>
            <a:r>
              <a:rPr lang="es-MX" sz="2600" b="1" dirty="0">
                <a:solidFill>
                  <a:srgbClr val="00B050"/>
                </a:solidFill>
                <a:latin typeface="Arial Narrow" panose="020B0606020202030204" pitchFamily="34" charset="0"/>
              </a:rPr>
              <a:t>EMPRESA CONTRUCTORA DEL VALLE DE ORIZABA</a:t>
            </a:r>
            <a:br>
              <a:rPr lang="es-MX" sz="2600" b="1" dirty="0">
                <a:solidFill>
                  <a:srgbClr val="00B050"/>
                </a:solidFill>
                <a:latin typeface="Arial Narrow" panose="020B0606020202030204" pitchFamily="34" charset="0"/>
              </a:rPr>
            </a:br>
            <a:r>
              <a:rPr lang="es-MX" sz="2600" b="1" dirty="0">
                <a:solidFill>
                  <a:srgbClr val="00B050"/>
                </a:solidFill>
                <a:latin typeface="Arial Narrow" panose="020B0606020202030204" pitchFamily="34" charset="0"/>
              </a:rPr>
              <a:t>S.A. de C.V.</a:t>
            </a:r>
          </a:p>
        </p:txBody>
      </p:sp>
      <p:pic>
        <p:nvPicPr>
          <p:cNvPr id="20" name="Imagen 19">
            <a:extLst>
              <a:ext uri="{FF2B5EF4-FFF2-40B4-BE49-F238E27FC236}">
                <a16:creationId xmlns:a16="http://schemas.microsoft.com/office/drawing/2014/main" xmlns="" id="{11308AFC-4A07-449D-A3D0-04C48AD9EF22}"/>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backgroundRemoval t="0" b="94737" l="5350" r="97119"/>
                    </a14:imgEffect>
                  </a14:imgLayer>
                </a14:imgProps>
              </a:ext>
              <a:ext uri="{28A0092B-C50C-407E-A947-70E740481C1C}">
                <a14:useLocalDpi xmlns:a14="http://schemas.microsoft.com/office/drawing/2010/main"/>
              </a:ext>
            </a:extLst>
          </a:blip>
          <a:srcRect t="6604"/>
          <a:stretch/>
        </p:blipFill>
        <p:spPr>
          <a:xfrm>
            <a:off x="323528" y="41444"/>
            <a:ext cx="1513396" cy="1355556"/>
          </a:xfrm>
          <a:prstGeom prst="rect">
            <a:avLst/>
          </a:prstGeom>
        </p:spPr>
      </p:pic>
      <p:pic>
        <p:nvPicPr>
          <p:cNvPr id="21" name="Imagen 20">
            <a:extLst>
              <a:ext uri="{FF2B5EF4-FFF2-40B4-BE49-F238E27FC236}">
                <a16:creationId xmlns:a16="http://schemas.microsoft.com/office/drawing/2014/main" xmlns="" id="{64679440-D0F5-4F8C-9296-4273345111E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909028" y="620961"/>
            <a:ext cx="2291810" cy="855831"/>
          </a:xfrm>
          <a:prstGeom prst="rect">
            <a:avLst/>
          </a:prstGeom>
        </p:spPr>
      </p:pic>
      <p:sp>
        <p:nvSpPr>
          <p:cNvPr id="14" name="Rectángulo 13">
            <a:extLst>
              <a:ext uri="{FF2B5EF4-FFF2-40B4-BE49-F238E27FC236}">
                <a16:creationId xmlns:a16="http://schemas.microsoft.com/office/drawing/2014/main" xmlns="" id="{DD0ABF63-8C3B-412B-98D9-005D44E980F2}"/>
              </a:ext>
            </a:extLst>
          </p:cNvPr>
          <p:cNvSpPr/>
          <p:nvPr/>
        </p:nvSpPr>
        <p:spPr>
          <a:xfrm>
            <a:off x="5816657" y="4545834"/>
            <a:ext cx="2847254" cy="646331"/>
          </a:xfrm>
          <a:prstGeom prst="rect">
            <a:avLst/>
          </a:prstGeom>
        </p:spPr>
        <p:txBody>
          <a:bodyPr wrap="none">
            <a:spAutoFit/>
          </a:bodyPr>
          <a:lstStyle/>
          <a:p>
            <a:pPr algn="ctr"/>
            <a:r>
              <a:rPr lang="es-MX" dirty="0">
                <a:ln w="0"/>
                <a:effectLst>
                  <a:outerShdw blurRad="38100" dist="19050" dir="2700000" algn="tl" rotWithShape="0">
                    <a:schemeClr val="dk1">
                      <a:alpha val="40000"/>
                    </a:schemeClr>
                  </a:outerShdw>
                </a:effectLst>
                <a:latin typeface="Comic Sans MS" pitchFamily="66" charset="0"/>
              </a:rPr>
              <a:t>Sistema de Supresión de</a:t>
            </a:r>
          </a:p>
          <a:p>
            <a:pPr algn="ctr"/>
            <a:r>
              <a:rPr lang="es-MX" dirty="0">
                <a:ln w="0"/>
                <a:effectLst>
                  <a:outerShdw blurRad="38100" dist="19050" dir="2700000" algn="tl" rotWithShape="0">
                    <a:schemeClr val="dk1">
                      <a:alpha val="40000"/>
                    </a:schemeClr>
                  </a:outerShdw>
                </a:effectLst>
                <a:latin typeface="Comic Sans MS" pitchFamily="66" charset="0"/>
              </a:rPr>
              <a:t>fuego a base de CO2</a:t>
            </a:r>
            <a:endParaRPr lang="es-MX"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3"/>
          <p:cNvSpPr txBox="1">
            <a:spLocks noChangeArrowheads="1"/>
          </p:cNvSpPr>
          <p:nvPr/>
        </p:nvSpPr>
        <p:spPr>
          <a:xfrm>
            <a:off x="5143771" y="1766424"/>
            <a:ext cx="3600400" cy="1728192"/>
          </a:xfrm>
          <a:prstGeom prst="rect">
            <a:avLst/>
          </a:prstGeom>
        </p:spPr>
        <p:txBody>
          <a:bodyPr vert="horz" lIns="91440" tIns="45720" rIns="91440" bIns="45720" rtlCol="0">
            <a:normAutofit/>
          </a:bodyPr>
          <a:lstStyle/>
          <a:p>
            <a:pPr algn="just"/>
            <a:r>
              <a:rPr lang="es-MX" sz="1600" dirty="0">
                <a:ln w="0"/>
                <a:latin typeface="Comic Sans MS" pitchFamily="66" charset="0"/>
              </a:rPr>
              <a:t>Actividades:</a:t>
            </a:r>
          </a:p>
          <a:p>
            <a:r>
              <a:rPr lang="es-MX" sz="1600" dirty="0">
                <a:ln w="0"/>
                <a:latin typeface="Comic Sans MS" pitchFamily="66" charset="0"/>
              </a:rPr>
              <a:t>Fabricación e instalación de tubería para la medición de gas natural, basándose en medidores de flujo tipo ultrasónico, instalación pruebas y puesta en servicio.</a:t>
            </a:r>
          </a:p>
        </p:txBody>
      </p:sp>
      <p:sp>
        <p:nvSpPr>
          <p:cNvPr id="8" name="Rectangle 4"/>
          <p:cNvSpPr>
            <a:spLocks noChangeArrowheads="1"/>
          </p:cNvSpPr>
          <p:nvPr/>
        </p:nvSpPr>
        <p:spPr bwMode="auto">
          <a:xfrm>
            <a:off x="467544" y="1772817"/>
            <a:ext cx="4392488" cy="1440159"/>
          </a:xfrm>
          <a:prstGeom prst="rect">
            <a:avLst/>
          </a:prstGeom>
          <a:noFill/>
          <a:ln w="9525">
            <a:noFill/>
            <a:miter lim="800000"/>
            <a:headEnd/>
            <a:tailEnd/>
          </a:ln>
        </p:spPr>
        <p:txBody>
          <a:bodyPr/>
          <a:lstStyle/>
          <a:p>
            <a:r>
              <a:rPr lang="es-ES_tradnl" sz="1400" dirty="0">
                <a:ln w="0"/>
                <a:effectLst>
                  <a:outerShdw blurRad="38100" dist="19050" dir="2700000" algn="tl" rotWithShape="0">
                    <a:schemeClr val="dk1">
                      <a:alpha val="40000"/>
                    </a:schemeClr>
                  </a:outerShdw>
                </a:effectLst>
                <a:latin typeface="Comic Sans MS" pitchFamily="66" charset="0"/>
              </a:rPr>
              <a:t>OBRA:</a:t>
            </a:r>
          </a:p>
          <a:p>
            <a:r>
              <a:rPr lang="es-ES_tradnl" sz="1400" dirty="0">
                <a:ln w="0"/>
                <a:effectLst>
                  <a:outerShdw blurRad="38100" dist="19050" dir="2700000" algn="tl" rotWithShape="0">
                    <a:schemeClr val="dk1">
                      <a:alpha val="40000"/>
                    </a:schemeClr>
                  </a:outerShdw>
                </a:effectLst>
                <a:latin typeface="Comic Sans MS" pitchFamily="66" charset="0"/>
              </a:rPr>
              <a:t>INSTALACIÓN Y PUESTA EN SERVICIO DE UNA ESTACION DE MEDICION Y REGULACIÓN DE GAS EN SECTOR CASTAÑITO EN AL CIUDAD  DE CARDENAS TABASCO.</a:t>
            </a:r>
            <a:endParaRPr lang="es-MX" sz="1400" dirty="0">
              <a:ln w="0"/>
              <a:effectLst>
                <a:outerShdw blurRad="38100" dist="19050" dir="2700000" algn="tl" rotWithShape="0">
                  <a:schemeClr val="dk1">
                    <a:alpha val="40000"/>
                  </a:schemeClr>
                </a:outerShdw>
              </a:effectLst>
              <a:latin typeface="Comic Sans MS" pitchFamily="66" charset="0"/>
            </a:endParaRPr>
          </a:p>
          <a:p>
            <a:r>
              <a:rPr lang="es-ES_tradnl" sz="1400" dirty="0">
                <a:ln w="0"/>
                <a:effectLst>
                  <a:outerShdw blurRad="38100" dist="19050" dir="2700000" algn="tl" rotWithShape="0">
                    <a:schemeClr val="dk1">
                      <a:alpha val="40000"/>
                    </a:schemeClr>
                  </a:outerShdw>
                </a:effectLst>
                <a:latin typeface="Comic Sans MS" pitchFamily="66" charset="0"/>
              </a:rPr>
              <a:t>.</a:t>
            </a:r>
            <a:endParaRPr lang="es-MX" sz="1400" dirty="0">
              <a:ln w="0"/>
              <a:effectLst>
                <a:outerShdw blurRad="38100" dist="19050" dir="2700000" algn="tl" rotWithShape="0">
                  <a:schemeClr val="dk1">
                    <a:alpha val="40000"/>
                  </a:schemeClr>
                </a:outerShdw>
              </a:effectLst>
              <a:latin typeface="Comic Sans MS" pitchFamily="66" charset="0"/>
            </a:endParaRPr>
          </a:p>
        </p:txBody>
      </p:sp>
      <p:sp>
        <p:nvSpPr>
          <p:cNvPr id="10" name="Rectangle 4"/>
          <p:cNvSpPr>
            <a:spLocks noChangeArrowheads="1"/>
          </p:cNvSpPr>
          <p:nvPr/>
        </p:nvSpPr>
        <p:spPr bwMode="auto">
          <a:xfrm>
            <a:off x="6454846" y="5719631"/>
            <a:ext cx="2688085" cy="1080120"/>
          </a:xfrm>
          <a:prstGeom prst="rect">
            <a:avLst/>
          </a:prstGeom>
          <a:noFill/>
          <a:ln w="9525">
            <a:noFill/>
            <a:miter lim="800000"/>
            <a:headEnd/>
            <a:tailEnd/>
          </a:ln>
        </p:spPr>
        <p:txBody>
          <a:bodyPr/>
          <a:lstStyle/>
          <a:p>
            <a:r>
              <a:rPr lang="es-MX" sz="1200" dirty="0">
                <a:ln w="0"/>
                <a:effectLst>
                  <a:outerShdw blurRad="38100" dist="19050" dir="2700000" algn="tl" rotWithShape="0">
                    <a:schemeClr val="dk1">
                      <a:alpha val="40000"/>
                    </a:schemeClr>
                  </a:outerShdw>
                </a:effectLst>
                <a:latin typeface="Comic Sans MS" pitchFamily="66" charset="0"/>
              </a:rPr>
              <a:t>Contratante:</a:t>
            </a:r>
          </a:p>
          <a:p>
            <a:r>
              <a:rPr lang="es-MX" sz="1200" dirty="0">
                <a:ln w="0"/>
                <a:effectLst>
                  <a:outerShdw blurRad="38100" dist="19050" dir="2700000" algn="tl" rotWithShape="0">
                    <a:schemeClr val="dk1">
                      <a:alpha val="40000"/>
                    </a:schemeClr>
                  </a:outerShdw>
                </a:effectLst>
                <a:latin typeface="Comic Sans MS" pitchFamily="66" charset="0"/>
              </a:rPr>
              <a:t>Ges-Scada, S. A. de C. V.</a:t>
            </a:r>
          </a:p>
          <a:p>
            <a:r>
              <a:rPr lang="es-MX" sz="1200" dirty="0">
                <a:ln w="0"/>
                <a:effectLst>
                  <a:outerShdw blurRad="38100" dist="19050" dir="2700000" algn="tl" rotWithShape="0">
                    <a:schemeClr val="dk1">
                      <a:alpha val="40000"/>
                    </a:schemeClr>
                  </a:outerShdw>
                </a:effectLst>
                <a:latin typeface="Comic Sans MS" pitchFamily="66" charset="0"/>
              </a:rPr>
              <a:t>Abril / junio  de 2016.</a:t>
            </a:r>
          </a:p>
          <a:p>
            <a:r>
              <a:rPr lang="es-MX" sz="1200" dirty="0">
                <a:ln w="0"/>
                <a:effectLst>
                  <a:outerShdw blurRad="38100" dist="19050" dir="2700000" algn="tl" rotWithShape="0">
                    <a:schemeClr val="dk1">
                      <a:alpha val="40000"/>
                    </a:schemeClr>
                  </a:outerShdw>
                </a:effectLst>
                <a:latin typeface="Comic Sans MS" pitchFamily="66" charset="0"/>
              </a:rPr>
              <a:t>Cliente Principal:</a:t>
            </a:r>
          </a:p>
          <a:p>
            <a:r>
              <a:rPr lang="es-MX" sz="1200" dirty="0">
                <a:ln w="0"/>
                <a:effectLst>
                  <a:outerShdw blurRad="38100" dist="19050" dir="2700000" algn="tl" rotWithShape="0">
                    <a:schemeClr val="dk1">
                      <a:alpha val="40000"/>
                    </a:schemeClr>
                  </a:outerShdw>
                </a:effectLst>
                <a:latin typeface="Comic Sans MS" pitchFamily="66" charset="0"/>
              </a:rPr>
              <a:t>PEMEX Gas y Petroquímica Básica.</a:t>
            </a:r>
          </a:p>
        </p:txBody>
      </p:sp>
      <p:pic>
        <p:nvPicPr>
          <p:cNvPr id="9" name="8 Imagen"/>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36043" y="4581288"/>
            <a:ext cx="2688085" cy="2016064"/>
          </a:xfrm>
          <a:prstGeom prst="rect">
            <a:avLst/>
          </a:prstGeom>
        </p:spPr>
      </p:pic>
      <p:pic>
        <p:nvPicPr>
          <p:cNvPr id="11" name="10 Imagen"/>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9828" y="3297184"/>
            <a:ext cx="2480009" cy="1860007"/>
          </a:xfrm>
          <a:prstGeom prst="rect">
            <a:avLst/>
          </a:prstGeom>
        </p:spPr>
      </p:pic>
      <p:sp>
        <p:nvSpPr>
          <p:cNvPr id="12" name="1 Título">
            <a:extLst>
              <a:ext uri="{FF2B5EF4-FFF2-40B4-BE49-F238E27FC236}">
                <a16:creationId xmlns:a16="http://schemas.microsoft.com/office/drawing/2014/main" xmlns="" id="{A430888E-1173-432B-94B3-FB41CA1798FB}"/>
              </a:ext>
            </a:extLst>
          </p:cNvPr>
          <p:cNvSpPr>
            <a:spLocks noGrp="1"/>
          </p:cNvSpPr>
          <p:nvPr>
            <p:ph type="ctrTitle"/>
          </p:nvPr>
        </p:nvSpPr>
        <p:spPr>
          <a:xfrm>
            <a:off x="-127841" y="55421"/>
            <a:ext cx="9036496" cy="1196751"/>
          </a:xfrm>
        </p:spPr>
        <p:txBody>
          <a:bodyPr>
            <a:normAutofit/>
          </a:bodyPr>
          <a:lstStyle/>
          <a:p>
            <a:pPr algn="r"/>
            <a:r>
              <a:rPr lang="es-MX" sz="2600" b="1" dirty="0">
                <a:solidFill>
                  <a:schemeClr val="tx2"/>
                </a:solidFill>
                <a:latin typeface="Arial Narrow" panose="020B0606020202030204" pitchFamily="34" charset="0"/>
              </a:rPr>
              <a:t>                </a:t>
            </a:r>
            <a:r>
              <a:rPr lang="es-MX" sz="2600" b="1" dirty="0">
                <a:solidFill>
                  <a:srgbClr val="00B050"/>
                </a:solidFill>
                <a:latin typeface="Arial Narrow" panose="020B0606020202030204" pitchFamily="34" charset="0"/>
              </a:rPr>
              <a:t>EMPRESA CONTRUCTORA DEL VALLE DE ORIZABA</a:t>
            </a:r>
            <a:br>
              <a:rPr lang="es-MX" sz="2600" b="1" dirty="0">
                <a:solidFill>
                  <a:srgbClr val="00B050"/>
                </a:solidFill>
                <a:latin typeface="Arial Narrow" panose="020B0606020202030204" pitchFamily="34" charset="0"/>
              </a:rPr>
            </a:br>
            <a:r>
              <a:rPr lang="es-MX" sz="2600" b="1" dirty="0">
                <a:solidFill>
                  <a:srgbClr val="00B050"/>
                </a:solidFill>
                <a:latin typeface="Arial Narrow" panose="020B0606020202030204" pitchFamily="34" charset="0"/>
              </a:rPr>
              <a:t>S.A. de C.V.</a:t>
            </a:r>
          </a:p>
        </p:txBody>
      </p:sp>
      <p:pic>
        <p:nvPicPr>
          <p:cNvPr id="13" name="Imagen 12">
            <a:extLst>
              <a:ext uri="{FF2B5EF4-FFF2-40B4-BE49-F238E27FC236}">
                <a16:creationId xmlns:a16="http://schemas.microsoft.com/office/drawing/2014/main" xmlns="" id="{B537C585-0AF3-45D4-B138-E3B0CFCC7A43}"/>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0" b="94737" l="5350" r="97119"/>
                    </a14:imgEffect>
                  </a14:imgLayer>
                </a14:imgProps>
              </a:ext>
              <a:ext uri="{28A0092B-C50C-407E-A947-70E740481C1C}">
                <a14:useLocalDpi xmlns:a14="http://schemas.microsoft.com/office/drawing/2010/main"/>
              </a:ext>
            </a:extLst>
          </a:blip>
          <a:srcRect t="6604"/>
          <a:stretch/>
        </p:blipFill>
        <p:spPr>
          <a:xfrm>
            <a:off x="323528" y="41444"/>
            <a:ext cx="1513396" cy="1355556"/>
          </a:xfrm>
          <a:prstGeom prst="rect">
            <a:avLst/>
          </a:prstGeom>
        </p:spPr>
      </p:pic>
      <p:pic>
        <p:nvPicPr>
          <p:cNvPr id="14" name="Imagen 13">
            <a:extLst>
              <a:ext uri="{FF2B5EF4-FFF2-40B4-BE49-F238E27FC236}">
                <a16:creationId xmlns:a16="http://schemas.microsoft.com/office/drawing/2014/main" xmlns="" id="{4CBF623D-6A98-4E83-B709-D629CFE1923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909028" y="620961"/>
            <a:ext cx="2291810" cy="855831"/>
          </a:xfrm>
          <a:prstGeom prst="rect">
            <a:avLst/>
          </a:prstGeom>
        </p:spPr>
      </p:pic>
      <p:sp>
        <p:nvSpPr>
          <p:cNvPr id="16" name="Rectángulo 15">
            <a:extLst>
              <a:ext uri="{FF2B5EF4-FFF2-40B4-BE49-F238E27FC236}">
                <a16:creationId xmlns:a16="http://schemas.microsoft.com/office/drawing/2014/main" xmlns="" id="{0A277322-9737-4148-B3ED-CB1806171CFC}"/>
              </a:ext>
            </a:extLst>
          </p:cNvPr>
          <p:cNvSpPr/>
          <p:nvPr/>
        </p:nvSpPr>
        <p:spPr>
          <a:xfrm>
            <a:off x="6188038" y="4078183"/>
            <a:ext cx="2720617" cy="923330"/>
          </a:xfrm>
          <a:prstGeom prst="rect">
            <a:avLst/>
          </a:prstGeom>
        </p:spPr>
        <p:txBody>
          <a:bodyPr wrap="none">
            <a:spAutoFit/>
          </a:bodyPr>
          <a:lstStyle/>
          <a:p>
            <a:pPr algn="ctr"/>
            <a:r>
              <a:rPr lang="es-MX" dirty="0">
                <a:ln w="0"/>
                <a:effectLst>
                  <a:outerShdw blurRad="38100" dist="19050" dir="2700000" algn="tl" rotWithShape="0">
                    <a:schemeClr val="dk1">
                      <a:alpha val="40000"/>
                    </a:schemeClr>
                  </a:outerShdw>
                </a:effectLst>
                <a:latin typeface="Comic Sans MS" pitchFamily="66" charset="0"/>
              </a:rPr>
              <a:t>Sistema de Medición y</a:t>
            </a:r>
          </a:p>
          <a:p>
            <a:pPr algn="ctr"/>
            <a:r>
              <a:rPr lang="es-MX" dirty="0">
                <a:ln w="0"/>
                <a:effectLst>
                  <a:outerShdw blurRad="38100" dist="19050" dir="2700000" algn="tl" rotWithShape="0">
                    <a:schemeClr val="dk1">
                      <a:alpha val="40000"/>
                    </a:schemeClr>
                  </a:outerShdw>
                </a:effectLst>
                <a:latin typeface="Comic Sans MS" pitchFamily="66" charset="0"/>
              </a:rPr>
              <a:t>Control de Gas Natural </a:t>
            </a:r>
          </a:p>
          <a:p>
            <a:pPr algn="ctr"/>
            <a:r>
              <a:rPr lang="es-MX" dirty="0">
                <a:ln w="0"/>
                <a:effectLst>
                  <a:outerShdw blurRad="38100" dist="19050" dir="2700000" algn="tl" rotWithShape="0">
                    <a:schemeClr val="dk1">
                      <a:alpha val="40000"/>
                    </a:schemeClr>
                  </a:outerShdw>
                </a:effectLst>
                <a:latin typeface="Comic Sans MS" pitchFamily="66" charset="0"/>
              </a:rPr>
              <a:t>(GN)</a:t>
            </a:r>
            <a:endParaRPr lang="es-MX" dirty="0"/>
          </a:p>
        </p:txBody>
      </p:sp>
      <p:pic>
        <p:nvPicPr>
          <p:cNvPr id="3074" name="Picture 2" descr="CaudalÃ­metro ultrasÃ³nico custody-transfer para gas / Flowsic600-XT">
            <a:extLst>
              <a:ext uri="{FF2B5EF4-FFF2-40B4-BE49-F238E27FC236}">
                <a16:creationId xmlns:a16="http://schemas.microsoft.com/office/drawing/2014/main" xmlns="" id="{B432AB58-01FD-4848-979A-A81E0A3ABDDE}"/>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34900" y="5217877"/>
            <a:ext cx="1740061" cy="1581874"/>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xmlns="" id="{70F43561-C8B8-47C4-8A69-78A435B554FE}"/>
              </a:ext>
            </a:extLst>
          </p:cNvPr>
          <p:cNvPicPr>
            <a:picLocks noChangeAspect="1"/>
          </p:cNvPicPr>
          <p:nvPr/>
        </p:nvPicPr>
        <p:blipFill rotWithShape="1">
          <a:blip r:embed="rId9" cstate="email">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a:ext>
            </a:extLst>
          </a:blip>
          <a:srcRect l="18232" t="16903" r="15637" b="22484"/>
          <a:stretch/>
        </p:blipFill>
        <p:spPr>
          <a:xfrm>
            <a:off x="3163576" y="2998136"/>
            <a:ext cx="1887214" cy="1572513"/>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3"/>
          <p:cNvSpPr txBox="1">
            <a:spLocks noChangeArrowheads="1"/>
          </p:cNvSpPr>
          <p:nvPr/>
        </p:nvSpPr>
        <p:spPr>
          <a:xfrm>
            <a:off x="5148064" y="1268760"/>
            <a:ext cx="3672408" cy="2016224"/>
          </a:xfrm>
          <a:prstGeom prst="rect">
            <a:avLst/>
          </a:prstGeom>
        </p:spPr>
        <p:txBody>
          <a:bodyPr vert="horz" lIns="91440" tIns="45720" rIns="91440" bIns="45720" rtlCol="0">
            <a:normAutofit lnSpcReduction="10000"/>
          </a:bodyPr>
          <a:lstStyle/>
          <a:p>
            <a:r>
              <a:rPr lang="es-MX" sz="1600" dirty="0">
                <a:ln w="0"/>
                <a:latin typeface="Comic Sans MS" pitchFamily="66" charset="0"/>
              </a:rPr>
              <a:t>Actividades:</a:t>
            </a:r>
          </a:p>
          <a:p>
            <a:r>
              <a:rPr lang="es-MX" sz="1600" dirty="0">
                <a:ln w="0"/>
                <a:latin typeface="Comic Sans MS" pitchFamily="66" charset="0"/>
              </a:rPr>
              <a:t>Fabricación, retiro e instalación de bombas principales, adecuación de cabezales de prueba, instalación de tableros de alimentación eléctrica y fuerza, para control de paro y arranque en motores eléctricos, pruebas y puesta en servicio. </a:t>
            </a:r>
          </a:p>
        </p:txBody>
      </p:sp>
      <p:sp>
        <p:nvSpPr>
          <p:cNvPr id="8" name="Rectangle 4"/>
          <p:cNvSpPr>
            <a:spLocks noChangeArrowheads="1"/>
          </p:cNvSpPr>
          <p:nvPr/>
        </p:nvSpPr>
        <p:spPr bwMode="auto">
          <a:xfrm>
            <a:off x="395536" y="1700808"/>
            <a:ext cx="4392488" cy="1368152"/>
          </a:xfrm>
          <a:prstGeom prst="rect">
            <a:avLst/>
          </a:prstGeom>
          <a:noFill/>
          <a:ln w="9525">
            <a:noFill/>
            <a:miter lim="800000"/>
            <a:headEnd/>
            <a:tailEnd/>
          </a:ln>
        </p:spPr>
        <p:txBody>
          <a:bodyPr/>
          <a:lstStyle/>
          <a:p>
            <a:r>
              <a:rPr lang="es-MX" sz="1400" dirty="0">
                <a:ln w="0"/>
                <a:effectLst>
                  <a:outerShdw blurRad="38100" dist="19050" dir="2700000" algn="tl" rotWithShape="0">
                    <a:schemeClr val="dk1">
                      <a:alpha val="40000"/>
                    </a:schemeClr>
                  </a:outerShdw>
                </a:effectLst>
                <a:latin typeface="Comic Sans MS" pitchFamily="66" charset="0"/>
              </a:rPr>
              <a:t>OBRA:</a:t>
            </a:r>
          </a:p>
          <a:p>
            <a:r>
              <a:rPr lang="es-MX" sz="1400" dirty="0">
                <a:ln w="0"/>
                <a:effectLst>
                  <a:outerShdw blurRad="38100" dist="19050" dir="2700000" algn="tl" rotWithShape="0">
                    <a:schemeClr val="dk1">
                      <a:alpha val="40000"/>
                    </a:schemeClr>
                  </a:outerShdw>
                </a:effectLst>
                <a:latin typeface="Comic Sans MS" pitchFamily="66" charset="0"/>
              </a:rPr>
              <a:t>ACTUALIZACION DEL SISTEMA CONTRA INCENDIO  DE ACUERDO A LA NFPA-20 EN LA PETROQUÍMICA DE LA CANGREJERA EN LA CI</a:t>
            </a:r>
            <a:r>
              <a:rPr lang="es-ES_tradnl" sz="1400" dirty="0">
                <a:ln w="0"/>
                <a:effectLst>
                  <a:outerShdw blurRad="38100" dist="19050" dir="2700000" algn="tl" rotWithShape="0">
                    <a:schemeClr val="dk1">
                      <a:alpha val="40000"/>
                    </a:schemeClr>
                  </a:outerShdw>
                </a:effectLst>
                <a:latin typeface="Comic Sans MS" pitchFamily="66" charset="0"/>
              </a:rPr>
              <a:t>UDAD  DE COATZACOALCOS VER</a:t>
            </a:r>
            <a:endParaRPr lang="es-MX" sz="1400" dirty="0">
              <a:ln w="0"/>
              <a:effectLst>
                <a:outerShdw blurRad="38100" dist="19050" dir="2700000" algn="tl" rotWithShape="0">
                  <a:schemeClr val="dk1">
                    <a:alpha val="40000"/>
                  </a:schemeClr>
                </a:outerShdw>
              </a:effectLst>
              <a:latin typeface="Comic Sans MS" pitchFamily="66" charset="0"/>
            </a:endParaRPr>
          </a:p>
        </p:txBody>
      </p:sp>
      <p:sp>
        <p:nvSpPr>
          <p:cNvPr id="10" name="Rectangle 4"/>
          <p:cNvSpPr>
            <a:spLocks noChangeArrowheads="1"/>
          </p:cNvSpPr>
          <p:nvPr/>
        </p:nvSpPr>
        <p:spPr bwMode="auto">
          <a:xfrm>
            <a:off x="7092280" y="5722579"/>
            <a:ext cx="2016224" cy="1080000"/>
          </a:xfrm>
          <a:prstGeom prst="rect">
            <a:avLst/>
          </a:prstGeom>
          <a:noFill/>
          <a:ln w="9525">
            <a:noFill/>
            <a:miter lim="800000"/>
            <a:headEnd/>
            <a:tailEnd/>
          </a:ln>
        </p:spPr>
        <p:txBody>
          <a:bodyPr/>
          <a:lstStyle/>
          <a:p>
            <a:r>
              <a:rPr lang="es-MX" sz="1200" dirty="0">
                <a:ln w="0"/>
                <a:effectLst>
                  <a:outerShdw blurRad="38100" dist="19050" dir="2700000" algn="tl" rotWithShape="0">
                    <a:schemeClr val="dk1">
                      <a:alpha val="40000"/>
                    </a:schemeClr>
                  </a:outerShdw>
                </a:effectLst>
                <a:latin typeface="Comic Sans MS" pitchFamily="66" charset="0"/>
              </a:rPr>
              <a:t>Contratante:</a:t>
            </a:r>
          </a:p>
          <a:p>
            <a:r>
              <a:rPr lang="es-MX" sz="1200" dirty="0">
                <a:ln w="0"/>
                <a:effectLst>
                  <a:outerShdw blurRad="38100" dist="19050" dir="2700000" algn="tl" rotWithShape="0">
                    <a:schemeClr val="dk1">
                      <a:alpha val="40000"/>
                    </a:schemeClr>
                  </a:outerShdw>
                </a:effectLst>
                <a:latin typeface="Comic Sans MS" pitchFamily="66" charset="0"/>
              </a:rPr>
              <a:t>Ges-Scada, S. A. de C. V.</a:t>
            </a:r>
          </a:p>
          <a:p>
            <a:r>
              <a:rPr lang="es-MX" sz="1200" dirty="0">
                <a:ln w="0"/>
                <a:effectLst>
                  <a:outerShdw blurRad="38100" dist="19050" dir="2700000" algn="tl" rotWithShape="0">
                    <a:schemeClr val="dk1">
                      <a:alpha val="40000"/>
                    </a:schemeClr>
                  </a:outerShdw>
                </a:effectLst>
                <a:latin typeface="Comic Sans MS" pitchFamily="66" charset="0"/>
              </a:rPr>
              <a:t>Mayo / agosto  de 2018.</a:t>
            </a:r>
          </a:p>
          <a:p>
            <a:r>
              <a:rPr lang="es-MX" sz="1200" dirty="0">
                <a:ln w="0"/>
                <a:effectLst>
                  <a:outerShdw blurRad="38100" dist="19050" dir="2700000" algn="tl" rotWithShape="0">
                    <a:schemeClr val="dk1">
                      <a:alpha val="40000"/>
                    </a:schemeClr>
                  </a:outerShdw>
                </a:effectLst>
                <a:latin typeface="Comic Sans MS" pitchFamily="66" charset="0"/>
              </a:rPr>
              <a:t>Cliente Principal:</a:t>
            </a:r>
          </a:p>
          <a:p>
            <a:r>
              <a:rPr lang="es-ES_tradnl" sz="1200" dirty="0">
                <a:ln w="0"/>
                <a:effectLst>
                  <a:outerShdw blurRad="38100" dist="19050" dir="2700000" algn="tl" rotWithShape="0">
                    <a:schemeClr val="dk1">
                      <a:alpha val="40000"/>
                    </a:schemeClr>
                  </a:outerShdw>
                </a:effectLst>
                <a:latin typeface="Comic Sans MS" pitchFamily="66" charset="0"/>
              </a:rPr>
              <a:t> </a:t>
            </a:r>
            <a:r>
              <a:rPr lang="es-MX" sz="1200" dirty="0">
                <a:ln w="0"/>
                <a:effectLst>
                  <a:outerShdw blurRad="38100" dist="19050" dir="2700000" algn="tl" rotWithShape="0">
                    <a:schemeClr val="dk1">
                      <a:alpha val="40000"/>
                    </a:schemeClr>
                  </a:outerShdw>
                </a:effectLst>
                <a:latin typeface="Comic Sans MS" pitchFamily="66" charset="0"/>
              </a:rPr>
              <a:t>PEMEX Petroquímica.</a:t>
            </a:r>
          </a:p>
        </p:txBody>
      </p:sp>
      <p:pic>
        <p:nvPicPr>
          <p:cNvPr id="11" name="10 Imagen" descr="cangrejera 01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504" y="3429000"/>
            <a:ext cx="1224136" cy="1583364"/>
          </a:xfrm>
          <a:prstGeom prst="rect">
            <a:avLst/>
          </a:prstGeom>
        </p:spPr>
      </p:pic>
      <p:pic>
        <p:nvPicPr>
          <p:cNvPr id="12" name="11 Imagen" descr="cangrejera 027.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293" y="5157192"/>
            <a:ext cx="2506477" cy="1634477"/>
          </a:xfrm>
          <a:prstGeom prst="rect">
            <a:avLst/>
          </a:prstGeom>
        </p:spPr>
      </p:pic>
      <p:pic>
        <p:nvPicPr>
          <p:cNvPr id="13" name="12 Imagen" descr="cangrejera 028.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03647" y="3428999"/>
            <a:ext cx="1080000" cy="1583363"/>
          </a:xfrm>
          <a:prstGeom prst="rect">
            <a:avLst/>
          </a:prstGeom>
        </p:spPr>
      </p:pic>
      <p:pic>
        <p:nvPicPr>
          <p:cNvPr id="14" name="13 Imagen" descr="cangrejera 053.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80731" y="5156965"/>
            <a:ext cx="2179301" cy="1634476"/>
          </a:xfrm>
          <a:prstGeom prst="rect">
            <a:avLst/>
          </a:prstGeom>
        </p:spPr>
      </p:pic>
      <p:pic>
        <p:nvPicPr>
          <p:cNvPr id="15" name="14 Imagen" descr="cangrejera 054.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555775" y="3429000"/>
            <a:ext cx="1296144" cy="1583362"/>
          </a:xfrm>
          <a:prstGeom prst="rect">
            <a:avLst/>
          </a:prstGeom>
        </p:spPr>
      </p:pic>
      <p:pic>
        <p:nvPicPr>
          <p:cNvPr id="16" name="15 Imagen" descr="cangrejera 055.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925138" y="5697911"/>
            <a:ext cx="1440000" cy="1080000"/>
          </a:xfrm>
          <a:prstGeom prst="rect">
            <a:avLst/>
          </a:prstGeom>
        </p:spPr>
      </p:pic>
      <p:pic>
        <p:nvPicPr>
          <p:cNvPr id="17" name="16 Imagen" descr="cangrejera 002.jp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954451" y="3212815"/>
            <a:ext cx="3958403" cy="1583361"/>
          </a:xfrm>
          <a:prstGeom prst="rect">
            <a:avLst/>
          </a:prstGeom>
        </p:spPr>
      </p:pic>
      <p:sp>
        <p:nvSpPr>
          <p:cNvPr id="18" name="1 Título">
            <a:extLst>
              <a:ext uri="{FF2B5EF4-FFF2-40B4-BE49-F238E27FC236}">
                <a16:creationId xmlns:a16="http://schemas.microsoft.com/office/drawing/2014/main" xmlns="" id="{E1A2F82C-D471-4952-8399-01550C9AB8C4}"/>
              </a:ext>
            </a:extLst>
          </p:cNvPr>
          <p:cNvSpPr>
            <a:spLocks noGrp="1"/>
          </p:cNvSpPr>
          <p:nvPr>
            <p:ph type="ctrTitle"/>
          </p:nvPr>
        </p:nvSpPr>
        <p:spPr>
          <a:xfrm>
            <a:off x="-127841" y="55421"/>
            <a:ext cx="9036496" cy="1196751"/>
          </a:xfrm>
        </p:spPr>
        <p:txBody>
          <a:bodyPr>
            <a:normAutofit/>
          </a:bodyPr>
          <a:lstStyle/>
          <a:p>
            <a:pPr algn="r"/>
            <a:r>
              <a:rPr lang="es-MX" sz="2600" b="1" dirty="0">
                <a:solidFill>
                  <a:schemeClr val="tx2"/>
                </a:solidFill>
                <a:latin typeface="Arial Narrow" panose="020B0606020202030204" pitchFamily="34" charset="0"/>
              </a:rPr>
              <a:t>                </a:t>
            </a:r>
            <a:r>
              <a:rPr lang="es-MX" sz="2600" b="1" dirty="0">
                <a:solidFill>
                  <a:srgbClr val="00B050"/>
                </a:solidFill>
                <a:latin typeface="Arial Narrow" panose="020B0606020202030204" pitchFamily="34" charset="0"/>
              </a:rPr>
              <a:t>EMPRESA CONTRUCTORA DEL VALLE DE ORIZABA</a:t>
            </a:r>
            <a:br>
              <a:rPr lang="es-MX" sz="2600" b="1" dirty="0">
                <a:solidFill>
                  <a:srgbClr val="00B050"/>
                </a:solidFill>
                <a:latin typeface="Arial Narrow" panose="020B0606020202030204" pitchFamily="34" charset="0"/>
              </a:rPr>
            </a:br>
            <a:r>
              <a:rPr lang="es-MX" sz="2600" b="1" dirty="0">
                <a:solidFill>
                  <a:srgbClr val="00B050"/>
                </a:solidFill>
                <a:latin typeface="Arial Narrow" panose="020B0606020202030204" pitchFamily="34" charset="0"/>
              </a:rPr>
              <a:t>S.A. de C.V.</a:t>
            </a:r>
          </a:p>
        </p:txBody>
      </p:sp>
      <p:pic>
        <p:nvPicPr>
          <p:cNvPr id="19" name="Imagen 18">
            <a:extLst>
              <a:ext uri="{FF2B5EF4-FFF2-40B4-BE49-F238E27FC236}">
                <a16:creationId xmlns:a16="http://schemas.microsoft.com/office/drawing/2014/main" xmlns="" id="{AD44E57F-7250-48BF-8459-335DDF191D96}"/>
              </a:ext>
            </a:extLst>
          </p:cNvPr>
          <p:cNvPicPr>
            <a:picLocks noChangeAspect="1"/>
          </p:cNvPicPr>
          <p:nvPr/>
        </p:nvPicPr>
        <p:blipFill rotWithShape="1">
          <a:blip r:embed="rId10" cstate="email">
            <a:extLst>
              <a:ext uri="{BEBA8EAE-BF5A-486C-A8C5-ECC9F3942E4B}">
                <a14:imgProps xmlns:a14="http://schemas.microsoft.com/office/drawing/2010/main">
                  <a14:imgLayer r:embed="rId11">
                    <a14:imgEffect>
                      <a14:backgroundRemoval t="0" b="94737" l="5350" r="97119"/>
                    </a14:imgEffect>
                  </a14:imgLayer>
                </a14:imgProps>
              </a:ext>
              <a:ext uri="{28A0092B-C50C-407E-A947-70E740481C1C}">
                <a14:useLocalDpi xmlns:a14="http://schemas.microsoft.com/office/drawing/2010/main"/>
              </a:ext>
            </a:extLst>
          </a:blip>
          <a:srcRect t="6604"/>
          <a:stretch/>
        </p:blipFill>
        <p:spPr>
          <a:xfrm>
            <a:off x="323528" y="41444"/>
            <a:ext cx="1513396" cy="1355556"/>
          </a:xfrm>
          <a:prstGeom prst="rect">
            <a:avLst/>
          </a:prstGeom>
        </p:spPr>
      </p:pic>
      <p:pic>
        <p:nvPicPr>
          <p:cNvPr id="20" name="Imagen 19">
            <a:extLst>
              <a:ext uri="{FF2B5EF4-FFF2-40B4-BE49-F238E27FC236}">
                <a16:creationId xmlns:a16="http://schemas.microsoft.com/office/drawing/2014/main" xmlns="" id="{86A1504D-A908-4006-9435-3C7A5FD756FC}"/>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909028" y="620961"/>
            <a:ext cx="2291810" cy="855831"/>
          </a:xfrm>
          <a:prstGeom prst="rect">
            <a:avLst/>
          </a:prstGeom>
        </p:spPr>
      </p:pic>
      <p:sp>
        <p:nvSpPr>
          <p:cNvPr id="21" name="Rectángulo 20">
            <a:extLst>
              <a:ext uri="{FF2B5EF4-FFF2-40B4-BE49-F238E27FC236}">
                <a16:creationId xmlns:a16="http://schemas.microsoft.com/office/drawing/2014/main" xmlns="" id="{476D4201-4A94-4189-8F34-3F144B017B7C}"/>
              </a:ext>
            </a:extLst>
          </p:cNvPr>
          <p:cNvSpPr/>
          <p:nvPr/>
        </p:nvSpPr>
        <p:spPr>
          <a:xfrm>
            <a:off x="5849314" y="4869000"/>
            <a:ext cx="2876108" cy="369332"/>
          </a:xfrm>
          <a:prstGeom prst="rect">
            <a:avLst/>
          </a:prstGeom>
        </p:spPr>
        <p:txBody>
          <a:bodyPr wrap="none">
            <a:spAutoFit/>
          </a:bodyPr>
          <a:lstStyle/>
          <a:p>
            <a:pPr algn="ctr"/>
            <a:r>
              <a:rPr lang="es-MX" dirty="0">
                <a:ln w="0"/>
                <a:effectLst>
                  <a:outerShdw blurRad="38100" dist="19050" dir="2700000" algn="tl" rotWithShape="0">
                    <a:schemeClr val="dk1">
                      <a:alpha val="40000"/>
                    </a:schemeClr>
                  </a:outerShdw>
                </a:effectLst>
                <a:latin typeface="Comic Sans MS" pitchFamily="66" charset="0"/>
              </a:rPr>
              <a:t>Sistema contra incendios</a:t>
            </a:r>
            <a:endParaRPr lang="es-MX"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6" name="25 Conector recto"/>
          <p:cNvCxnSpPr/>
          <p:nvPr/>
        </p:nvCxnSpPr>
        <p:spPr>
          <a:xfrm>
            <a:off x="4499992" y="2780928"/>
            <a:ext cx="0" cy="2376264"/>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26 Conector recto"/>
          <p:cNvCxnSpPr/>
          <p:nvPr/>
        </p:nvCxnSpPr>
        <p:spPr>
          <a:xfrm>
            <a:off x="3563888" y="3645024"/>
            <a:ext cx="1872208" cy="0"/>
          </a:xfrm>
          <a:prstGeom prst="line">
            <a:avLst/>
          </a:prstGeom>
        </p:spPr>
        <p:style>
          <a:lnRef idx="1">
            <a:schemeClr val="accent1"/>
          </a:lnRef>
          <a:fillRef idx="0">
            <a:schemeClr val="accent1"/>
          </a:fillRef>
          <a:effectRef idx="0">
            <a:schemeClr val="accent1"/>
          </a:effectRef>
          <a:fontRef idx="minor">
            <a:schemeClr val="tx1"/>
          </a:fontRef>
        </p:style>
      </p:cxnSp>
      <p:sp>
        <p:nvSpPr>
          <p:cNvPr id="28" name="27 Rectángulo"/>
          <p:cNvSpPr/>
          <p:nvPr/>
        </p:nvSpPr>
        <p:spPr>
          <a:xfrm>
            <a:off x="5724128" y="5805264"/>
            <a:ext cx="2448272" cy="36004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a:solidFill>
                  <a:srgbClr val="C00000"/>
                </a:solidFill>
                <a:latin typeface="Comic Sans MS" pitchFamily="66" charset="0"/>
              </a:rPr>
              <a:t>INSTRUMENTACIÓN </a:t>
            </a:r>
          </a:p>
        </p:txBody>
      </p:sp>
      <p:sp>
        <p:nvSpPr>
          <p:cNvPr id="29" name="28 Rectángulo"/>
          <p:cNvSpPr/>
          <p:nvPr/>
        </p:nvSpPr>
        <p:spPr>
          <a:xfrm>
            <a:off x="1187624" y="3501008"/>
            <a:ext cx="2376264" cy="36004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a:solidFill>
                  <a:srgbClr val="C00000"/>
                </a:solidFill>
                <a:latin typeface="Comic Sans MS" pitchFamily="66" charset="0"/>
              </a:rPr>
              <a:t>CONTROL DE CALIDAD</a:t>
            </a:r>
          </a:p>
        </p:txBody>
      </p:sp>
      <p:sp>
        <p:nvSpPr>
          <p:cNvPr id="30" name="29 Rectángulo"/>
          <p:cNvSpPr/>
          <p:nvPr/>
        </p:nvSpPr>
        <p:spPr>
          <a:xfrm>
            <a:off x="5436096" y="3501008"/>
            <a:ext cx="2016224" cy="36004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a:solidFill>
                  <a:srgbClr val="C00000"/>
                </a:solidFill>
                <a:latin typeface="Comic Sans MS" pitchFamily="66" charset="0"/>
              </a:rPr>
              <a:t>ADMINISTRACIÓN </a:t>
            </a:r>
          </a:p>
        </p:txBody>
      </p:sp>
      <p:sp>
        <p:nvSpPr>
          <p:cNvPr id="31" name="30 Rectángulo"/>
          <p:cNvSpPr/>
          <p:nvPr/>
        </p:nvSpPr>
        <p:spPr>
          <a:xfrm>
            <a:off x="2015717" y="4930796"/>
            <a:ext cx="1944216" cy="432048"/>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a:solidFill>
                  <a:srgbClr val="C00000"/>
                </a:solidFill>
                <a:latin typeface="Comic Sans MS" pitchFamily="66" charset="0"/>
              </a:rPr>
              <a:t>CONSTRUCCIÓN </a:t>
            </a:r>
          </a:p>
        </p:txBody>
      </p:sp>
      <p:sp>
        <p:nvSpPr>
          <p:cNvPr id="32" name="31 Rectángulo"/>
          <p:cNvSpPr/>
          <p:nvPr/>
        </p:nvSpPr>
        <p:spPr>
          <a:xfrm>
            <a:off x="3059832" y="2420888"/>
            <a:ext cx="2952328" cy="36004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a:solidFill>
                  <a:srgbClr val="C00000"/>
                </a:solidFill>
                <a:latin typeface="Comic Sans MS" pitchFamily="66" charset="0"/>
              </a:rPr>
              <a:t>DIRECCIÓN GENERAL </a:t>
            </a:r>
          </a:p>
        </p:txBody>
      </p:sp>
      <p:cxnSp>
        <p:nvCxnSpPr>
          <p:cNvPr id="33" name="32 Conector recto"/>
          <p:cNvCxnSpPr>
            <a:cxnSpLocks/>
            <a:endCxn id="31" idx="1"/>
          </p:cNvCxnSpPr>
          <p:nvPr/>
        </p:nvCxnSpPr>
        <p:spPr>
          <a:xfrm flipV="1">
            <a:off x="1403648" y="5146820"/>
            <a:ext cx="612069" cy="10372"/>
          </a:xfrm>
          <a:prstGeom prst="line">
            <a:avLst/>
          </a:prstGeom>
        </p:spPr>
        <p:style>
          <a:lnRef idx="1">
            <a:schemeClr val="accent1"/>
          </a:lnRef>
          <a:fillRef idx="0">
            <a:schemeClr val="accent1"/>
          </a:fillRef>
          <a:effectRef idx="0">
            <a:schemeClr val="accent1"/>
          </a:effectRef>
          <a:fontRef idx="minor">
            <a:schemeClr val="tx1"/>
          </a:fontRef>
        </p:style>
      </p:cxnSp>
      <p:sp>
        <p:nvSpPr>
          <p:cNvPr id="34" name="33 Rectángulo"/>
          <p:cNvSpPr/>
          <p:nvPr/>
        </p:nvSpPr>
        <p:spPr>
          <a:xfrm>
            <a:off x="1187624" y="4221088"/>
            <a:ext cx="2376264" cy="36004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a:solidFill>
                  <a:srgbClr val="C00000"/>
                </a:solidFill>
                <a:latin typeface="Comic Sans MS" pitchFamily="66" charset="0"/>
              </a:rPr>
              <a:t>SEG. INDUSTRIAL</a:t>
            </a:r>
          </a:p>
        </p:txBody>
      </p:sp>
      <p:sp>
        <p:nvSpPr>
          <p:cNvPr id="36" name="35 Rectángulo"/>
          <p:cNvSpPr/>
          <p:nvPr/>
        </p:nvSpPr>
        <p:spPr>
          <a:xfrm>
            <a:off x="3707904" y="5805264"/>
            <a:ext cx="1656184" cy="36004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a:solidFill>
                  <a:srgbClr val="C00000"/>
                </a:solidFill>
                <a:latin typeface="Comic Sans MS" pitchFamily="66" charset="0"/>
              </a:rPr>
              <a:t>ELÉCTRICO </a:t>
            </a:r>
          </a:p>
        </p:txBody>
      </p:sp>
      <p:sp>
        <p:nvSpPr>
          <p:cNvPr id="37" name="36 Rectángulo"/>
          <p:cNvSpPr/>
          <p:nvPr/>
        </p:nvSpPr>
        <p:spPr>
          <a:xfrm>
            <a:off x="2123728" y="5805264"/>
            <a:ext cx="1296144" cy="36004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a:solidFill>
                  <a:srgbClr val="C00000"/>
                </a:solidFill>
                <a:latin typeface="Comic Sans MS" pitchFamily="66" charset="0"/>
              </a:rPr>
              <a:t>MECANICA </a:t>
            </a:r>
          </a:p>
        </p:txBody>
      </p:sp>
      <p:sp>
        <p:nvSpPr>
          <p:cNvPr id="38" name="37 Rectángulo"/>
          <p:cNvSpPr/>
          <p:nvPr/>
        </p:nvSpPr>
        <p:spPr>
          <a:xfrm>
            <a:off x="971600" y="5805264"/>
            <a:ext cx="936104" cy="36004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a:solidFill>
                  <a:srgbClr val="C00000"/>
                </a:solidFill>
                <a:latin typeface="Comic Sans MS" pitchFamily="66" charset="0"/>
              </a:rPr>
              <a:t>CIVIL</a:t>
            </a:r>
          </a:p>
        </p:txBody>
      </p:sp>
      <p:cxnSp>
        <p:nvCxnSpPr>
          <p:cNvPr id="39" name="38 Conector recto"/>
          <p:cNvCxnSpPr>
            <a:cxnSpLocks/>
            <a:stCxn id="31" idx="3"/>
          </p:cNvCxnSpPr>
          <p:nvPr/>
        </p:nvCxnSpPr>
        <p:spPr>
          <a:xfrm>
            <a:off x="3959933" y="5146820"/>
            <a:ext cx="2988331" cy="10372"/>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39 Conector recto"/>
          <p:cNvCxnSpPr>
            <a:cxnSpLocks/>
          </p:cNvCxnSpPr>
          <p:nvPr/>
        </p:nvCxnSpPr>
        <p:spPr>
          <a:xfrm>
            <a:off x="4932040" y="5359779"/>
            <a:ext cx="0" cy="432048"/>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40 Conector recto"/>
          <p:cNvCxnSpPr>
            <a:endCxn id="28" idx="0"/>
          </p:cNvCxnSpPr>
          <p:nvPr/>
        </p:nvCxnSpPr>
        <p:spPr>
          <a:xfrm>
            <a:off x="6948264" y="5157192"/>
            <a:ext cx="0" cy="648072"/>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41 Conector recto"/>
          <p:cNvCxnSpPr>
            <a:cxnSpLocks/>
          </p:cNvCxnSpPr>
          <p:nvPr/>
        </p:nvCxnSpPr>
        <p:spPr>
          <a:xfrm>
            <a:off x="2843808" y="5389064"/>
            <a:ext cx="0" cy="373477"/>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42 Conector recto"/>
          <p:cNvCxnSpPr/>
          <p:nvPr/>
        </p:nvCxnSpPr>
        <p:spPr>
          <a:xfrm>
            <a:off x="1403648" y="5157192"/>
            <a:ext cx="0" cy="576064"/>
          </a:xfrm>
          <a:prstGeom prst="line">
            <a:avLst/>
          </a:prstGeom>
        </p:spPr>
        <p:style>
          <a:lnRef idx="1">
            <a:schemeClr val="accent1"/>
          </a:lnRef>
          <a:fillRef idx="0">
            <a:schemeClr val="accent1"/>
          </a:fillRef>
          <a:effectRef idx="0">
            <a:schemeClr val="accent1"/>
          </a:effectRef>
          <a:fontRef idx="minor">
            <a:schemeClr val="tx1"/>
          </a:fontRef>
        </p:style>
      </p:cxnSp>
      <p:sp>
        <p:nvSpPr>
          <p:cNvPr id="44" name="Rectangle 2"/>
          <p:cNvSpPr txBox="1">
            <a:spLocks noChangeArrowheads="1"/>
          </p:cNvSpPr>
          <p:nvPr/>
        </p:nvSpPr>
        <p:spPr>
          <a:xfrm>
            <a:off x="613792" y="1515322"/>
            <a:ext cx="7772400" cy="399256"/>
          </a:xfrm>
          <a:prstGeom prst="rect">
            <a:avLst/>
          </a:prstGeom>
        </p:spPr>
        <p:txBody>
          <a:bodyPr vert="horz" lIns="91440" tIns="45720" rIns="91440" bIns="45720" rtlCol="0">
            <a:noAutofit/>
          </a:bodyPr>
          <a:lstStyle>
            <a:defPPr>
              <a:defRPr lang="es-MX"/>
            </a:defPPr>
            <a:lvl1pPr marR="0" lvl="0" indent="0" algn="ctr" fontAlgn="auto">
              <a:lnSpc>
                <a:spcPct val="110000"/>
              </a:lnSpc>
              <a:spcBef>
                <a:spcPts val="0"/>
              </a:spcBef>
              <a:spcAft>
                <a:spcPts val="0"/>
              </a:spcAft>
              <a:buClrTx/>
              <a:buSzTx/>
              <a:buFont typeface="Arial" pitchFamily="34" charset="0"/>
              <a:buNone/>
              <a:tabLst/>
              <a:defRPr kumimoji="0" sz="3200" i="0" u="none" strike="noStrike" normalizeH="0" baseline="0">
                <a:ln w="0"/>
                <a:effectLst>
                  <a:outerShdw blurRad="38100" dist="19050" dir="2700000" algn="tl" rotWithShape="0">
                    <a:schemeClr val="dk1">
                      <a:alpha val="40000"/>
                    </a:schemeClr>
                  </a:outerShdw>
                </a:effectLst>
                <a:uLnTx/>
                <a:uFillTx/>
                <a:latin typeface="Comic Sans MS" pitchFamily="66" charset="0"/>
              </a:defRPr>
            </a:lvl1pPr>
          </a:lstStyle>
          <a:p>
            <a:r>
              <a:rPr lang="es-ES_tradnl" dirty="0"/>
              <a:t>Organigrama-Obras</a:t>
            </a:r>
            <a:endParaRPr lang="es-ES" dirty="0"/>
          </a:p>
        </p:txBody>
      </p:sp>
      <p:sp>
        <p:nvSpPr>
          <p:cNvPr id="57" name="56 Rectángulo"/>
          <p:cNvSpPr/>
          <p:nvPr/>
        </p:nvSpPr>
        <p:spPr>
          <a:xfrm>
            <a:off x="5796136" y="4221088"/>
            <a:ext cx="1368152" cy="36004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a:solidFill>
                  <a:srgbClr val="C00000"/>
                </a:solidFill>
                <a:latin typeface="Comic Sans MS" pitchFamily="66" charset="0"/>
              </a:rPr>
              <a:t>COMPRAS</a:t>
            </a:r>
          </a:p>
        </p:txBody>
      </p:sp>
      <p:cxnSp>
        <p:nvCxnSpPr>
          <p:cNvPr id="58" name="57 Conector recto"/>
          <p:cNvCxnSpPr/>
          <p:nvPr/>
        </p:nvCxnSpPr>
        <p:spPr>
          <a:xfrm>
            <a:off x="6444208" y="3861048"/>
            <a:ext cx="0" cy="3600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44 Conector recto"/>
          <p:cNvCxnSpPr/>
          <p:nvPr/>
        </p:nvCxnSpPr>
        <p:spPr>
          <a:xfrm>
            <a:off x="3563888" y="4365104"/>
            <a:ext cx="936104" cy="0"/>
          </a:xfrm>
          <a:prstGeom prst="line">
            <a:avLst/>
          </a:prstGeom>
        </p:spPr>
        <p:style>
          <a:lnRef idx="1">
            <a:schemeClr val="accent1"/>
          </a:lnRef>
          <a:fillRef idx="0">
            <a:schemeClr val="accent1"/>
          </a:fillRef>
          <a:effectRef idx="0">
            <a:schemeClr val="accent1"/>
          </a:effectRef>
          <a:fontRef idx="minor">
            <a:schemeClr val="tx1"/>
          </a:fontRef>
        </p:style>
      </p:cxnSp>
      <p:sp>
        <p:nvSpPr>
          <p:cNvPr id="47" name="1 Título">
            <a:extLst>
              <a:ext uri="{FF2B5EF4-FFF2-40B4-BE49-F238E27FC236}">
                <a16:creationId xmlns:a16="http://schemas.microsoft.com/office/drawing/2014/main" xmlns="" id="{C718DAEA-63D7-474D-8454-ED2D1BB9062A}"/>
              </a:ext>
            </a:extLst>
          </p:cNvPr>
          <p:cNvSpPr>
            <a:spLocks noGrp="1"/>
          </p:cNvSpPr>
          <p:nvPr>
            <p:ph type="ctrTitle"/>
          </p:nvPr>
        </p:nvSpPr>
        <p:spPr>
          <a:xfrm>
            <a:off x="-127841" y="55421"/>
            <a:ext cx="9036496" cy="1196751"/>
          </a:xfrm>
        </p:spPr>
        <p:txBody>
          <a:bodyPr>
            <a:normAutofit/>
          </a:bodyPr>
          <a:lstStyle/>
          <a:p>
            <a:pPr algn="r"/>
            <a:r>
              <a:rPr lang="es-MX" sz="2600" b="1" dirty="0">
                <a:solidFill>
                  <a:schemeClr val="tx2"/>
                </a:solidFill>
                <a:latin typeface="Arial Narrow" panose="020B0606020202030204" pitchFamily="34" charset="0"/>
              </a:rPr>
              <a:t>                </a:t>
            </a:r>
            <a:r>
              <a:rPr lang="es-MX" sz="2600" b="1" dirty="0">
                <a:solidFill>
                  <a:srgbClr val="00B050"/>
                </a:solidFill>
                <a:latin typeface="Arial Narrow" panose="020B0606020202030204" pitchFamily="34" charset="0"/>
              </a:rPr>
              <a:t>EMPRESA CONTRUCTORA DEL VALLE DE ORIZABA</a:t>
            </a:r>
            <a:br>
              <a:rPr lang="es-MX" sz="2600" b="1" dirty="0">
                <a:solidFill>
                  <a:srgbClr val="00B050"/>
                </a:solidFill>
                <a:latin typeface="Arial Narrow" panose="020B0606020202030204" pitchFamily="34" charset="0"/>
              </a:rPr>
            </a:br>
            <a:r>
              <a:rPr lang="es-MX" sz="2600" b="1" dirty="0">
                <a:solidFill>
                  <a:srgbClr val="00B050"/>
                </a:solidFill>
                <a:latin typeface="Arial Narrow" panose="020B0606020202030204" pitchFamily="34" charset="0"/>
              </a:rPr>
              <a:t>S.A. de C.V.</a:t>
            </a:r>
          </a:p>
        </p:txBody>
      </p:sp>
      <p:pic>
        <p:nvPicPr>
          <p:cNvPr id="48" name="Imagen 47">
            <a:extLst>
              <a:ext uri="{FF2B5EF4-FFF2-40B4-BE49-F238E27FC236}">
                <a16:creationId xmlns:a16="http://schemas.microsoft.com/office/drawing/2014/main" xmlns="" id="{94A44752-3917-4CA5-913E-C430E86AB732}"/>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94737" l="5350" r="97119"/>
                    </a14:imgEffect>
                  </a14:imgLayer>
                </a14:imgProps>
              </a:ext>
              <a:ext uri="{28A0092B-C50C-407E-A947-70E740481C1C}">
                <a14:useLocalDpi xmlns:a14="http://schemas.microsoft.com/office/drawing/2010/main"/>
              </a:ext>
            </a:extLst>
          </a:blip>
          <a:srcRect t="6604"/>
          <a:stretch/>
        </p:blipFill>
        <p:spPr>
          <a:xfrm>
            <a:off x="323528" y="41444"/>
            <a:ext cx="1513396" cy="1355556"/>
          </a:xfrm>
          <a:prstGeom prst="rect">
            <a:avLst/>
          </a:prstGeom>
        </p:spPr>
      </p:pic>
      <p:pic>
        <p:nvPicPr>
          <p:cNvPr id="49" name="Imagen 48">
            <a:extLst>
              <a:ext uri="{FF2B5EF4-FFF2-40B4-BE49-F238E27FC236}">
                <a16:creationId xmlns:a16="http://schemas.microsoft.com/office/drawing/2014/main" xmlns="" id="{AD7670C9-0C5D-454A-816F-4C257376006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09028" y="620961"/>
            <a:ext cx="2291810" cy="855831"/>
          </a:xfrm>
          <a:prstGeom prst="rect">
            <a:avLst/>
          </a:prstGeom>
        </p:spPr>
      </p:pic>
      <p:sp>
        <p:nvSpPr>
          <p:cNvPr id="35" name="30 Rectángulo">
            <a:extLst>
              <a:ext uri="{FF2B5EF4-FFF2-40B4-BE49-F238E27FC236}">
                <a16:creationId xmlns:a16="http://schemas.microsoft.com/office/drawing/2014/main" xmlns="" id="{854F910C-6BDB-4D72-9771-F0494658E598}"/>
              </a:ext>
            </a:extLst>
          </p:cNvPr>
          <p:cNvSpPr/>
          <p:nvPr/>
        </p:nvSpPr>
        <p:spPr>
          <a:xfrm>
            <a:off x="4660912" y="4927731"/>
            <a:ext cx="1944216" cy="432048"/>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a:solidFill>
                  <a:srgbClr val="C00000"/>
                </a:solidFill>
                <a:latin typeface="Comic Sans MS" pitchFamily="66" charset="0"/>
              </a:rPr>
              <a:t>INGENIERÍA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3"/>
          <p:cNvSpPr txBox="1">
            <a:spLocks noChangeArrowheads="1"/>
          </p:cNvSpPr>
          <p:nvPr/>
        </p:nvSpPr>
        <p:spPr>
          <a:xfrm>
            <a:off x="5678952" y="1619668"/>
            <a:ext cx="3384376" cy="1224136"/>
          </a:xfrm>
          <a:prstGeom prst="rect">
            <a:avLst/>
          </a:prstGeom>
        </p:spPr>
        <p:txBody>
          <a:bodyPr vert="horz" lIns="91440" tIns="45720" rIns="91440" bIns="45720" rtlCol="0">
            <a:normAutofit lnSpcReduction="10000"/>
          </a:bodyPr>
          <a:lstStyle/>
          <a:p>
            <a:r>
              <a:rPr lang="es-MX" sz="1600" dirty="0">
                <a:ln w="0"/>
                <a:latin typeface="Comic Sans MS" pitchFamily="66" charset="0"/>
              </a:rPr>
              <a:t>Actividades:</a:t>
            </a:r>
          </a:p>
          <a:p>
            <a:r>
              <a:rPr lang="es-MX" sz="1600" dirty="0">
                <a:ln w="0"/>
                <a:latin typeface="Comic Sans MS" pitchFamily="66" charset="0"/>
              </a:rPr>
              <a:t>Fabricación de cabezales, registros e instalación de tuberías para drenajes de la planta</a:t>
            </a:r>
          </a:p>
        </p:txBody>
      </p:sp>
      <p:sp>
        <p:nvSpPr>
          <p:cNvPr id="8" name="Rectangle 4"/>
          <p:cNvSpPr>
            <a:spLocks noChangeArrowheads="1"/>
          </p:cNvSpPr>
          <p:nvPr/>
        </p:nvSpPr>
        <p:spPr bwMode="auto">
          <a:xfrm>
            <a:off x="467544" y="1772817"/>
            <a:ext cx="4392488" cy="1224135"/>
          </a:xfrm>
          <a:prstGeom prst="rect">
            <a:avLst/>
          </a:prstGeom>
          <a:noFill/>
          <a:ln w="9525">
            <a:noFill/>
            <a:miter lim="800000"/>
            <a:headEnd/>
            <a:tailEnd/>
          </a:ln>
        </p:spPr>
        <p:txBody>
          <a:bodyPr/>
          <a:lstStyle/>
          <a:p>
            <a:r>
              <a:rPr lang="es-MX" sz="1400" dirty="0">
                <a:ln w="0"/>
                <a:effectLst>
                  <a:outerShdw blurRad="38100" dist="19050" dir="2700000" algn="tl" rotWithShape="0">
                    <a:schemeClr val="dk1">
                      <a:alpha val="40000"/>
                    </a:schemeClr>
                  </a:outerShdw>
                </a:effectLst>
                <a:latin typeface="Comic Sans MS" pitchFamily="66" charset="0"/>
              </a:rPr>
              <a:t>OBRA:</a:t>
            </a:r>
          </a:p>
          <a:p>
            <a:r>
              <a:rPr lang="es-MX" sz="1400" dirty="0">
                <a:ln w="0"/>
                <a:effectLst>
                  <a:outerShdw blurRad="38100" dist="19050" dir="2700000" algn="tl" rotWithShape="0">
                    <a:schemeClr val="dk1">
                      <a:alpha val="40000"/>
                    </a:schemeClr>
                  </a:outerShdw>
                </a:effectLst>
                <a:latin typeface="Comic Sans MS" pitchFamily="66" charset="0"/>
              </a:rPr>
              <a:t>INSTALACION DE DRENAJES SUBTERRÁNEOS EN LA PLANTA CATALITICA DE LA REFINERÍA LAZARO CARDENAS EN LA CD. DE MINATITLAN, VER.</a:t>
            </a:r>
          </a:p>
        </p:txBody>
      </p:sp>
      <p:sp>
        <p:nvSpPr>
          <p:cNvPr id="10" name="Rectangle 4"/>
          <p:cNvSpPr>
            <a:spLocks noChangeArrowheads="1"/>
          </p:cNvSpPr>
          <p:nvPr/>
        </p:nvSpPr>
        <p:spPr bwMode="auto">
          <a:xfrm>
            <a:off x="7067592" y="5736088"/>
            <a:ext cx="2064041" cy="1066491"/>
          </a:xfrm>
          <a:prstGeom prst="rect">
            <a:avLst/>
          </a:prstGeom>
          <a:noFill/>
          <a:ln w="9525">
            <a:noFill/>
            <a:miter lim="800000"/>
            <a:headEnd/>
            <a:tailEnd/>
          </a:ln>
        </p:spPr>
        <p:txBody>
          <a:bodyPr/>
          <a:lstStyle/>
          <a:p>
            <a:r>
              <a:rPr lang="es-MX" sz="1200" dirty="0">
                <a:ln w="0"/>
                <a:effectLst>
                  <a:outerShdw blurRad="38100" dist="19050" dir="2700000" algn="tl" rotWithShape="0">
                    <a:schemeClr val="dk1">
                      <a:alpha val="40000"/>
                    </a:schemeClr>
                  </a:outerShdw>
                </a:effectLst>
                <a:latin typeface="Comic Sans MS" pitchFamily="66" charset="0"/>
              </a:rPr>
              <a:t>Contratante:</a:t>
            </a:r>
          </a:p>
          <a:p>
            <a:r>
              <a:rPr lang="es-MX" sz="1200" dirty="0">
                <a:ln w="0"/>
                <a:effectLst>
                  <a:outerShdw blurRad="38100" dist="19050" dir="2700000" algn="tl" rotWithShape="0">
                    <a:schemeClr val="dk1">
                      <a:alpha val="40000"/>
                    </a:schemeClr>
                  </a:outerShdw>
                </a:effectLst>
                <a:latin typeface="Comic Sans MS" pitchFamily="66" charset="0"/>
              </a:rPr>
              <a:t>COHIME, S. A. de C. V.</a:t>
            </a:r>
          </a:p>
          <a:p>
            <a:r>
              <a:rPr lang="es-MX" sz="1200" dirty="0">
                <a:ln w="0"/>
                <a:effectLst>
                  <a:outerShdw blurRad="38100" dist="19050" dir="2700000" algn="tl" rotWithShape="0">
                    <a:schemeClr val="dk1">
                      <a:alpha val="40000"/>
                    </a:schemeClr>
                  </a:outerShdw>
                </a:effectLst>
                <a:latin typeface="Comic Sans MS" pitchFamily="66" charset="0"/>
              </a:rPr>
              <a:t>Marzo / agosto  de 2017.</a:t>
            </a:r>
          </a:p>
          <a:p>
            <a:r>
              <a:rPr lang="es-MX" sz="1200" dirty="0">
                <a:ln w="0"/>
                <a:effectLst>
                  <a:outerShdw blurRad="38100" dist="19050" dir="2700000" algn="tl" rotWithShape="0">
                    <a:schemeClr val="dk1">
                      <a:alpha val="40000"/>
                    </a:schemeClr>
                  </a:outerShdw>
                </a:effectLst>
                <a:latin typeface="Comic Sans MS" pitchFamily="66" charset="0"/>
              </a:rPr>
              <a:t>Cliente Principal:</a:t>
            </a:r>
          </a:p>
          <a:p>
            <a:r>
              <a:rPr lang="es-MX" sz="1200" dirty="0">
                <a:ln w="0"/>
                <a:effectLst>
                  <a:outerShdw blurRad="38100" dist="19050" dir="2700000" algn="tl" rotWithShape="0">
                    <a:schemeClr val="dk1">
                      <a:alpha val="40000"/>
                    </a:schemeClr>
                  </a:outerShdw>
                </a:effectLst>
                <a:latin typeface="Comic Sans MS" pitchFamily="66" charset="0"/>
              </a:rPr>
              <a:t>PEMEX Refinación.</a:t>
            </a:r>
          </a:p>
        </p:txBody>
      </p:sp>
      <p:pic>
        <p:nvPicPr>
          <p:cNvPr id="46081" name="Picture 1" descr="E:\jesus_2009\Documents and Settings\e_machine\Mis documentos\Mis imágenes\cofre 153.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5548" y="3032817"/>
            <a:ext cx="2735096" cy="2051322"/>
          </a:xfrm>
          <a:prstGeom prst="rect">
            <a:avLst/>
          </a:prstGeom>
          <a:noFill/>
        </p:spPr>
      </p:pic>
      <p:pic>
        <p:nvPicPr>
          <p:cNvPr id="46082" name="Picture 2" descr="E:\jesus_2009\Documents and Settings\e_machine\Mis documentos\Mis imágenes\cofre 164.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2000" y="4102064"/>
            <a:ext cx="1538492" cy="982075"/>
          </a:xfrm>
          <a:prstGeom prst="rect">
            <a:avLst/>
          </a:prstGeom>
          <a:noFill/>
        </p:spPr>
      </p:pic>
      <p:pic>
        <p:nvPicPr>
          <p:cNvPr id="46084" name="Picture 4" descr="E:\jesus_2009\Documents and Settings\e_machine\Mis documentos\Mis imágenes\cofre 384.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04353" y="5145359"/>
            <a:ext cx="2064041" cy="1548032"/>
          </a:xfrm>
          <a:prstGeom prst="rect">
            <a:avLst/>
          </a:prstGeom>
          <a:noFill/>
        </p:spPr>
      </p:pic>
      <p:pic>
        <p:nvPicPr>
          <p:cNvPr id="46088" name="Picture 8" descr="E:\jesus_2009\Documents and Settings\e_machine\Mis documentos\Mis imágenes\cofre 435.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268023" y="5147903"/>
            <a:ext cx="2064043" cy="1548032"/>
          </a:xfrm>
          <a:prstGeom prst="rect">
            <a:avLst/>
          </a:prstGeom>
          <a:noFill/>
        </p:spPr>
      </p:pic>
      <p:pic>
        <p:nvPicPr>
          <p:cNvPr id="46093" name="Picture 13" descr="E:\jesus_2009\Documents and Settings\e_machine\Mis documentos\Mis imágenes\cofre 282.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572000" y="2867337"/>
            <a:ext cx="1538492" cy="1191141"/>
          </a:xfrm>
          <a:prstGeom prst="rect">
            <a:avLst/>
          </a:prstGeom>
          <a:noFill/>
        </p:spPr>
      </p:pic>
      <p:pic>
        <p:nvPicPr>
          <p:cNvPr id="46094" name="Picture 14" descr="E:\jesus_2009\Documents and Settings\e_machine\Mis documentos\Mis imágenes\cofre 259.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978928" y="3026048"/>
            <a:ext cx="1538492" cy="2051322"/>
          </a:xfrm>
          <a:prstGeom prst="rect">
            <a:avLst/>
          </a:prstGeom>
          <a:noFill/>
        </p:spPr>
      </p:pic>
      <p:pic>
        <p:nvPicPr>
          <p:cNvPr id="46096" name="Picture 16" descr="E:\jesus_2009\Documents and Settings\e_machine\Mis documentos\Mis imágenes\cofre 290.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31693" y="5158813"/>
            <a:ext cx="2064043" cy="1548032"/>
          </a:xfrm>
          <a:prstGeom prst="rect">
            <a:avLst/>
          </a:prstGeom>
          <a:noFill/>
        </p:spPr>
      </p:pic>
      <p:sp>
        <p:nvSpPr>
          <p:cNvPr id="16" name="1 Título">
            <a:extLst>
              <a:ext uri="{FF2B5EF4-FFF2-40B4-BE49-F238E27FC236}">
                <a16:creationId xmlns:a16="http://schemas.microsoft.com/office/drawing/2014/main" xmlns="" id="{91EC9A6F-AC19-45AC-8E65-85282D30977D}"/>
              </a:ext>
            </a:extLst>
          </p:cNvPr>
          <p:cNvSpPr>
            <a:spLocks noGrp="1"/>
          </p:cNvSpPr>
          <p:nvPr>
            <p:ph type="ctrTitle"/>
          </p:nvPr>
        </p:nvSpPr>
        <p:spPr>
          <a:xfrm>
            <a:off x="-127841" y="55421"/>
            <a:ext cx="9036496" cy="1196751"/>
          </a:xfrm>
        </p:spPr>
        <p:txBody>
          <a:bodyPr>
            <a:normAutofit/>
          </a:bodyPr>
          <a:lstStyle/>
          <a:p>
            <a:pPr algn="r"/>
            <a:r>
              <a:rPr lang="es-MX" sz="2600" b="1" dirty="0">
                <a:solidFill>
                  <a:schemeClr val="tx2"/>
                </a:solidFill>
                <a:latin typeface="Arial Narrow" panose="020B0606020202030204" pitchFamily="34" charset="0"/>
              </a:rPr>
              <a:t>                </a:t>
            </a:r>
            <a:r>
              <a:rPr lang="es-MX" sz="2600" b="1" dirty="0">
                <a:solidFill>
                  <a:srgbClr val="00B050"/>
                </a:solidFill>
                <a:latin typeface="Arial Narrow" panose="020B0606020202030204" pitchFamily="34" charset="0"/>
              </a:rPr>
              <a:t>EMPRESA CONTRUCTORA DEL VALLE DE ORIZABA</a:t>
            </a:r>
            <a:br>
              <a:rPr lang="es-MX" sz="2600" b="1" dirty="0">
                <a:solidFill>
                  <a:srgbClr val="00B050"/>
                </a:solidFill>
                <a:latin typeface="Arial Narrow" panose="020B0606020202030204" pitchFamily="34" charset="0"/>
              </a:rPr>
            </a:br>
            <a:r>
              <a:rPr lang="es-MX" sz="2600" b="1" dirty="0">
                <a:solidFill>
                  <a:srgbClr val="00B050"/>
                </a:solidFill>
                <a:latin typeface="Arial Narrow" panose="020B0606020202030204" pitchFamily="34" charset="0"/>
              </a:rPr>
              <a:t>S.A. de C.V.</a:t>
            </a:r>
          </a:p>
        </p:txBody>
      </p:sp>
      <p:pic>
        <p:nvPicPr>
          <p:cNvPr id="17" name="Imagen 16">
            <a:extLst>
              <a:ext uri="{FF2B5EF4-FFF2-40B4-BE49-F238E27FC236}">
                <a16:creationId xmlns:a16="http://schemas.microsoft.com/office/drawing/2014/main" xmlns="" id="{DDCC9F28-0ED9-43BD-AA40-243A05A2C512}"/>
              </a:ext>
            </a:extLst>
          </p:cNvPr>
          <p:cNvPicPr>
            <a:picLocks noChangeAspect="1"/>
          </p:cNvPicPr>
          <p:nvPr/>
        </p:nvPicPr>
        <p:blipFill rotWithShape="1">
          <a:blip r:embed="rId10" cstate="email">
            <a:extLst>
              <a:ext uri="{BEBA8EAE-BF5A-486C-A8C5-ECC9F3942E4B}">
                <a14:imgProps xmlns:a14="http://schemas.microsoft.com/office/drawing/2010/main">
                  <a14:imgLayer r:embed="rId11">
                    <a14:imgEffect>
                      <a14:backgroundRemoval t="0" b="94737" l="5350" r="97119"/>
                    </a14:imgEffect>
                  </a14:imgLayer>
                </a14:imgProps>
              </a:ext>
              <a:ext uri="{28A0092B-C50C-407E-A947-70E740481C1C}">
                <a14:useLocalDpi xmlns:a14="http://schemas.microsoft.com/office/drawing/2010/main"/>
              </a:ext>
            </a:extLst>
          </a:blip>
          <a:srcRect t="6604"/>
          <a:stretch/>
        </p:blipFill>
        <p:spPr>
          <a:xfrm>
            <a:off x="323528" y="41444"/>
            <a:ext cx="1513396" cy="1355556"/>
          </a:xfrm>
          <a:prstGeom prst="rect">
            <a:avLst/>
          </a:prstGeom>
        </p:spPr>
      </p:pic>
      <p:pic>
        <p:nvPicPr>
          <p:cNvPr id="18" name="Imagen 17">
            <a:extLst>
              <a:ext uri="{FF2B5EF4-FFF2-40B4-BE49-F238E27FC236}">
                <a16:creationId xmlns:a16="http://schemas.microsoft.com/office/drawing/2014/main" xmlns="" id="{523E5CC5-A9D8-47F0-9A2A-5B693EF5D1CB}"/>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909028" y="620961"/>
            <a:ext cx="2291810" cy="855831"/>
          </a:xfrm>
          <a:prstGeom prst="rect">
            <a:avLst/>
          </a:prstGeom>
        </p:spPr>
      </p:pic>
      <p:sp>
        <p:nvSpPr>
          <p:cNvPr id="15" name="Rectángulo 14">
            <a:extLst>
              <a:ext uri="{FF2B5EF4-FFF2-40B4-BE49-F238E27FC236}">
                <a16:creationId xmlns:a16="http://schemas.microsoft.com/office/drawing/2014/main" xmlns="" id="{529C4199-CB4C-468B-9E92-7C71100C45A5}"/>
              </a:ext>
            </a:extLst>
          </p:cNvPr>
          <p:cNvSpPr/>
          <p:nvPr/>
        </p:nvSpPr>
        <p:spPr>
          <a:xfrm>
            <a:off x="6660232" y="4365104"/>
            <a:ext cx="2400016" cy="369332"/>
          </a:xfrm>
          <a:prstGeom prst="rect">
            <a:avLst/>
          </a:prstGeom>
        </p:spPr>
        <p:txBody>
          <a:bodyPr wrap="none">
            <a:spAutoFit/>
          </a:bodyPr>
          <a:lstStyle/>
          <a:p>
            <a:pPr algn="ctr"/>
            <a:r>
              <a:rPr lang="es-MX" dirty="0">
                <a:ln w="0"/>
                <a:effectLst>
                  <a:outerShdw blurRad="38100" dist="19050" dir="2700000" algn="tl" rotWithShape="0">
                    <a:schemeClr val="dk1">
                      <a:alpha val="40000"/>
                    </a:schemeClr>
                  </a:outerShdw>
                </a:effectLst>
                <a:latin typeface="Comic Sans MS" pitchFamily="66" charset="0"/>
              </a:rPr>
              <a:t>Sistema de drenajes</a:t>
            </a:r>
            <a:endParaRPr lang="es-MX"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4 Tabla"/>
          <p:cNvGraphicFramePr>
            <a:graphicFrameLocks noGrp="1"/>
          </p:cNvGraphicFramePr>
          <p:nvPr>
            <p:extLst>
              <p:ext uri="{D42A27DB-BD31-4B8C-83A1-F6EECF244321}">
                <p14:modId xmlns:p14="http://schemas.microsoft.com/office/powerpoint/2010/main" val="473915582"/>
              </p:ext>
            </p:extLst>
          </p:nvPr>
        </p:nvGraphicFramePr>
        <p:xfrm>
          <a:off x="1524000" y="1865192"/>
          <a:ext cx="6096000" cy="2608064"/>
        </p:xfrm>
        <a:graphic>
          <a:graphicData uri="http://schemas.openxmlformats.org/drawingml/2006/table">
            <a:tbl>
              <a:tblPr firstRow="1" bandRow="1">
                <a:tableStyleId>{2D5ABB26-0587-4C30-8999-92F81FD0307C}</a:tableStyleId>
              </a:tblPr>
              <a:tblGrid>
                <a:gridCol w="6096000">
                  <a:extLst>
                    <a:ext uri="{9D8B030D-6E8A-4147-A177-3AD203B41FA5}">
                      <a16:colId xmlns:a16="http://schemas.microsoft.com/office/drawing/2014/main" xmlns="" val="20000"/>
                    </a:ext>
                  </a:extLst>
                </a:gridCol>
              </a:tblGrid>
              <a:tr h="2608064">
                <a:tc>
                  <a:txBody>
                    <a:bodyPr/>
                    <a:lstStyle/>
                    <a:p>
                      <a:endParaRPr lang="es-MX" dirty="0"/>
                    </a:p>
                  </a:txBody>
                  <a:tcPr/>
                </a:tc>
                <a:extLst>
                  <a:ext uri="{0D108BD9-81ED-4DB2-BD59-A6C34878D82A}">
                    <a16:rowId xmlns:a16="http://schemas.microsoft.com/office/drawing/2014/main" xmlns="" val="10000"/>
                  </a:ext>
                </a:extLst>
              </a:tr>
            </a:tbl>
          </a:graphicData>
        </a:graphic>
      </p:graphicFrame>
      <p:graphicFrame>
        <p:nvGraphicFramePr>
          <p:cNvPr id="6" name="5 Tabla"/>
          <p:cNvGraphicFramePr>
            <a:graphicFrameLocks noGrp="1"/>
          </p:cNvGraphicFramePr>
          <p:nvPr>
            <p:extLst>
              <p:ext uri="{D42A27DB-BD31-4B8C-83A1-F6EECF244321}">
                <p14:modId xmlns:p14="http://schemas.microsoft.com/office/powerpoint/2010/main" val="2055824330"/>
              </p:ext>
            </p:extLst>
          </p:nvPr>
        </p:nvGraphicFramePr>
        <p:xfrm>
          <a:off x="1524000" y="1865192"/>
          <a:ext cx="6096000" cy="2896096"/>
        </p:xfrm>
        <a:graphic>
          <a:graphicData uri="http://schemas.openxmlformats.org/drawingml/2006/table">
            <a:tbl>
              <a:tblPr firstRow="1" bandRow="1">
                <a:tableStyleId>{2D5ABB26-0587-4C30-8999-92F81FD0307C}</a:tableStyleId>
              </a:tblPr>
              <a:tblGrid>
                <a:gridCol w="3048000">
                  <a:extLst>
                    <a:ext uri="{9D8B030D-6E8A-4147-A177-3AD203B41FA5}">
                      <a16:colId xmlns:a16="http://schemas.microsoft.com/office/drawing/2014/main" xmlns="" val="20000"/>
                    </a:ext>
                  </a:extLst>
                </a:gridCol>
                <a:gridCol w="3048000">
                  <a:extLst>
                    <a:ext uri="{9D8B030D-6E8A-4147-A177-3AD203B41FA5}">
                      <a16:colId xmlns:a16="http://schemas.microsoft.com/office/drawing/2014/main" xmlns="" val="20001"/>
                    </a:ext>
                  </a:extLst>
                </a:gridCol>
              </a:tblGrid>
              <a:tr h="28960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MX" dirty="0"/>
                    </a:p>
                  </a:txBody>
                  <a:tcPr/>
                </a:tc>
                <a:tc>
                  <a:txBody>
                    <a:bodyPr/>
                    <a:lstStyle/>
                    <a:p>
                      <a:endParaRPr lang="es-MX" dirty="0"/>
                    </a:p>
                  </a:txBody>
                  <a:tcPr/>
                </a:tc>
                <a:extLst>
                  <a:ext uri="{0D108BD9-81ED-4DB2-BD59-A6C34878D82A}">
                    <a16:rowId xmlns:a16="http://schemas.microsoft.com/office/drawing/2014/main" xmlns="" val="10000"/>
                  </a:ext>
                </a:extLst>
              </a:tr>
            </a:tbl>
          </a:graphicData>
        </a:graphic>
      </p:graphicFrame>
      <p:sp>
        <p:nvSpPr>
          <p:cNvPr id="8" name="Rectangle 4"/>
          <p:cNvSpPr>
            <a:spLocks noChangeArrowheads="1"/>
          </p:cNvSpPr>
          <p:nvPr/>
        </p:nvSpPr>
        <p:spPr bwMode="auto">
          <a:xfrm>
            <a:off x="467544" y="1664945"/>
            <a:ext cx="4392488" cy="1224135"/>
          </a:xfrm>
          <a:prstGeom prst="rect">
            <a:avLst/>
          </a:prstGeom>
          <a:noFill/>
          <a:ln w="9525">
            <a:noFill/>
            <a:miter lim="800000"/>
            <a:headEnd/>
            <a:tailEnd/>
          </a:ln>
        </p:spPr>
        <p:txBody>
          <a:bodyPr/>
          <a:lstStyle/>
          <a:p>
            <a:r>
              <a:rPr lang="es-MX" sz="1400" dirty="0">
                <a:ln w="0"/>
                <a:effectLst>
                  <a:outerShdw blurRad="38100" dist="19050" dir="2700000" algn="tl" rotWithShape="0">
                    <a:schemeClr val="dk1">
                      <a:alpha val="40000"/>
                    </a:schemeClr>
                  </a:outerShdw>
                </a:effectLst>
                <a:latin typeface="Comic Sans MS" pitchFamily="66" charset="0"/>
              </a:rPr>
              <a:t>OBRA:</a:t>
            </a:r>
          </a:p>
          <a:p>
            <a:r>
              <a:rPr lang="es-MX" sz="1400" dirty="0">
                <a:ln w="0"/>
                <a:effectLst>
                  <a:outerShdw blurRad="38100" dist="19050" dir="2700000" algn="tl" rotWithShape="0">
                    <a:schemeClr val="dk1">
                      <a:alpha val="40000"/>
                    </a:schemeClr>
                  </a:outerShdw>
                </a:effectLst>
                <a:latin typeface="Comic Sans MS" pitchFamily="66" charset="0"/>
              </a:rPr>
              <a:t>INSTALACION DE DRENAJES SUBTERRÁNEOS EN LA PLANTA CATALITICA DE LA REFINERÍA LAZARO CARDENAS EN LA CD. DE MINATITLAN, VER.</a:t>
            </a:r>
          </a:p>
        </p:txBody>
      </p:sp>
      <p:pic>
        <p:nvPicPr>
          <p:cNvPr id="46084" name="Picture 4" descr="E:\jesus_2009\Documents and Settings\e_machine\Mis documentos\Mis imágenes\cofre 38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36096" y="5049320"/>
            <a:ext cx="1680000" cy="1260000"/>
          </a:xfrm>
          <a:prstGeom prst="rect">
            <a:avLst/>
          </a:prstGeom>
          <a:noFill/>
        </p:spPr>
      </p:pic>
      <p:pic>
        <p:nvPicPr>
          <p:cNvPr id="46085" name="Picture 5" descr="E:\jesus_2009\Documents and Settings\e_machine\Mis documentos\Mis imágenes\cofre 404.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9512" y="3609160"/>
            <a:ext cx="1680000" cy="1260000"/>
          </a:xfrm>
          <a:prstGeom prst="rect">
            <a:avLst/>
          </a:prstGeom>
          <a:noFill/>
        </p:spPr>
      </p:pic>
      <p:pic>
        <p:nvPicPr>
          <p:cNvPr id="46086" name="Picture 6" descr="E:\jesus_2009\Documents and Settings\e_machine\Mis documentos\Mis imágenes\cofre 405.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707904" y="5049320"/>
            <a:ext cx="1680000" cy="1260000"/>
          </a:xfrm>
          <a:prstGeom prst="rect">
            <a:avLst/>
          </a:prstGeom>
          <a:noFill/>
        </p:spPr>
      </p:pic>
      <p:pic>
        <p:nvPicPr>
          <p:cNvPr id="46087" name="Picture 7" descr="E:\jesus_2009\Documents and Settings\e_machine\Mis documentos\Mis imágenes\cofre 419.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907704" y="3609160"/>
            <a:ext cx="1680000" cy="1260000"/>
          </a:xfrm>
          <a:prstGeom prst="rect">
            <a:avLst/>
          </a:prstGeom>
          <a:noFill/>
        </p:spPr>
      </p:pic>
      <p:pic>
        <p:nvPicPr>
          <p:cNvPr id="46088" name="Picture 8" descr="E:\jesus_2009\Documents and Settings\e_machine\Mis documentos\Mis imágenes\cofre 435.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79512" y="5049320"/>
            <a:ext cx="1680000" cy="1260000"/>
          </a:xfrm>
          <a:prstGeom prst="rect">
            <a:avLst/>
          </a:prstGeom>
          <a:noFill/>
        </p:spPr>
      </p:pic>
      <p:pic>
        <p:nvPicPr>
          <p:cNvPr id="46090" name="Picture 10" descr="E:\jesus_2009\Documents and Settings\e_machine\Mis documentos\Mis imágenes\cofre 438.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907704" y="5049320"/>
            <a:ext cx="1680000" cy="1260000"/>
          </a:xfrm>
          <a:prstGeom prst="rect">
            <a:avLst/>
          </a:prstGeom>
          <a:noFill/>
        </p:spPr>
      </p:pic>
      <p:pic>
        <p:nvPicPr>
          <p:cNvPr id="46091" name="Picture 11" descr="E:\jesus_2009\Documents and Settings\e_machine\Mis documentos\Mis imágenes\cofre 444.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236296" y="5049320"/>
            <a:ext cx="1680000" cy="1260000"/>
          </a:xfrm>
          <a:prstGeom prst="rect">
            <a:avLst/>
          </a:prstGeom>
          <a:noFill/>
        </p:spPr>
      </p:pic>
      <p:pic>
        <p:nvPicPr>
          <p:cNvPr id="46092" name="Picture 12" descr="E:\jesus_2009\Documents and Settings\e_machine\Mis documentos\Mis imágenes\cofre 456.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779912" y="3609160"/>
            <a:ext cx="945000" cy="1260000"/>
          </a:xfrm>
          <a:prstGeom prst="rect">
            <a:avLst/>
          </a:prstGeom>
          <a:noFill/>
        </p:spPr>
      </p:pic>
      <p:pic>
        <p:nvPicPr>
          <p:cNvPr id="46095" name="Picture 15" descr="E:\jesus_2009\Documents and Settings\e_machine\Mis documentos\Mis imágenes\cofre 281.jp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4932040" y="3609160"/>
            <a:ext cx="1680000" cy="1260000"/>
          </a:xfrm>
          <a:prstGeom prst="rect">
            <a:avLst/>
          </a:prstGeom>
          <a:noFill/>
        </p:spPr>
      </p:pic>
      <p:pic>
        <p:nvPicPr>
          <p:cNvPr id="100354" name="Picture 2" descr="E:\jesus_2009\Documents and Settings\e_machine\Mis documentos\Mis imágenes\cofre 341.jp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6876256" y="3609160"/>
            <a:ext cx="1680000" cy="1260000"/>
          </a:xfrm>
          <a:prstGeom prst="rect">
            <a:avLst/>
          </a:prstGeom>
          <a:noFill/>
        </p:spPr>
      </p:pic>
      <p:sp>
        <p:nvSpPr>
          <p:cNvPr id="19" name="1 Título">
            <a:extLst>
              <a:ext uri="{FF2B5EF4-FFF2-40B4-BE49-F238E27FC236}">
                <a16:creationId xmlns:a16="http://schemas.microsoft.com/office/drawing/2014/main" xmlns="" id="{416AFF9E-2A29-483C-85AD-A8870FF4E555}"/>
              </a:ext>
            </a:extLst>
          </p:cNvPr>
          <p:cNvSpPr>
            <a:spLocks noGrp="1"/>
          </p:cNvSpPr>
          <p:nvPr>
            <p:ph type="ctrTitle"/>
          </p:nvPr>
        </p:nvSpPr>
        <p:spPr>
          <a:xfrm>
            <a:off x="-127841" y="55421"/>
            <a:ext cx="9036496" cy="1196751"/>
          </a:xfrm>
        </p:spPr>
        <p:txBody>
          <a:bodyPr>
            <a:normAutofit/>
          </a:bodyPr>
          <a:lstStyle/>
          <a:p>
            <a:pPr algn="r"/>
            <a:r>
              <a:rPr lang="es-MX" sz="2600" b="1" dirty="0">
                <a:solidFill>
                  <a:schemeClr val="tx2"/>
                </a:solidFill>
                <a:latin typeface="Arial Narrow" panose="020B0606020202030204" pitchFamily="34" charset="0"/>
              </a:rPr>
              <a:t>                </a:t>
            </a:r>
            <a:r>
              <a:rPr lang="es-MX" sz="2600" b="1" dirty="0">
                <a:solidFill>
                  <a:srgbClr val="00B050"/>
                </a:solidFill>
                <a:latin typeface="Arial Narrow" panose="020B0606020202030204" pitchFamily="34" charset="0"/>
              </a:rPr>
              <a:t>EMPRESA CONTRUCTORA DEL VALLE DE ORIZABA</a:t>
            </a:r>
            <a:br>
              <a:rPr lang="es-MX" sz="2600" b="1" dirty="0">
                <a:solidFill>
                  <a:srgbClr val="00B050"/>
                </a:solidFill>
                <a:latin typeface="Arial Narrow" panose="020B0606020202030204" pitchFamily="34" charset="0"/>
              </a:rPr>
            </a:br>
            <a:r>
              <a:rPr lang="es-MX" sz="2600" b="1" dirty="0">
                <a:solidFill>
                  <a:srgbClr val="00B050"/>
                </a:solidFill>
                <a:latin typeface="Arial Narrow" panose="020B0606020202030204" pitchFamily="34" charset="0"/>
              </a:rPr>
              <a:t>S.A. de C.V.</a:t>
            </a:r>
          </a:p>
        </p:txBody>
      </p:sp>
      <p:pic>
        <p:nvPicPr>
          <p:cNvPr id="20" name="Imagen 19">
            <a:extLst>
              <a:ext uri="{FF2B5EF4-FFF2-40B4-BE49-F238E27FC236}">
                <a16:creationId xmlns:a16="http://schemas.microsoft.com/office/drawing/2014/main" xmlns="" id="{C4B57E8C-06F5-43D9-A273-AD4B5CB2A5AF}"/>
              </a:ext>
            </a:extLst>
          </p:cNvPr>
          <p:cNvPicPr>
            <a:picLocks noChangeAspect="1"/>
          </p:cNvPicPr>
          <p:nvPr/>
        </p:nvPicPr>
        <p:blipFill rotWithShape="1">
          <a:blip r:embed="rId13" cstate="email">
            <a:extLst>
              <a:ext uri="{BEBA8EAE-BF5A-486C-A8C5-ECC9F3942E4B}">
                <a14:imgProps xmlns:a14="http://schemas.microsoft.com/office/drawing/2010/main">
                  <a14:imgLayer r:embed="rId14">
                    <a14:imgEffect>
                      <a14:backgroundRemoval t="0" b="94737" l="5350" r="97119"/>
                    </a14:imgEffect>
                  </a14:imgLayer>
                </a14:imgProps>
              </a:ext>
              <a:ext uri="{28A0092B-C50C-407E-A947-70E740481C1C}">
                <a14:useLocalDpi xmlns:a14="http://schemas.microsoft.com/office/drawing/2010/main"/>
              </a:ext>
            </a:extLst>
          </a:blip>
          <a:srcRect t="6604"/>
          <a:stretch/>
        </p:blipFill>
        <p:spPr>
          <a:xfrm>
            <a:off x="323528" y="41444"/>
            <a:ext cx="1513396" cy="1355556"/>
          </a:xfrm>
          <a:prstGeom prst="rect">
            <a:avLst/>
          </a:prstGeom>
        </p:spPr>
      </p:pic>
      <p:pic>
        <p:nvPicPr>
          <p:cNvPr id="21" name="Imagen 20">
            <a:extLst>
              <a:ext uri="{FF2B5EF4-FFF2-40B4-BE49-F238E27FC236}">
                <a16:creationId xmlns:a16="http://schemas.microsoft.com/office/drawing/2014/main" xmlns="" id="{5C205186-0B18-44E7-873C-78483CD787FA}"/>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909028" y="620961"/>
            <a:ext cx="2291810" cy="855831"/>
          </a:xfrm>
          <a:prstGeom prst="rect">
            <a:avLst/>
          </a:prstGeom>
        </p:spPr>
      </p:pic>
      <p:sp>
        <p:nvSpPr>
          <p:cNvPr id="18" name="Rectángulo 17">
            <a:extLst>
              <a:ext uri="{FF2B5EF4-FFF2-40B4-BE49-F238E27FC236}">
                <a16:creationId xmlns:a16="http://schemas.microsoft.com/office/drawing/2014/main" xmlns="" id="{D3B50BB9-8D82-4911-BA8C-8C4ACF9AE73A}"/>
              </a:ext>
            </a:extLst>
          </p:cNvPr>
          <p:cNvSpPr/>
          <p:nvPr/>
        </p:nvSpPr>
        <p:spPr>
          <a:xfrm>
            <a:off x="6255366" y="2889080"/>
            <a:ext cx="2430474" cy="369332"/>
          </a:xfrm>
          <a:prstGeom prst="rect">
            <a:avLst/>
          </a:prstGeom>
        </p:spPr>
        <p:txBody>
          <a:bodyPr wrap="none">
            <a:spAutoFit/>
          </a:bodyPr>
          <a:lstStyle/>
          <a:p>
            <a:pPr algn="ctr"/>
            <a:r>
              <a:rPr lang="es-MX" dirty="0">
                <a:ln w="0"/>
                <a:effectLst>
                  <a:outerShdw blurRad="38100" dist="19050" dir="2700000" algn="tl" rotWithShape="0">
                    <a:schemeClr val="dk1">
                      <a:alpha val="40000"/>
                    </a:schemeClr>
                  </a:outerShdw>
                </a:effectLst>
                <a:latin typeface="Comic Sans MS" pitchFamily="66" charset="0"/>
              </a:rPr>
              <a:t>Sistema de Drenajes</a:t>
            </a:r>
            <a:endParaRPr lang="es-MX"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3"/>
          <p:cNvSpPr txBox="1">
            <a:spLocks noChangeArrowheads="1"/>
          </p:cNvSpPr>
          <p:nvPr/>
        </p:nvSpPr>
        <p:spPr>
          <a:xfrm>
            <a:off x="5415185" y="1295468"/>
            <a:ext cx="3672408" cy="1800200"/>
          </a:xfrm>
          <a:prstGeom prst="rect">
            <a:avLst/>
          </a:prstGeom>
        </p:spPr>
        <p:txBody>
          <a:bodyPr vert="horz" lIns="91440" tIns="45720" rIns="91440" bIns="45720" rtlCol="0">
            <a:normAutofit/>
          </a:bodyPr>
          <a:lstStyle/>
          <a:p>
            <a:pPr algn="just"/>
            <a:r>
              <a:rPr lang="es-MX" sz="1600" dirty="0">
                <a:ln w="0"/>
                <a:latin typeface="Comic Sans MS" pitchFamily="66" charset="0"/>
              </a:rPr>
              <a:t>Actividades:</a:t>
            </a:r>
          </a:p>
          <a:p>
            <a:r>
              <a:rPr lang="es-MX" sz="1600" dirty="0">
                <a:ln w="0"/>
                <a:latin typeface="Comic Sans MS" pitchFamily="66" charset="0"/>
              </a:rPr>
              <a:t>Instalación de cinco sistemas de pararrayos en las áreas de fábrica de alcohol, bodega de producto, torre de comunicación, torre de batey, área de caldera. </a:t>
            </a:r>
          </a:p>
        </p:txBody>
      </p:sp>
      <p:sp>
        <p:nvSpPr>
          <p:cNvPr id="8" name="Rectangle 4"/>
          <p:cNvSpPr>
            <a:spLocks noChangeArrowheads="1"/>
          </p:cNvSpPr>
          <p:nvPr/>
        </p:nvSpPr>
        <p:spPr bwMode="auto">
          <a:xfrm>
            <a:off x="539552" y="1700808"/>
            <a:ext cx="4536504" cy="1224135"/>
          </a:xfrm>
          <a:prstGeom prst="rect">
            <a:avLst/>
          </a:prstGeom>
          <a:noFill/>
          <a:ln w="9525">
            <a:noFill/>
            <a:miter lim="800000"/>
            <a:headEnd/>
            <a:tailEnd/>
          </a:ln>
        </p:spPr>
        <p:txBody>
          <a:bodyPr/>
          <a:lstStyle/>
          <a:p>
            <a:r>
              <a:rPr lang="es-MX" sz="1400" dirty="0">
                <a:ln w="0"/>
                <a:effectLst>
                  <a:outerShdw blurRad="38100" dist="19050" dir="2700000" algn="tl" rotWithShape="0">
                    <a:schemeClr val="dk1">
                      <a:alpha val="40000"/>
                    </a:schemeClr>
                  </a:outerShdw>
                </a:effectLst>
                <a:latin typeface="Comic Sans MS" pitchFamily="66" charset="0"/>
              </a:rPr>
              <a:t>OBRA:</a:t>
            </a:r>
          </a:p>
          <a:p>
            <a:r>
              <a:rPr lang="es-MX" sz="1400" dirty="0">
                <a:ln w="0"/>
                <a:effectLst>
                  <a:outerShdw blurRad="38100" dist="19050" dir="2700000" algn="tl" rotWithShape="0">
                    <a:schemeClr val="dk1">
                      <a:alpha val="40000"/>
                    </a:schemeClr>
                  </a:outerShdw>
                </a:effectLst>
                <a:latin typeface="Comic Sans MS" pitchFamily="66" charset="0"/>
              </a:rPr>
              <a:t>INSTALACION DE SISTEMA DE PARARRAYOS EN EL INGENIO DE SAN PEDRO, EN LA CD. DE LERDO DE TEJADA , VER.</a:t>
            </a:r>
          </a:p>
        </p:txBody>
      </p:sp>
      <p:sp>
        <p:nvSpPr>
          <p:cNvPr id="10" name="Rectangle 4"/>
          <p:cNvSpPr>
            <a:spLocks noChangeArrowheads="1"/>
          </p:cNvSpPr>
          <p:nvPr/>
        </p:nvSpPr>
        <p:spPr bwMode="auto">
          <a:xfrm>
            <a:off x="6589872" y="5805264"/>
            <a:ext cx="2554128" cy="1008112"/>
          </a:xfrm>
          <a:prstGeom prst="rect">
            <a:avLst/>
          </a:prstGeom>
          <a:noFill/>
          <a:ln w="9525">
            <a:noFill/>
            <a:miter lim="800000"/>
            <a:headEnd/>
            <a:tailEnd/>
          </a:ln>
        </p:spPr>
        <p:txBody>
          <a:bodyPr/>
          <a:lstStyle/>
          <a:p>
            <a:r>
              <a:rPr lang="es-MX" sz="1200" dirty="0">
                <a:ln w="0"/>
                <a:effectLst>
                  <a:outerShdw blurRad="38100" dist="19050" dir="2700000" algn="tl" rotWithShape="0">
                    <a:schemeClr val="dk1">
                      <a:alpha val="40000"/>
                    </a:schemeClr>
                  </a:outerShdw>
                </a:effectLst>
                <a:latin typeface="Comic Sans MS" pitchFamily="66" charset="0"/>
              </a:rPr>
              <a:t>Contratante:</a:t>
            </a:r>
          </a:p>
          <a:p>
            <a:r>
              <a:rPr lang="es-MX" sz="1200" dirty="0">
                <a:ln w="0"/>
                <a:effectLst>
                  <a:outerShdw blurRad="38100" dist="19050" dir="2700000" algn="tl" rotWithShape="0">
                    <a:schemeClr val="dk1">
                      <a:alpha val="40000"/>
                    </a:schemeClr>
                  </a:outerShdw>
                </a:effectLst>
                <a:latin typeface="Comic Sans MS" pitchFamily="66" charset="0"/>
              </a:rPr>
              <a:t>Xpertec.</a:t>
            </a:r>
          </a:p>
          <a:p>
            <a:r>
              <a:rPr lang="es-MX" sz="1200" dirty="0">
                <a:ln w="0"/>
                <a:effectLst>
                  <a:outerShdw blurRad="38100" dist="19050" dir="2700000" algn="tl" rotWithShape="0">
                    <a:schemeClr val="dk1">
                      <a:alpha val="40000"/>
                    </a:schemeClr>
                  </a:outerShdw>
                </a:effectLst>
                <a:latin typeface="Comic Sans MS" pitchFamily="66" charset="0"/>
              </a:rPr>
              <a:t>Noviembre  de 2016.</a:t>
            </a:r>
          </a:p>
          <a:p>
            <a:r>
              <a:rPr lang="es-MX" sz="1200" dirty="0">
                <a:ln w="0"/>
                <a:effectLst>
                  <a:outerShdw blurRad="38100" dist="19050" dir="2700000" algn="tl" rotWithShape="0">
                    <a:schemeClr val="dk1">
                      <a:alpha val="40000"/>
                    </a:schemeClr>
                  </a:outerShdw>
                </a:effectLst>
                <a:latin typeface="Comic Sans MS" pitchFamily="66" charset="0"/>
              </a:rPr>
              <a:t>Cliente Principal: </a:t>
            </a:r>
          </a:p>
          <a:p>
            <a:r>
              <a:rPr lang="es-MX" sz="1200" dirty="0">
                <a:ln w="0"/>
                <a:effectLst>
                  <a:outerShdw blurRad="38100" dist="19050" dir="2700000" algn="tl" rotWithShape="0">
                    <a:schemeClr val="dk1">
                      <a:alpha val="40000"/>
                    </a:schemeClr>
                  </a:outerShdw>
                </a:effectLst>
                <a:latin typeface="Comic Sans MS" pitchFamily="66" charset="0"/>
              </a:rPr>
              <a:t>Ingenio de San Pedro, SA de CV</a:t>
            </a:r>
          </a:p>
        </p:txBody>
      </p:sp>
      <p:pic>
        <p:nvPicPr>
          <p:cNvPr id="44033" name="Picture 1" descr="E:\jesus_2009\INEGENIO_CHIMENEA\INGENIO_2007_DIC 04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18479" y="2782290"/>
            <a:ext cx="1064557" cy="1696723"/>
          </a:xfrm>
          <a:prstGeom prst="rect">
            <a:avLst/>
          </a:prstGeom>
          <a:noFill/>
        </p:spPr>
      </p:pic>
      <p:pic>
        <p:nvPicPr>
          <p:cNvPr id="44034" name="Picture 2" descr="E:\jesus_2009\INEGENIO_CHIMENEA\INGENIO_2007_DIC 060.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0226" y="5476692"/>
            <a:ext cx="1920000" cy="935944"/>
          </a:xfrm>
          <a:prstGeom prst="rect">
            <a:avLst/>
          </a:prstGeom>
          <a:noFill/>
        </p:spPr>
      </p:pic>
      <p:pic>
        <p:nvPicPr>
          <p:cNvPr id="44035" name="Picture 3" descr="E:\jesus_2009\INEGENIO_CHIMENEA\INGENIO_2007_DIC 150.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23531" y="2782290"/>
            <a:ext cx="1916421" cy="2518918"/>
          </a:xfrm>
          <a:prstGeom prst="rect">
            <a:avLst/>
          </a:prstGeom>
          <a:noFill/>
        </p:spPr>
      </p:pic>
      <p:pic>
        <p:nvPicPr>
          <p:cNvPr id="44036" name="Picture 4" descr="E:\jesus_2009\INEGENIO_CHIMENEA\INGENIO_2007_DIC 061.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32058" y="4531106"/>
            <a:ext cx="1920000" cy="864096"/>
          </a:xfrm>
          <a:prstGeom prst="rect">
            <a:avLst/>
          </a:prstGeom>
          <a:noFill/>
        </p:spPr>
      </p:pic>
      <p:pic>
        <p:nvPicPr>
          <p:cNvPr id="44037" name="Picture 5" descr="E:\jesus_2009\INGENIO_BATEY\INGENIO_2007_DIC 015.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129793" y="5390354"/>
            <a:ext cx="1920000" cy="1008112"/>
          </a:xfrm>
          <a:prstGeom prst="rect">
            <a:avLst/>
          </a:prstGeom>
          <a:noFill/>
        </p:spPr>
      </p:pic>
      <p:pic>
        <p:nvPicPr>
          <p:cNvPr id="44038" name="Picture 6" descr="E:\jesus_2009\Documents and Settings\e_machine\Mis documentos\Mis imágenes\IMSS_COATZA_2007 039.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118745" y="4360905"/>
            <a:ext cx="1528171" cy="2037561"/>
          </a:xfrm>
          <a:prstGeom prst="rect">
            <a:avLst/>
          </a:prstGeom>
          <a:noFill/>
        </p:spPr>
      </p:pic>
      <p:sp>
        <p:nvSpPr>
          <p:cNvPr id="17" name="1 Título">
            <a:extLst>
              <a:ext uri="{FF2B5EF4-FFF2-40B4-BE49-F238E27FC236}">
                <a16:creationId xmlns:a16="http://schemas.microsoft.com/office/drawing/2014/main" xmlns="" id="{0067D015-437C-4F86-8B53-672FA771F25D}"/>
              </a:ext>
            </a:extLst>
          </p:cNvPr>
          <p:cNvSpPr>
            <a:spLocks noGrp="1"/>
          </p:cNvSpPr>
          <p:nvPr>
            <p:ph type="ctrTitle"/>
          </p:nvPr>
        </p:nvSpPr>
        <p:spPr>
          <a:xfrm>
            <a:off x="-127841" y="55421"/>
            <a:ext cx="9036496" cy="1196751"/>
          </a:xfrm>
        </p:spPr>
        <p:txBody>
          <a:bodyPr>
            <a:normAutofit/>
          </a:bodyPr>
          <a:lstStyle/>
          <a:p>
            <a:pPr algn="r"/>
            <a:r>
              <a:rPr lang="es-MX" sz="2600" b="1" dirty="0">
                <a:solidFill>
                  <a:schemeClr val="tx2"/>
                </a:solidFill>
                <a:latin typeface="Arial Narrow" panose="020B0606020202030204" pitchFamily="34" charset="0"/>
              </a:rPr>
              <a:t>                </a:t>
            </a:r>
            <a:r>
              <a:rPr lang="es-MX" sz="2600" b="1" dirty="0">
                <a:solidFill>
                  <a:srgbClr val="00B050"/>
                </a:solidFill>
                <a:latin typeface="Arial Narrow" panose="020B0606020202030204" pitchFamily="34" charset="0"/>
              </a:rPr>
              <a:t>EMPRESA CONTRUCTORA DEL VALLE DE ORIZABA</a:t>
            </a:r>
            <a:br>
              <a:rPr lang="es-MX" sz="2600" b="1" dirty="0">
                <a:solidFill>
                  <a:srgbClr val="00B050"/>
                </a:solidFill>
                <a:latin typeface="Arial Narrow" panose="020B0606020202030204" pitchFamily="34" charset="0"/>
              </a:rPr>
            </a:br>
            <a:r>
              <a:rPr lang="es-MX" sz="2600" b="1" dirty="0">
                <a:solidFill>
                  <a:srgbClr val="00B050"/>
                </a:solidFill>
                <a:latin typeface="Arial Narrow" panose="020B0606020202030204" pitchFamily="34" charset="0"/>
              </a:rPr>
              <a:t>S.A. de C.V.</a:t>
            </a:r>
          </a:p>
        </p:txBody>
      </p:sp>
      <p:pic>
        <p:nvPicPr>
          <p:cNvPr id="18" name="Imagen 17">
            <a:extLst>
              <a:ext uri="{FF2B5EF4-FFF2-40B4-BE49-F238E27FC236}">
                <a16:creationId xmlns:a16="http://schemas.microsoft.com/office/drawing/2014/main" xmlns="" id="{18C687AD-CCD4-4101-8C5F-65455DE9A7B0}"/>
              </a:ext>
            </a:extLst>
          </p:cNvPr>
          <p:cNvPicPr>
            <a:picLocks noChangeAspect="1"/>
          </p:cNvPicPr>
          <p:nvPr/>
        </p:nvPicPr>
        <p:blipFill rotWithShape="1">
          <a:blip r:embed="rId9" cstate="email">
            <a:extLst>
              <a:ext uri="{BEBA8EAE-BF5A-486C-A8C5-ECC9F3942E4B}">
                <a14:imgProps xmlns:a14="http://schemas.microsoft.com/office/drawing/2010/main">
                  <a14:imgLayer r:embed="rId10">
                    <a14:imgEffect>
                      <a14:backgroundRemoval t="0" b="94737" l="5350" r="97119"/>
                    </a14:imgEffect>
                  </a14:imgLayer>
                </a14:imgProps>
              </a:ext>
              <a:ext uri="{28A0092B-C50C-407E-A947-70E740481C1C}">
                <a14:useLocalDpi xmlns:a14="http://schemas.microsoft.com/office/drawing/2010/main"/>
              </a:ext>
            </a:extLst>
          </a:blip>
          <a:srcRect t="6604"/>
          <a:stretch/>
        </p:blipFill>
        <p:spPr>
          <a:xfrm>
            <a:off x="323528" y="41444"/>
            <a:ext cx="1513396" cy="1355556"/>
          </a:xfrm>
          <a:prstGeom prst="rect">
            <a:avLst/>
          </a:prstGeom>
        </p:spPr>
      </p:pic>
      <p:pic>
        <p:nvPicPr>
          <p:cNvPr id="19" name="Imagen 18">
            <a:extLst>
              <a:ext uri="{FF2B5EF4-FFF2-40B4-BE49-F238E27FC236}">
                <a16:creationId xmlns:a16="http://schemas.microsoft.com/office/drawing/2014/main" xmlns="" id="{B66CDE7D-ADA5-4F29-9658-06ED86D422B6}"/>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909028" y="620961"/>
            <a:ext cx="2291810" cy="855831"/>
          </a:xfrm>
          <a:prstGeom prst="rect">
            <a:avLst/>
          </a:prstGeom>
        </p:spPr>
      </p:pic>
      <p:sp>
        <p:nvSpPr>
          <p:cNvPr id="16" name="Rectángulo 15">
            <a:extLst>
              <a:ext uri="{FF2B5EF4-FFF2-40B4-BE49-F238E27FC236}">
                <a16:creationId xmlns:a16="http://schemas.microsoft.com/office/drawing/2014/main" xmlns="" id="{0FC48FF5-FCE7-4DCD-9383-4C13D0528710}"/>
              </a:ext>
            </a:extLst>
          </p:cNvPr>
          <p:cNvSpPr/>
          <p:nvPr/>
        </p:nvSpPr>
        <p:spPr>
          <a:xfrm>
            <a:off x="6135155" y="3857083"/>
            <a:ext cx="2618025" cy="369332"/>
          </a:xfrm>
          <a:prstGeom prst="rect">
            <a:avLst/>
          </a:prstGeom>
        </p:spPr>
        <p:txBody>
          <a:bodyPr wrap="none">
            <a:spAutoFit/>
          </a:bodyPr>
          <a:lstStyle/>
          <a:p>
            <a:pPr algn="ctr"/>
            <a:r>
              <a:rPr lang="es-MX" dirty="0">
                <a:ln w="0"/>
                <a:effectLst>
                  <a:outerShdw blurRad="38100" dist="19050" dir="2700000" algn="tl" rotWithShape="0">
                    <a:schemeClr val="dk1">
                      <a:alpha val="40000"/>
                    </a:schemeClr>
                  </a:outerShdw>
                </a:effectLst>
                <a:latin typeface="Comic Sans MS" pitchFamily="66" charset="0"/>
              </a:rPr>
              <a:t>Sistema de Pararrayos</a:t>
            </a:r>
            <a:endParaRPr lang="es-MX" dirty="0"/>
          </a:p>
        </p:txBody>
      </p:sp>
      <p:pic>
        <p:nvPicPr>
          <p:cNvPr id="4098" name="Picture 2" descr="Resultado de imagen para dinoesferas pararrayos">
            <a:extLst>
              <a:ext uri="{FF2B5EF4-FFF2-40B4-BE49-F238E27FC236}">
                <a16:creationId xmlns:a16="http://schemas.microsoft.com/office/drawing/2014/main" xmlns="" id="{33323166-750B-4228-99E9-5F7608947987}"/>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l="8627" r="19832"/>
          <a:stretch/>
        </p:blipFill>
        <p:spPr bwMode="auto">
          <a:xfrm>
            <a:off x="93079" y="2769270"/>
            <a:ext cx="975929" cy="169672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n relacionada">
            <a:extLst>
              <a:ext uri="{FF2B5EF4-FFF2-40B4-BE49-F238E27FC236}">
                <a16:creationId xmlns:a16="http://schemas.microsoft.com/office/drawing/2014/main" xmlns="" id="{643DFFA9-F29B-403A-A5F1-36088A5F4BF3}"/>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4182495" y="2938494"/>
            <a:ext cx="1464421" cy="13791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3"/>
          <p:cNvSpPr txBox="1">
            <a:spLocks noChangeArrowheads="1"/>
          </p:cNvSpPr>
          <p:nvPr/>
        </p:nvSpPr>
        <p:spPr>
          <a:xfrm>
            <a:off x="5868144" y="1682785"/>
            <a:ext cx="2952328" cy="1822779"/>
          </a:xfrm>
          <a:prstGeom prst="rect">
            <a:avLst/>
          </a:prstGeom>
        </p:spPr>
        <p:txBody>
          <a:bodyPr vert="horz" lIns="91440" tIns="45720" rIns="91440" bIns="45720" rtlCol="0">
            <a:normAutofit/>
          </a:bodyPr>
          <a:lstStyle/>
          <a:p>
            <a:pPr algn="just"/>
            <a:r>
              <a:rPr lang="es-MX" sz="1600" dirty="0">
                <a:ln w="0"/>
                <a:latin typeface="Comic Sans MS" pitchFamily="66" charset="0"/>
              </a:rPr>
              <a:t>Actividades:</a:t>
            </a:r>
          </a:p>
          <a:p>
            <a:r>
              <a:rPr lang="es-MX" sz="1600" dirty="0">
                <a:ln w="0"/>
                <a:latin typeface="Comic Sans MS" pitchFamily="66" charset="0"/>
              </a:rPr>
              <a:t>Suministro y fabricación de estructura metálica para el condensador principal de la unidad uno en la Central Nuclear de Laguna Verde Veracruz. </a:t>
            </a:r>
          </a:p>
        </p:txBody>
      </p:sp>
      <p:sp>
        <p:nvSpPr>
          <p:cNvPr id="8" name="Rectangle 4"/>
          <p:cNvSpPr>
            <a:spLocks noChangeArrowheads="1"/>
          </p:cNvSpPr>
          <p:nvPr/>
        </p:nvSpPr>
        <p:spPr bwMode="auto">
          <a:xfrm>
            <a:off x="467544" y="1340768"/>
            <a:ext cx="4608512" cy="1512168"/>
          </a:xfrm>
          <a:prstGeom prst="rect">
            <a:avLst/>
          </a:prstGeom>
          <a:noFill/>
          <a:ln w="9525">
            <a:noFill/>
            <a:miter lim="800000"/>
            <a:headEnd/>
            <a:tailEnd/>
          </a:ln>
        </p:spPr>
        <p:txBody>
          <a:bodyPr/>
          <a:lstStyle/>
          <a:p>
            <a:r>
              <a:rPr lang="es-MX" sz="1400" dirty="0">
                <a:ln w="0"/>
              </a:rPr>
              <a:t> </a:t>
            </a:r>
            <a:endParaRPr lang="es-MX" sz="1400" dirty="0">
              <a:ln w="0"/>
              <a:latin typeface="Comic Sans MS" pitchFamily="66" charset="0"/>
            </a:endParaRPr>
          </a:p>
          <a:p>
            <a:r>
              <a:rPr lang="es-MX" sz="1400" dirty="0">
                <a:ln w="0"/>
                <a:latin typeface="Comic Sans MS" pitchFamily="66" charset="0"/>
              </a:rPr>
              <a:t>OBRA:</a:t>
            </a:r>
          </a:p>
          <a:p>
            <a:r>
              <a:rPr lang="es-MX" sz="1400" dirty="0">
                <a:ln w="0"/>
                <a:latin typeface="Comic Sans MS" pitchFamily="66" charset="0"/>
              </a:rPr>
              <a:t>FABRICACIÓN DE ESTRUCTURA PARA CONDENSADOR PRINCIPAL DE LA U-1 EN LA CENTRAL NUCLEOELECTRICA DE LAGUNA VERDE, VER.</a:t>
            </a:r>
          </a:p>
        </p:txBody>
      </p:sp>
      <p:sp>
        <p:nvSpPr>
          <p:cNvPr id="10" name="Rectangle 4"/>
          <p:cNvSpPr>
            <a:spLocks noChangeArrowheads="1"/>
          </p:cNvSpPr>
          <p:nvPr/>
        </p:nvSpPr>
        <p:spPr bwMode="auto">
          <a:xfrm>
            <a:off x="6298526" y="5553156"/>
            <a:ext cx="2880320" cy="1152128"/>
          </a:xfrm>
          <a:prstGeom prst="rect">
            <a:avLst/>
          </a:prstGeom>
          <a:noFill/>
          <a:ln w="9525">
            <a:noFill/>
            <a:miter lim="800000"/>
            <a:headEnd/>
            <a:tailEnd/>
          </a:ln>
        </p:spPr>
        <p:txBody>
          <a:bodyPr/>
          <a:lstStyle/>
          <a:p>
            <a:r>
              <a:rPr lang="es-MX" sz="1200" dirty="0">
                <a:ln w="0"/>
                <a:effectLst>
                  <a:outerShdw blurRad="38100" dist="19050" dir="2700000" algn="tl" rotWithShape="0">
                    <a:schemeClr val="dk1">
                      <a:alpha val="40000"/>
                    </a:schemeClr>
                  </a:outerShdw>
                </a:effectLst>
                <a:latin typeface="Comic Sans MS" pitchFamily="66" charset="0"/>
              </a:rPr>
              <a:t>Contratante:</a:t>
            </a:r>
          </a:p>
          <a:p>
            <a:r>
              <a:rPr lang="es-MX" sz="1200" dirty="0">
                <a:ln w="0"/>
                <a:effectLst>
                  <a:outerShdw blurRad="38100" dist="19050" dir="2700000" algn="tl" rotWithShape="0">
                    <a:schemeClr val="dk1">
                      <a:alpha val="40000"/>
                    </a:schemeClr>
                  </a:outerShdw>
                </a:effectLst>
                <a:latin typeface="Comic Sans MS" pitchFamily="66" charset="0"/>
              </a:rPr>
              <a:t>HERMI Ingeniería, S. A. de C. V.</a:t>
            </a:r>
          </a:p>
          <a:p>
            <a:r>
              <a:rPr lang="es-MX" sz="1200" dirty="0">
                <a:ln w="0"/>
                <a:effectLst>
                  <a:outerShdw blurRad="38100" dist="19050" dir="2700000" algn="tl" rotWithShape="0">
                    <a:schemeClr val="dk1">
                      <a:alpha val="40000"/>
                    </a:schemeClr>
                  </a:outerShdw>
                </a:effectLst>
                <a:latin typeface="Comic Sans MS" pitchFamily="66" charset="0"/>
              </a:rPr>
              <a:t>Agosto / septiembre de 2015.</a:t>
            </a:r>
          </a:p>
          <a:p>
            <a:r>
              <a:rPr lang="es-MX" sz="1200" dirty="0">
                <a:ln w="0"/>
                <a:effectLst>
                  <a:outerShdw blurRad="38100" dist="19050" dir="2700000" algn="tl" rotWithShape="0">
                    <a:schemeClr val="dk1">
                      <a:alpha val="40000"/>
                    </a:schemeClr>
                  </a:outerShdw>
                </a:effectLst>
                <a:latin typeface="Comic Sans MS" pitchFamily="66" charset="0"/>
              </a:rPr>
              <a:t>Cliente Principal: </a:t>
            </a:r>
          </a:p>
          <a:p>
            <a:r>
              <a:rPr lang="es-MX" sz="1200" dirty="0">
                <a:ln w="0"/>
                <a:effectLst>
                  <a:outerShdw blurRad="38100" dist="19050" dir="2700000" algn="tl" rotWithShape="0">
                    <a:schemeClr val="dk1">
                      <a:alpha val="40000"/>
                    </a:schemeClr>
                  </a:outerShdw>
                </a:effectLst>
                <a:latin typeface="Comic Sans MS" pitchFamily="66" charset="0"/>
              </a:rPr>
              <a:t>Comisión Federal de Electricidad.</a:t>
            </a:r>
          </a:p>
        </p:txBody>
      </p:sp>
      <p:pic>
        <p:nvPicPr>
          <p:cNvPr id="39937" name="Picture 1" descr="E:\jesus_2009\Documents and Settings\e_machine\Mis documentos\Mis imágenes\16-07-08_1858.jpg"/>
          <p:cNvPicPr>
            <a:picLocks noChangeAspect="1" noChangeArrowheads="1"/>
          </p:cNvPicPr>
          <p:nvPr/>
        </p:nvPicPr>
        <p:blipFill>
          <a:blip r:embed="rId3" cstate="print"/>
          <a:srcRect/>
          <a:stretch>
            <a:fillRect/>
          </a:stretch>
        </p:blipFill>
        <p:spPr bwMode="auto">
          <a:xfrm>
            <a:off x="2843808" y="4581128"/>
            <a:ext cx="2592288" cy="1944216"/>
          </a:xfrm>
          <a:prstGeom prst="rect">
            <a:avLst/>
          </a:prstGeom>
          <a:noFill/>
        </p:spPr>
      </p:pic>
      <p:pic>
        <p:nvPicPr>
          <p:cNvPr id="39938" name="Picture 2" descr="E:\jesus_2009\Documents and Settings\e_machine\Mis documentos\Mis imágenes\16-07-08_1730.jpg"/>
          <p:cNvPicPr>
            <a:picLocks noChangeAspect="1" noChangeArrowheads="1"/>
          </p:cNvPicPr>
          <p:nvPr/>
        </p:nvPicPr>
        <p:blipFill>
          <a:blip r:embed="rId4" cstate="print"/>
          <a:srcRect/>
          <a:stretch>
            <a:fillRect/>
          </a:stretch>
        </p:blipFill>
        <p:spPr bwMode="auto">
          <a:xfrm>
            <a:off x="179299" y="4580968"/>
            <a:ext cx="2592501" cy="1944376"/>
          </a:xfrm>
          <a:prstGeom prst="rect">
            <a:avLst/>
          </a:prstGeom>
          <a:noFill/>
        </p:spPr>
      </p:pic>
      <p:pic>
        <p:nvPicPr>
          <p:cNvPr id="39939" name="Picture 3" descr="E:\jesus_2009\Documents and Settings\e_machine\Mis documentos\Mis imágenes\16-07-08_1731.jpg"/>
          <p:cNvPicPr>
            <a:picLocks noChangeAspect="1" noChangeArrowheads="1"/>
          </p:cNvPicPr>
          <p:nvPr/>
        </p:nvPicPr>
        <p:blipFill>
          <a:blip r:embed="rId5" cstate="print"/>
          <a:srcRect/>
          <a:stretch>
            <a:fillRect/>
          </a:stretch>
        </p:blipFill>
        <p:spPr bwMode="auto">
          <a:xfrm>
            <a:off x="2843808" y="2686341"/>
            <a:ext cx="2430372" cy="1822779"/>
          </a:xfrm>
          <a:prstGeom prst="rect">
            <a:avLst/>
          </a:prstGeom>
          <a:noFill/>
        </p:spPr>
      </p:pic>
      <p:pic>
        <p:nvPicPr>
          <p:cNvPr id="39940" name="Picture 4" descr="E:\jesus_2009\Documents and Settings\e_machine\Mis documentos\Mis imágenes\16-07-08_1857.jpg"/>
          <p:cNvPicPr>
            <a:picLocks noChangeAspect="1" noChangeArrowheads="1"/>
          </p:cNvPicPr>
          <p:nvPr/>
        </p:nvPicPr>
        <p:blipFill>
          <a:blip r:embed="rId6" cstate="print"/>
          <a:srcRect/>
          <a:stretch>
            <a:fillRect/>
          </a:stretch>
        </p:blipFill>
        <p:spPr bwMode="auto">
          <a:xfrm>
            <a:off x="323528" y="2686341"/>
            <a:ext cx="2430372" cy="1822779"/>
          </a:xfrm>
          <a:prstGeom prst="rect">
            <a:avLst/>
          </a:prstGeom>
          <a:noFill/>
        </p:spPr>
      </p:pic>
      <p:sp>
        <p:nvSpPr>
          <p:cNvPr id="13" name="1 Título">
            <a:extLst>
              <a:ext uri="{FF2B5EF4-FFF2-40B4-BE49-F238E27FC236}">
                <a16:creationId xmlns:a16="http://schemas.microsoft.com/office/drawing/2014/main" xmlns="" id="{A04F8EEE-54E5-4F03-8CF9-E3D28A27D69D}"/>
              </a:ext>
            </a:extLst>
          </p:cNvPr>
          <p:cNvSpPr>
            <a:spLocks noGrp="1"/>
          </p:cNvSpPr>
          <p:nvPr>
            <p:ph type="ctrTitle"/>
          </p:nvPr>
        </p:nvSpPr>
        <p:spPr>
          <a:xfrm>
            <a:off x="-127841" y="55421"/>
            <a:ext cx="9036496" cy="1196751"/>
          </a:xfrm>
        </p:spPr>
        <p:txBody>
          <a:bodyPr>
            <a:normAutofit/>
          </a:bodyPr>
          <a:lstStyle/>
          <a:p>
            <a:pPr algn="r"/>
            <a:r>
              <a:rPr lang="es-MX" sz="2600" b="1" dirty="0">
                <a:solidFill>
                  <a:schemeClr val="tx2"/>
                </a:solidFill>
                <a:latin typeface="Arial Narrow" panose="020B0606020202030204" pitchFamily="34" charset="0"/>
              </a:rPr>
              <a:t>                </a:t>
            </a:r>
            <a:r>
              <a:rPr lang="es-MX" sz="2600" b="1" dirty="0">
                <a:solidFill>
                  <a:srgbClr val="00B050"/>
                </a:solidFill>
                <a:latin typeface="Arial Narrow" panose="020B0606020202030204" pitchFamily="34" charset="0"/>
              </a:rPr>
              <a:t>EMPRESA CONTRUCTORA DEL VALLE DE ORIZABA</a:t>
            </a:r>
            <a:br>
              <a:rPr lang="es-MX" sz="2600" b="1" dirty="0">
                <a:solidFill>
                  <a:srgbClr val="00B050"/>
                </a:solidFill>
                <a:latin typeface="Arial Narrow" panose="020B0606020202030204" pitchFamily="34" charset="0"/>
              </a:rPr>
            </a:br>
            <a:r>
              <a:rPr lang="es-MX" sz="2600" b="1" dirty="0">
                <a:solidFill>
                  <a:srgbClr val="00B050"/>
                </a:solidFill>
                <a:latin typeface="Arial Narrow" panose="020B0606020202030204" pitchFamily="34" charset="0"/>
              </a:rPr>
              <a:t>S.A. de C.V.</a:t>
            </a:r>
          </a:p>
        </p:txBody>
      </p:sp>
      <p:pic>
        <p:nvPicPr>
          <p:cNvPr id="14" name="Imagen 13">
            <a:extLst>
              <a:ext uri="{FF2B5EF4-FFF2-40B4-BE49-F238E27FC236}">
                <a16:creationId xmlns:a16="http://schemas.microsoft.com/office/drawing/2014/main" xmlns="" id="{05E97308-D186-401A-B532-DAAC8D8BB317}"/>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backgroundRemoval t="0" b="94737" l="5350" r="97119"/>
                    </a14:imgEffect>
                  </a14:imgLayer>
                </a14:imgProps>
              </a:ext>
              <a:ext uri="{28A0092B-C50C-407E-A947-70E740481C1C}">
                <a14:useLocalDpi xmlns:a14="http://schemas.microsoft.com/office/drawing/2010/main"/>
              </a:ext>
            </a:extLst>
          </a:blip>
          <a:srcRect t="6604"/>
          <a:stretch/>
        </p:blipFill>
        <p:spPr>
          <a:xfrm>
            <a:off x="323528" y="41444"/>
            <a:ext cx="1513396" cy="1355556"/>
          </a:xfrm>
          <a:prstGeom prst="rect">
            <a:avLst/>
          </a:prstGeom>
        </p:spPr>
      </p:pic>
      <p:pic>
        <p:nvPicPr>
          <p:cNvPr id="15" name="Imagen 14">
            <a:extLst>
              <a:ext uri="{FF2B5EF4-FFF2-40B4-BE49-F238E27FC236}">
                <a16:creationId xmlns:a16="http://schemas.microsoft.com/office/drawing/2014/main" xmlns="" id="{D03AC837-5610-4493-8BF1-70197FB4681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909028" y="620961"/>
            <a:ext cx="2291810" cy="855831"/>
          </a:xfrm>
          <a:prstGeom prst="rect">
            <a:avLst/>
          </a:prstGeom>
        </p:spPr>
      </p:pic>
      <p:sp>
        <p:nvSpPr>
          <p:cNvPr id="12" name="Rectángulo 11">
            <a:extLst>
              <a:ext uri="{FF2B5EF4-FFF2-40B4-BE49-F238E27FC236}">
                <a16:creationId xmlns:a16="http://schemas.microsoft.com/office/drawing/2014/main" xmlns="" id="{2B6C8FBC-F850-4CD6-A01C-EDE0ACBE8659}"/>
              </a:ext>
            </a:extLst>
          </p:cNvPr>
          <p:cNvSpPr/>
          <p:nvPr/>
        </p:nvSpPr>
        <p:spPr>
          <a:xfrm>
            <a:off x="6450145" y="3857083"/>
            <a:ext cx="1988045" cy="646331"/>
          </a:xfrm>
          <a:prstGeom prst="rect">
            <a:avLst/>
          </a:prstGeom>
        </p:spPr>
        <p:txBody>
          <a:bodyPr wrap="none">
            <a:spAutoFit/>
          </a:bodyPr>
          <a:lstStyle/>
          <a:p>
            <a:pPr algn="ctr"/>
            <a:r>
              <a:rPr lang="es-MX" dirty="0">
                <a:ln w="0"/>
                <a:effectLst>
                  <a:outerShdw blurRad="38100" dist="19050" dir="2700000" algn="tl" rotWithShape="0">
                    <a:schemeClr val="dk1">
                      <a:alpha val="40000"/>
                    </a:schemeClr>
                  </a:outerShdw>
                </a:effectLst>
                <a:latin typeface="Comic Sans MS" pitchFamily="66" charset="0"/>
              </a:rPr>
              <a:t>Sistema para </a:t>
            </a:r>
          </a:p>
          <a:p>
            <a:pPr algn="ctr"/>
            <a:r>
              <a:rPr lang="es-MX" dirty="0">
                <a:ln w="0"/>
                <a:effectLst>
                  <a:outerShdw blurRad="38100" dist="19050" dir="2700000" algn="tl" rotWithShape="0">
                    <a:schemeClr val="dk1">
                      <a:alpha val="40000"/>
                    </a:schemeClr>
                  </a:outerShdw>
                </a:effectLst>
                <a:latin typeface="Comic Sans MS" pitchFamily="66" charset="0"/>
              </a:rPr>
              <a:t>Condensador U-1</a:t>
            </a:r>
            <a:endParaRPr lang="es-MX"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4 Tabla"/>
          <p:cNvGraphicFramePr>
            <a:graphicFrameLocks noGrp="1"/>
          </p:cNvGraphicFramePr>
          <p:nvPr>
            <p:extLst>
              <p:ext uri="{D42A27DB-BD31-4B8C-83A1-F6EECF244321}">
                <p14:modId xmlns:p14="http://schemas.microsoft.com/office/powerpoint/2010/main" val="3295663982"/>
              </p:ext>
            </p:extLst>
          </p:nvPr>
        </p:nvGraphicFramePr>
        <p:xfrm>
          <a:off x="1524000" y="1901056"/>
          <a:ext cx="6096000" cy="2608064"/>
        </p:xfrm>
        <a:graphic>
          <a:graphicData uri="http://schemas.openxmlformats.org/drawingml/2006/table">
            <a:tbl>
              <a:tblPr firstRow="1" bandRow="1">
                <a:tableStyleId>{2D5ABB26-0587-4C30-8999-92F81FD0307C}</a:tableStyleId>
              </a:tblPr>
              <a:tblGrid>
                <a:gridCol w="6096000">
                  <a:extLst>
                    <a:ext uri="{9D8B030D-6E8A-4147-A177-3AD203B41FA5}">
                      <a16:colId xmlns:a16="http://schemas.microsoft.com/office/drawing/2014/main" xmlns="" val="20000"/>
                    </a:ext>
                  </a:extLst>
                </a:gridCol>
              </a:tblGrid>
              <a:tr h="2608064">
                <a:tc>
                  <a:txBody>
                    <a:bodyPr/>
                    <a:lstStyle/>
                    <a:p>
                      <a:endParaRPr lang="es-MX" dirty="0"/>
                    </a:p>
                  </a:txBody>
                  <a:tcPr/>
                </a:tc>
                <a:extLst>
                  <a:ext uri="{0D108BD9-81ED-4DB2-BD59-A6C34878D82A}">
                    <a16:rowId xmlns:a16="http://schemas.microsoft.com/office/drawing/2014/main" xmlns="" val="10000"/>
                  </a:ext>
                </a:extLst>
              </a:tr>
            </a:tbl>
          </a:graphicData>
        </a:graphic>
      </p:graphicFrame>
      <p:graphicFrame>
        <p:nvGraphicFramePr>
          <p:cNvPr id="6" name="5 Tabla"/>
          <p:cNvGraphicFramePr>
            <a:graphicFrameLocks noGrp="1"/>
          </p:cNvGraphicFramePr>
          <p:nvPr>
            <p:extLst>
              <p:ext uri="{D42A27DB-BD31-4B8C-83A1-F6EECF244321}">
                <p14:modId xmlns:p14="http://schemas.microsoft.com/office/powerpoint/2010/main" val="2807276084"/>
              </p:ext>
            </p:extLst>
          </p:nvPr>
        </p:nvGraphicFramePr>
        <p:xfrm>
          <a:off x="1524000" y="1901056"/>
          <a:ext cx="6096000" cy="2896096"/>
        </p:xfrm>
        <a:graphic>
          <a:graphicData uri="http://schemas.openxmlformats.org/drawingml/2006/table">
            <a:tbl>
              <a:tblPr firstRow="1" bandRow="1">
                <a:tableStyleId>{2D5ABB26-0587-4C30-8999-92F81FD0307C}</a:tableStyleId>
              </a:tblPr>
              <a:tblGrid>
                <a:gridCol w="3048000">
                  <a:extLst>
                    <a:ext uri="{9D8B030D-6E8A-4147-A177-3AD203B41FA5}">
                      <a16:colId xmlns:a16="http://schemas.microsoft.com/office/drawing/2014/main" xmlns="" val="20000"/>
                    </a:ext>
                  </a:extLst>
                </a:gridCol>
                <a:gridCol w="3048000">
                  <a:extLst>
                    <a:ext uri="{9D8B030D-6E8A-4147-A177-3AD203B41FA5}">
                      <a16:colId xmlns:a16="http://schemas.microsoft.com/office/drawing/2014/main" xmlns="" val="20001"/>
                    </a:ext>
                  </a:extLst>
                </a:gridCol>
              </a:tblGrid>
              <a:tr h="28960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MX" dirty="0"/>
                    </a:p>
                  </a:txBody>
                  <a:tcPr/>
                </a:tc>
                <a:tc>
                  <a:txBody>
                    <a:bodyPr/>
                    <a:lstStyle/>
                    <a:p>
                      <a:endParaRPr lang="es-MX" dirty="0"/>
                    </a:p>
                  </a:txBody>
                  <a:tcPr/>
                </a:tc>
                <a:extLst>
                  <a:ext uri="{0D108BD9-81ED-4DB2-BD59-A6C34878D82A}">
                    <a16:rowId xmlns:a16="http://schemas.microsoft.com/office/drawing/2014/main" xmlns="" val="10000"/>
                  </a:ext>
                </a:extLst>
              </a:tr>
            </a:tbl>
          </a:graphicData>
        </a:graphic>
      </p:graphicFrame>
      <p:sp>
        <p:nvSpPr>
          <p:cNvPr id="7" name="Rectangle 3"/>
          <p:cNvSpPr txBox="1">
            <a:spLocks noChangeArrowheads="1"/>
          </p:cNvSpPr>
          <p:nvPr/>
        </p:nvSpPr>
        <p:spPr>
          <a:xfrm>
            <a:off x="5551690" y="1519781"/>
            <a:ext cx="3240360" cy="1728192"/>
          </a:xfrm>
          <a:prstGeom prst="rect">
            <a:avLst/>
          </a:prstGeom>
        </p:spPr>
        <p:txBody>
          <a:bodyPr vert="horz" lIns="91440" tIns="45720" rIns="91440" bIns="45720" rtlCol="0">
            <a:normAutofit lnSpcReduction="10000"/>
          </a:bodyPr>
          <a:lstStyle/>
          <a:p>
            <a:r>
              <a:rPr lang="es-MX" sz="1600" dirty="0">
                <a:ln w="0"/>
                <a:latin typeface="Comic Sans MS" pitchFamily="66" charset="0"/>
              </a:rPr>
              <a:t>Actividades:</a:t>
            </a:r>
          </a:p>
          <a:p>
            <a:r>
              <a:rPr lang="es-MX" sz="1600" dirty="0">
                <a:ln w="0"/>
                <a:latin typeface="Comic Sans MS" pitchFamily="66" charset="0"/>
              </a:rPr>
              <a:t>Instalación y Mantenimiento e Instalación de tableros de detección de fuego marca NOTIFIER, sensores de humo, alarmas estroboscópicas, estaciones manuales. </a:t>
            </a:r>
          </a:p>
        </p:txBody>
      </p:sp>
      <p:sp>
        <p:nvSpPr>
          <p:cNvPr id="8" name="Rectangle 4"/>
          <p:cNvSpPr>
            <a:spLocks noChangeArrowheads="1"/>
          </p:cNvSpPr>
          <p:nvPr/>
        </p:nvSpPr>
        <p:spPr bwMode="auto">
          <a:xfrm>
            <a:off x="351950" y="1501200"/>
            <a:ext cx="4680520" cy="2160239"/>
          </a:xfrm>
          <a:prstGeom prst="rect">
            <a:avLst/>
          </a:prstGeom>
          <a:noFill/>
          <a:ln w="9525">
            <a:noFill/>
            <a:miter lim="800000"/>
            <a:headEnd/>
            <a:tailEnd/>
          </a:ln>
        </p:spPr>
        <p:txBody>
          <a:bodyPr/>
          <a:lstStyle/>
          <a:p>
            <a:r>
              <a:rPr lang="es-MX" sz="1400" dirty="0">
                <a:ln w="0"/>
                <a:effectLst>
                  <a:outerShdw blurRad="38100" dist="19050" dir="2700000" algn="tl" rotWithShape="0">
                    <a:schemeClr val="dk1">
                      <a:alpha val="40000"/>
                    </a:schemeClr>
                  </a:outerShdw>
                </a:effectLst>
                <a:latin typeface="Comic Sans MS" pitchFamily="66" charset="0"/>
              </a:rPr>
              <a:t>OBRA:</a:t>
            </a:r>
          </a:p>
          <a:p>
            <a:r>
              <a:rPr lang="es-MX" sz="1400" dirty="0">
                <a:ln w="0"/>
                <a:effectLst>
                  <a:outerShdw blurRad="38100" dist="19050" dir="2700000" algn="tl" rotWithShape="0">
                    <a:schemeClr val="dk1">
                      <a:alpha val="40000"/>
                    </a:schemeClr>
                  </a:outerShdw>
                </a:effectLst>
                <a:latin typeface="Comic Sans MS" pitchFamily="66" charset="0"/>
              </a:rPr>
              <a:t>MANTENIMIENTO AL SISTEMA DE DETECCIÓN FUEGO EN LA CDTH LA PAZ, PUEBLA, EN LA CDTH XALAPA, VER.</a:t>
            </a:r>
          </a:p>
          <a:p>
            <a:r>
              <a:rPr lang="es-MX" sz="1400" dirty="0">
                <a:ln w="0"/>
                <a:effectLst>
                  <a:outerShdw blurRad="38100" dist="19050" dir="2700000" algn="tl" rotWithShape="0">
                    <a:schemeClr val="dk1">
                      <a:alpha val="40000"/>
                    </a:schemeClr>
                  </a:outerShdw>
                </a:effectLst>
                <a:latin typeface="Comic Sans MS" pitchFamily="66" charset="0"/>
              </a:rPr>
              <a:t>INSTALACION DE SISTEMA DE DETECCIÓN DE FUEGO CDTH  LERDO, EN LA CIUDAD DE VERACRUZ, VER., CDTH  OAXACA, EN LA CIUDAD DE OAXACA, OAX., CDTH  FUERTES, EN LA CIUDAD DE PUEBLA, PUE.</a:t>
            </a:r>
          </a:p>
          <a:p>
            <a:endParaRPr lang="es-MX" sz="1400" dirty="0">
              <a:ln w="0"/>
              <a:effectLst>
                <a:outerShdw blurRad="38100" dist="19050" dir="2700000" algn="tl" rotWithShape="0">
                  <a:schemeClr val="dk1">
                    <a:alpha val="40000"/>
                  </a:schemeClr>
                </a:outerShdw>
              </a:effectLst>
            </a:endParaRPr>
          </a:p>
          <a:p>
            <a:endParaRPr lang="es-MX" sz="1400" dirty="0">
              <a:ln w="0"/>
              <a:effectLst>
                <a:outerShdw blurRad="38100" dist="19050" dir="2700000" algn="tl" rotWithShape="0">
                  <a:schemeClr val="dk1">
                    <a:alpha val="40000"/>
                  </a:schemeClr>
                </a:outerShdw>
              </a:effectLst>
            </a:endParaRPr>
          </a:p>
          <a:p>
            <a:endParaRPr lang="es-MX" sz="1400" dirty="0">
              <a:ln w="0"/>
              <a:effectLst>
                <a:outerShdw blurRad="38100" dist="19050" dir="2700000" algn="tl" rotWithShape="0">
                  <a:schemeClr val="dk1">
                    <a:alpha val="40000"/>
                  </a:schemeClr>
                </a:outerShdw>
              </a:effectLst>
              <a:latin typeface="Comic Sans MS" pitchFamily="66" charset="0"/>
            </a:endParaRPr>
          </a:p>
        </p:txBody>
      </p:sp>
      <p:sp>
        <p:nvSpPr>
          <p:cNvPr id="10" name="Rectangle 4"/>
          <p:cNvSpPr>
            <a:spLocks noChangeArrowheads="1"/>
          </p:cNvSpPr>
          <p:nvPr/>
        </p:nvSpPr>
        <p:spPr bwMode="auto">
          <a:xfrm>
            <a:off x="6814231" y="5778000"/>
            <a:ext cx="2329769" cy="1080000"/>
          </a:xfrm>
          <a:prstGeom prst="rect">
            <a:avLst/>
          </a:prstGeom>
          <a:noFill/>
          <a:ln w="9525">
            <a:noFill/>
            <a:miter lim="800000"/>
            <a:headEnd/>
            <a:tailEnd/>
          </a:ln>
        </p:spPr>
        <p:txBody>
          <a:bodyPr/>
          <a:lstStyle/>
          <a:p>
            <a:r>
              <a:rPr lang="es-MX" sz="1200" dirty="0">
                <a:ln w="0"/>
                <a:effectLst>
                  <a:outerShdw blurRad="38100" dist="19050" dir="2700000" algn="tl" rotWithShape="0">
                    <a:schemeClr val="dk1">
                      <a:alpha val="40000"/>
                    </a:schemeClr>
                  </a:outerShdw>
                </a:effectLst>
                <a:latin typeface="Comic Sans MS" pitchFamily="66" charset="0"/>
              </a:rPr>
              <a:t>Contratante:</a:t>
            </a:r>
          </a:p>
          <a:p>
            <a:r>
              <a:rPr lang="es-MX" sz="1200" dirty="0">
                <a:ln w="0"/>
                <a:effectLst>
                  <a:outerShdw blurRad="38100" dist="19050" dir="2700000" algn="tl" rotWithShape="0">
                    <a:schemeClr val="dk1">
                      <a:alpha val="40000"/>
                    </a:schemeClr>
                  </a:outerShdw>
                </a:effectLst>
                <a:latin typeface="Comic Sans MS" pitchFamily="66" charset="0"/>
              </a:rPr>
              <a:t>Sitcom Electronics, SA de CV</a:t>
            </a:r>
          </a:p>
          <a:p>
            <a:r>
              <a:rPr lang="es-MX" sz="1200" dirty="0">
                <a:ln w="0"/>
                <a:effectLst>
                  <a:outerShdw blurRad="38100" dist="19050" dir="2700000" algn="tl" rotWithShape="0">
                    <a:schemeClr val="dk1">
                      <a:alpha val="40000"/>
                    </a:schemeClr>
                  </a:outerShdw>
                </a:effectLst>
                <a:latin typeface="Comic Sans MS" pitchFamily="66" charset="0"/>
              </a:rPr>
              <a:t>Septiembre de 2015.</a:t>
            </a:r>
          </a:p>
          <a:p>
            <a:r>
              <a:rPr lang="es-MX" sz="1200" dirty="0">
                <a:ln w="0"/>
                <a:effectLst>
                  <a:outerShdw blurRad="38100" dist="19050" dir="2700000" algn="tl" rotWithShape="0">
                    <a:schemeClr val="dk1">
                      <a:alpha val="40000"/>
                    </a:schemeClr>
                  </a:outerShdw>
                </a:effectLst>
                <a:latin typeface="Comic Sans MS" pitchFamily="66" charset="0"/>
              </a:rPr>
              <a:t>Cliente Principal:</a:t>
            </a:r>
          </a:p>
          <a:p>
            <a:r>
              <a:rPr lang="es-MX" sz="1200" dirty="0">
                <a:ln w="0"/>
                <a:effectLst>
                  <a:outerShdw blurRad="38100" dist="19050" dir="2700000" algn="tl" rotWithShape="0">
                    <a:schemeClr val="dk1">
                      <a:alpha val="40000"/>
                    </a:schemeClr>
                  </a:outerShdw>
                </a:effectLst>
                <a:latin typeface="Comic Sans MS" pitchFamily="66" charset="0"/>
              </a:rPr>
              <a:t>Telcel.</a:t>
            </a:r>
          </a:p>
        </p:txBody>
      </p:sp>
      <p:pic>
        <p:nvPicPr>
          <p:cNvPr id="37889" name="Picture 1" descr="C:\DOCUMENTOS_CHUCHO\archivos_chucho\sitcom_condumex\100SSCAM\S4010037.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1740" y="3744123"/>
            <a:ext cx="2001828" cy="1501371"/>
          </a:xfrm>
          <a:prstGeom prst="rect">
            <a:avLst/>
          </a:prstGeom>
          <a:noFill/>
        </p:spPr>
      </p:pic>
      <p:pic>
        <p:nvPicPr>
          <p:cNvPr id="37890" name="Picture 2" descr="C:\DOCUMENTOS_CHUCHO\archivos_chucho\sitcom_condumex\100SSCAM\S401004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79220" y="3558922"/>
            <a:ext cx="2248763" cy="1686572"/>
          </a:xfrm>
          <a:prstGeom prst="rect">
            <a:avLst/>
          </a:prstGeom>
          <a:noFill/>
        </p:spPr>
      </p:pic>
      <p:pic>
        <p:nvPicPr>
          <p:cNvPr id="37891" name="Picture 3" descr="C:\DOCUMENTOS_CHUCHO\archivos_chucho\sitcom_condumex\100SSCAM\S4010050.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218862" y="5301206"/>
            <a:ext cx="2001825" cy="1501369"/>
          </a:xfrm>
          <a:prstGeom prst="rect">
            <a:avLst/>
          </a:prstGeom>
          <a:noFill/>
        </p:spPr>
      </p:pic>
      <p:pic>
        <p:nvPicPr>
          <p:cNvPr id="37892" name="Picture 4" descr="C:\DOCUMENTOS_CHUCHO\archivos_chucho\sitcom_condumex\100SSCAM\S4010054.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170302" y="5301207"/>
            <a:ext cx="2001827" cy="1501370"/>
          </a:xfrm>
          <a:prstGeom prst="rect">
            <a:avLst/>
          </a:prstGeom>
          <a:noFill/>
        </p:spPr>
      </p:pic>
      <p:pic>
        <p:nvPicPr>
          <p:cNvPr id="37893" name="Picture 5" descr="C:\DOCUMENTOS_CHUCHO\archivos_chucho\sitcom_condumex\reportes_entrega_lerdo\fotos lerdo veracruz\Foto-0043.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21740" y="5301207"/>
            <a:ext cx="2001828" cy="1501371"/>
          </a:xfrm>
          <a:prstGeom prst="rect">
            <a:avLst/>
          </a:prstGeom>
          <a:noFill/>
        </p:spPr>
      </p:pic>
      <p:sp>
        <p:nvSpPr>
          <p:cNvPr id="16" name="1 Título">
            <a:extLst>
              <a:ext uri="{FF2B5EF4-FFF2-40B4-BE49-F238E27FC236}">
                <a16:creationId xmlns:a16="http://schemas.microsoft.com/office/drawing/2014/main" xmlns="" id="{4D2CF848-68B6-4A2A-8D67-98F75206889D}"/>
              </a:ext>
            </a:extLst>
          </p:cNvPr>
          <p:cNvSpPr>
            <a:spLocks noGrp="1"/>
          </p:cNvSpPr>
          <p:nvPr>
            <p:ph type="ctrTitle"/>
          </p:nvPr>
        </p:nvSpPr>
        <p:spPr>
          <a:xfrm>
            <a:off x="-127841" y="55421"/>
            <a:ext cx="9036496" cy="1196751"/>
          </a:xfrm>
        </p:spPr>
        <p:txBody>
          <a:bodyPr>
            <a:normAutofit/>
          </a:bodyPr>
          <a:lstStyle/>
          <a:p>
            <a:pPr algn="r"/>
            <a:r>
              <a:rPr lang="es-MX" sz="2600" b="1" dirty="0">
                <a:solidFill>
                  <a:schemeClr val="tx2"/>
                </a:solidFill>
                <a:latin typeface="Arial Narrow" panose="020B0606020202030204" pitchFamily="34" charset="0"/>
              </a:rPr>
              <a:t>                </a:t>
            </a:r>
            <a:r>
              <a:rPr lang="es-MX" sz="2600" b="1" dirty="0">
                <a:solidFill>
                  <a:srgbClr val="00B050"/>
                </a:solidFill>
                <a:latin typeface="Arial Narrow" panose="020B0606020202030204" pitchFamily="34" charset="0"/>
              </a:rPr>
              <a:t>EMPRESA CONTRUCTORA DEL VALLE DE ORIZABA</a:t>
            </a:r>
            <a:br>
              <a:rPr lang="es-MX" sz="2600" b="1" dirty="0">
                <a:solidFill>
                  <a:srgbClr val="00B050"/>
                </a:solidFill>
                <a:latin typeface="Arial Narrow" panose="020B0606020202030204" pitchFamily="34" charset="0"/>
              </a:rPr>
            </a:br>
            <a:r>
              <a:rPr lang="es-MX" sz="2600" b="1" dirty="0">
                <a:solidFill>
                  <a:srgbClr val="00B050"/>
                </a:solidFill>
                <a:latin typeface="Arial Narrow" panose="020B0606020202030204" pitchFamily="34" charset="0"/>
              </a:rPr>
              <a:t>S.A. de C.V.</a:t>
            </a:r>
          </a:p>
        </p:txBody>
      </p:sp>
      <p:pic>
        <p:nvPicPr>
          <p:cNvPr id="17" name="Imagen 16">
            <a:extLst>
              <a:ext uri="{FF2B5EF4-FFF2-40B4-BE49-F238E27FC236}">
                <a16:creationId xmlns:a16="http://schemas.microsoft.com/office/drawing/2014/main" xmlns="" id="{8DD0C70F-FBF8-48F1-B6D4-5D9C5233CF15}"/>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0" b="94737" l="5350" r="97119"/>
                    </a14:imgEffect>
                  </a14:imgLayer>
                </a14:imgProps>
              </a:ext>
              <a:ext uri="{28A0092B-C50C-407E-A947-70E740481C1C}">
                <a14:useLocalDpi xmlns:a14="http://schemas.microsoft.com/office/drawing/2010/main"/>
              </a:ext>
            </a:extLst>
          </a:blip>
          <a:srcRect t="6604"/>
          <a:stretch/>
        </p:blipFill>
        <p:spPr>
          <a:xfrm>
            <a:off x="323528" y="41444"/>
            <a:ext cx="1513396" cy="1355556"/>
          </a:xfrm>
          <a:prstGeom prst="rect">
            <a:avLst/>
          </a:prstGeom>
        </p:spPr>
      </p:pic>
      <p:pic>
        <p:nvPicPr>
          <p:cNvPr id="18" name="Imagen 17">
            <a:extLst>
              <a:ext uri="{FF2B5EF4-FFF2-40B4-BE49-F238E27FC236}">
                <a16:creationId xmlns:a16="http://schemas.microsoft.com/office/drawing/2014/main" xmlns="" id="{14706C59-9BEC-4C4C-9A24-82D12AE1337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909028" y="620961"/>
            <a:ext cx="2291810" cy="855831"/>
          </a:xfrm>
          <a:prstGeom prst="rect">
            <a:avLst/>
          </a:prstGeom>
        </p:spPr>
      </p:pic>
      <p:sp>
        <p:nvSpPr>
          <p:cNvPr id="15" name="Rectángulo 14">
            <a:extLst>
              <a:ext uri="{FF2B5EF4-FFF2-40B4-BE49-F238E27FC236}">
                <a16:creationId xmlns:a16="http://schemas.microsoft.com/office/drawing/2014/main" xmlns="" id="{44297F8D-5E17-4B28-BDD6-16FF3C984400}"/>
              </a:ext>
            </a:extLst>
          </p:cNvPr>
          <p:cNvSpPr/>
          <p:nvPr/>
        </p:nvSpPr>
        <p:spPr>
          <a:xfrm>
            <a:off x="6180043" y="3857083"/>
            <a:ext cx="2528256" cy="646331"/>
          </a:xfrm>
          <a:prstGeom prst="rect">
            <a:avLst/>
          </a:prstGeom>
        </p:spPr>
        <p:txBody>
          <a:bodyPr wrap="none">
            <a:spAutoFit/>
          </a:bodyPr>
          <a:lstStyle/>
          <a:p>
            <a:pPr algn="ctr"/>
            <a:r>
              <a:rPr lang="es-MX" dirty="0">
                <a:ln w="0"/>
                <a:effectLst>
                  <a:outerShdw blurRad="38100" dist="19050" dir="2700000" algn="tl" rotWithShape="0">
                    <a:schemeClr val="dk1">
                      <a:alpha val="40000"/>
                    </a:schemeClr>
                  </a:outerShdw>
                </a:effectLst>
                <a:latin typeface="Comic Sans MS" pitchFamily="66" charset="0"/>
              </a:rPr>
              <a:t>Sistema de Detección</a:t>
            </a:r>
          </a:p>
          <a:p>
            <a:pPr algn="ctr"/>
            <a:r>
              <a:rPr lang="es-MX" dirty="0">
                <a:ln w="0"/>
                <a:effectLst>
                  <a:outerShdw blurRad="38100" dist="19050" dir="2700000" algn="tl" rotWithShape="0">
                    <a:schemeClr val="dk1">
                      <a:alpha val="40000"/>
                    </a:schemeClr>
                  </a:outerShdw>
                </a:effectLst>
                <a:latin typeface="Comic Sans MS" pitchFamily="66" charset="0"/>
              </a:rPr>
              <a:t>de Fuego</a:t>
            </a:r>
            <a:endParaRPr lang="es-MX"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4 Tabla"/>
          <p:cNvGraphicFramePr>
            <a:graphicFrameLocks noGrp="1"/>
          </p:cNvGraphicFramePr>
          <p:nvPr>
            <p:extLst>
              <p:ext uri="{D42A27DB-BD31-4B8C-83A1-F6EECF244321}">
                <p14:modId xmlns:p14="http://schemas.microsoft.com/office/powerpoint/2010/main" val="960808319"/>
              </p:ext>
            </p:extLst>
          </p:nvPr>
        </p:nvGraphicFramePr>
        <p:xfrm>
          <a:off x="1524000" y="1901216"/>
          <a:ext cx="6096000" cy="2608064"/>
        </p:xfrm>
        <a:graphic>
          <a:graphicData uri="http://schemas.openxmlformats.org/drawingml/2006/table">
            <a:tbl>
              <a:tblPr firstRow="1" bandRow="1">
                <a:tableStyleId>{2D5ABB26-0587-4C30-8999-92F81FD0307C}</a:tableStyleId>
              </a:tblPr>
              <a:tblGrid>
                <a:gridCol w="6096000">
                  <a:extLst>
                    <a:ext uri="{9D8B030D-6E8A-4147-A177-3AD203B41FA5}">
                      <a16:colId xmlns:a16="http://schemas.microsoft.com/office/drawing/2014/main" xmlns="" val="20000"/>
                    </a:ext>
                  </a:extLst>
                </a:gridCol>
              </a:tblGrid>
              <a:tr h="2608064">
                <a:tc>
                  <a:txBody>
                    <a:bodyPr/>
                    <a:lstStyle/>
                    <a:p>
                      <a:endParaRPr lang="es-MX" dirty="0"/>
                    </a:p>
                  </a:txBody>
                  <a:tcPr/>
                </a:tc>
                <a:extLst>
                  <a:ext uri="{0D108BD9-81ED-4DB2-BD59-A6C34878D82A}">
                    <a16:rowId xmlns:a16="http://schemas.microsoft.com/office/drawing/2014/main" xmlns="" val="10000"/>
                  </a:ext>
                </a:extLst>
              </a:tr>
            </a:tbl>
          </a:graphicData>
        </a:graphic>
      </p:graphicFrame>
      <p:sp>
        <p:nvSpPr>
          <p:cNvPr id="7" name="Rectangle 3"/>
          <p:cNvSpPr txBox="1">
            <a:spLocks noChangeArrowheads="1"/>
          </p:cNvSpPr>
          <p:nvPr/>
        </p:nvSpPr>
        <p:spPr>
          <a:xfrm>
            <a:off x="5220072" y="1700968"/>
            <a:ext cx="3672408" cy="1866983"/>
          </a:xfrm>
          <a:prstGeom prst="rect">
            <a:avLst/>
          </a:prstGeom>
        </p:spPr>
        <p:txBody>
          <a:bodyPr vert="horz" lIns="91440" tIns="45720" rIns="91440" bIns="45720" rtlCol="0">
            <a:normAutofit/>
          </a:bodyPr>
          <a:lstStyle/>
          <a:p>
            <a:r>
              <a:rPr lang="es-MX" sz="1600" dirty="0">
                <a:ln w="0"/>
                <a:latin typeface="Comic Sans MS" pitchFamily="66" charset="0"/>
              </a:rPr>
              <a:t>Actividades:</a:t>
            </a:r>
          </a:p>
          <a:p>
            <a:r>
              <a:rPr lang="es-MX" sz="1600" dirty="0">
                <a:ln w="0"/>
                <a:latin typeface="Comic Sans MS" pitchFamily="66" charset="0"/>
              </a:rPr>
              <a:t>Instalación de PLC´s, detectores de fuego tipo camino abierto, válvulas de control, transmisores de presión y nivel,  estaciones manuales, estrobo sirenas, y puesta en servicio de conjunto. </a:t>
            </a:r>
          </a:p>
          <a:p>
            <a:endParaRPr lang="es-MX" sz="1600" dirty="0">
              <a:ln w="0"/>
              <a:latin typeface="Comic Sans MS" pitchFamily="66" charset="0"/>
            </a:endParaRPr>
          </a:p>
        </p:txBody>
      </p:sp>
      <p:sp>
        <p:nvSpPr>
          <p:cNvPr id="8" name="Rectangle 4"/>
          <p:cNvSpPr>
            <a:spLocks noChangeArrowheads="1"/>
          </p:cNvSpPr>
          <p:nvPr/>
        </p:nvSpPr>
        <p:spPr bwMode="auto">
          <a:xfrm>
            <a:off x="467544" y="1556793"/>
            <a:ext cx="4608512" cy="1872208"/>
          </a:xfrm>
          <a:prstGeom prst="rect">
            <a:avLst/>
          </a:prstGeom>
          <a:noFill/>
          <a:ln w="9525">
            <a:noFill/>
            <a:miter lim="800000"/>
            <a:headEnd/>
            <a:tailEnd/>
          </a:ln>
        </p:spPr>
        <p:txBody>
          <a:bodyPr/>
          <a:lstStyle/>
          <a:p>
            <a:r>
              <a:rPr lang="es-ES_tradnl" sz="1400" dirty="0">
                <a:ln w="0"/>
                <a:effectLst>
                  <a:outerShdw blurRad="38100" dist="19050" dir="2700000" algn="tl" rotWithShape="0">
                    <a:schemeClr val="dk1">
                      <a:alpha val="40000"/>
                    </a:schemeClr>
                  </a:outerShdw>
                </a:effectLst>
                <a:latin typeface="Comic Sans MS" pitchFamily="66" charset="0"/>
              </a:rPr>
              <a:t>OBRA:</a:t>
            </a:r>
          </a:p>
          <a:p>
            <a:r>
              <a:rPr lang="es-ES_tradnl" sz="1400" dirty="0">
                <a:ln w="0"/>
                <a:effectLst>
                  <a:outerShdw blurRad="38100" dist="19050" dir="2700000" algn="tl" rotWithShape="0">
                    <a:schemeClr val="dk1">
                      <a:alpha val="40000"/>
                    </a:schemeClr>
                  </a:outerShdw>
                </a:effectLst>
                <a:latin typeface="Comic Sans MS" pitchFamily="66" charset="0"/>
              </a:rPr>
              <a:t>MANTENIMIENTO PREVENTIVO A LOS SISTEMAS DE DETECCION DE GAS, FUEGO Y PARO POR EMERGENCIA EN LA EMPG “EL RAUDAL” </a:t>
            </a:r>
          </a:p>
          <a:p>
            <a:r>
              <a:rPr lang="es-ES_tradnl" sz="1400" dirty="0">
                <a:ln w="0"/>
                <a:effectLst>
                  <a:outerShdw blurRad="38100" dist="19050" dir="2700000" algn="tl" rotWithShape="0">
                    <a:schemeClr val="dk1">
                      <a:alpha val="40000"/>
                    </a:schemeClr>
                  </a:outerShdw>
                </a:effectLst>
                <a:latin typeface="Comic Sans MS" pitchFamily="66" charset="0"/>
              </a:rPr>
              <a:t>MANTENIMIENTO PREVENTIVO A LOS SISTEMAS DE DETECCION DE GAS, FUEGO Y PARO POR EMERGENCIA EN LA PLATAFORMA DE EXPLOTACION DE GAS “LANKAHUASA”</a:t>
            </a:r>
            <a:endParaRPr lang="es-MX" sz="1400" dirty="0">
              <a:ln w="0"/>
              <a:effectLst>
                <a:outerShdw blurRad="38100" dist="19050" dir="2700000" algn="tl" rotWithShape="0">
                  <a:schemeClr val="dk1">
                    <a:alpha val="40000"/>
                  </a:schemeClr>
                </a:outerShdw>
              </a:effectLst>
              <a:latin typeface="Comic Sans MS" pitchFamily="66" charset="0"/>
            </a:endParaRPr>
          </a:p>
          <a:p>
            <a:endParaRPr lang="es-ES_tradnl" sz="1400" dirty="0">
              <a:ln w="0"/>
              <a:effectLst>
                <a:outerShdw blurRad="38100" dist="19050" dir="2700000" algn="tl" rotWithShape="0">
                  <a:schemeClr val="dk1">
                    <a:alpha val="40000"/>
                  </a:schemeClr>
                </a:outerShdw>
              </a:effectLst>
              <a:latin typeface="Comic Sans MS" pitchFamily="66" charset="0"/>
            </a:endParaRPr>
          </a:p>
          <a:p>
            <a:endParaRPr lang="es-ES_tradnl" sz="1400" dirty="0">
              <a:ln w="0"/>
              <a:effectLst>
                <a:outerShdw blurRad="38100" dist="19050" dir="2700000" algn="tl" rotWithShape="0">
                  <a:schemeClr val="dk1">
                    <a:alpha val="40000"/>
                  </a:schemeClr>
                </a:outerShdw>
              </a:effectLst>
              <a:latin typeface="Comic Sans MS" pitchFamily="66" charset="0"/>
            </a:endParaRPr>
          </a:p>
          <a:p>
            <a:endParaRPr lang="es-MX" sz="1400" dirty="0">
              <a:ln w="0"/>
              <a:effectLst>
                <a:outerShdw blurRad="38100" dist="19050" dir="2700000" algn="tl" rotWithShape="0">
                  <a:schemeClr val="dk1">
                    <a:alpha val="40000"/>
                  </a:schemeClr>
                </a:outerShdw>
              </a:effectLst>
              <a:latin typeface="Comic Sans MS" pitchFamily="66" charset="0"/>
            </a:endParaRPr>
          </a:p>
          <a:p>
            <a:endParaRPr lang="es-MX" sz="1400" dirty="0">
              <a:ln w="0"/>
              <a:effectLst>
                <a:outerShdw blurRad="38100" dist="19050" dir="2700000" algn="tl" rotWithShape="0">
                  <a:schemeClr val="dk1">
                    <a:alpha val="40000"/>
                  </a:schemeClr>
                </a:outerShdw>
              </a:effectLst>
            </a:endParaRPr>
          </a:p>
          <a:p>
            <a:endParaRPr lang="es-MX" sz="1400" dirty="0">
              <a:ln w="0"/>
              <a:effectLst>
                <a:outerShdw blurRad="38100" dist="19050" dir="2700000" algn="tl" rotWithShape="0">
                  <a:schemeClr val="dk1">
                    <a:alpha val="40000"/>
                  </a:schemeClr>
                </a:outerShdw>
              </a:effectLst>
              <a:latin typeface="Comic Sans MS" pitchFamily="66" charset="0"/>
            </a:endParaRPr>
          </a:p>
        </p:txBody>
      </p:sp>
      <p:pic>
        <p:nvPicPr>
          <p:cNvPr id="8194" name="Picture 2" descr="C:\Archivos_Jesus\Iomega_HDD\SONY\Disco extraíble\IMP\13_07_09 Raudal\DSC06526.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44820" y="5182541"/>
            <a:ext cx="1982048" cy="1486536"/>
          </a:xfrm>
          <a:prstGeom prst="rect">
            <a:avLst/>
          </a:prstGeom>
          <a:noFill/>
        </p:spPr>
      </p:pic>
      <p:pic>
        <p:nvPicPr>
          <p:cNvPr id="8195" name="Picture 3" descr="C:\Archivos_Jesus\Iomega_HDD\SONY\Disco extraíble\IMP\13_07_09 Raudal\DSC06546.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0800000" flipV="1">
            <a:off x="227508" y="3573175"/>
            <a:ext cx="2016064" cy="1512049"/>
          </a:xfrm>
          <a:prstGeom prst="rect">
            <a:avLst/>
          </a:prstGeom>
          <a:noFill/>
        </p:spPr>
      </p:pic>
      <p:pic>
        <p:nvPicPr>
          <p:cNvPr id="8196" name="Picture 4" descr="C:\Archivos_Jesus\Iomega_HDD\SONY\Disco extraíble\P8100225.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390407" y="5182541"/>
            <a:ext cx="1982049" cy="1486537"/>
          </a:xfrm>
          <a:prstGeom prst="rect">
            <a:avLst/>
          </a:prstGeom>
          <a:noFill/>
        </p:spPr>
      </p:pic>
      <p:pic>
        <p:nvPicPr>
          <p:cNvPr id="8197" name="Picture 5" descr="C:\Archivos_Jesus\Iomega_HDD\SONY\Disco extraíble\P8100222.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27507" y="5157030"/>
            <a:ext cx="2016065" cy="1512049"/>
          </a:xfrm>
          <a:prstGeom prst="rect">
            <a:avLst/>
          </a:prstGeom>
          <a:noFill/>
        </p:spPr>
      </p:pic>
      <p:pic>
        <p:nvPicPr>
          <p:cNvPr id="8200" name="Picture 8" descr="C:\Archivos_Jesus\Iomega_HDD\FOTOS_TELEFONO\Images\201001\201001A0\28012010557.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301979" y="5157030"/>
            <a:ext cx="2016064" cy="1512048"/>
          </a:xfrm>
          <a:prstGeom prst="rect">
            <a:avLst/>
          </a:prstGeom>
          <a:noFill/>
        </p:spPr>
      </p:pic>
      <p:pic>
        <p:nvPicPr>
          <p:cNvPr id="8201" name="Picture 9" descr="C:\Archivos_Jesus\Iomega_HDD\FOTOS_TELEFONO\Images\201001\201001A1\28012010584.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301979" y="3567951"/>
            <a:ext cx="2016065" cy="1512049"/>
          </a:xfrm>
          <a:prstGeom prst="rect">
            <a:avLst/>
          </a:prstGeom>
          <a:noFill/>
        </p:spPr>
      </p:pic>
      <p:sp>
        <p:nvSpPr>
          <p:cNvPr id="16" name="1 Título">
            <a:extLst>
              <a:ext uri="{FF2B5EF4-FFF2-40B4-BE49-F238E27FC236}">
                <a16:creationId xmlns:a16="http://schemas.microsoft.com/office/drawing/2014/main" xmlns="" id="{D82B6549-9781-499E-99A4-2A3890AED18E}"/>
              </a:ext>
            </a:extLst>
          </p:cNvPr>
          <p:cNvSpPr>
            <a:spLocks noGrp="1"/>
          </p:cNvSpPr>
          <p:nvPr>
            <p:ph type="ctrTitle"/>
          </p:nvPr>
        </p:nvSpPr>
        <p:spPr>
          <a:xfrm>
            <a:off x="-127841" y="55421"/>
            <a:ext cx="9036496" cy="1196751"/>
          </a:xfrm>
        </p:spPr>
        <p:txBody>
          <a:bodyPr>
            <a:normAutofit/>
          </a:bodyPr>
          <a:lstStyle/>
          <a:p>
            <a:pPr algn="r"/>
            <a:r>
              <a:rPr lang="es-MX" sz="2600" b="1" dirty="0">
                <a:solidFill>
                  <a:schemeClr val="tx2"/>
                </a:solidFill>
                <a:latin typeface="Arial Narrow" panose="020B0606020202030204" pitchFamily="34" charset="0"/>
              </a:rPr>
              <a:t>                </a:t>
            </a:r>
            <a:r>
              <a:rPr lang="es-MX" sz="2600" b="1" dirty="0">
                <a:solidFill>
                  <a:srgbClr val="00B050"/>
                </a:solidFill>
                <a:latin typeface="Arial Narrow" panose="020B0606020202030204" pitchFamily="34" charset="0"/>
              </a:rPr>
              <a:t>EMPRESA CONTRUCTORA DEL VALLE DE ORIZABA</a:t>
            </a:r>
            <a:br>
              <a:rPr lang="es-MX" sz="2600" b="1" dirty="0">
                <a:solidFill>
                  <a:srgbClr val="00B050"/>
                </a:solidFill>
                <a:latin typeface="Arial Narrow" panose="020B0606020202030204" pitchFamily="34" charset="0"/>
              </a:rPr>
            </a:br>
            <a:r>
              <a:rPr lang="es-MX" sz="2600" b="1" dirty="0">
                <a:solidFill>
                  <a:srgbClr val="00B050"/>
                </a:solidFill>
                <a:latin typeface="Arial Narrow" panose="020B0606020202030204" pitchFamily="34" charset="0"/>
              </a:rPr>
              <a:t>S.A. de C.V.</a:t>
            </a:r>
          </a:p>
        </p:txBody>
      </p:sp>
      <p:pic>
        <p:nvPicPr>
          <p:cNvPr id="17" name="Imagen 16">
            <a:extLst>
              <a:ext uri="{FF2B5EF4-FFF2-40B4-BE49-F238E27FC236}">
                <a16:creationId xmlns:a16="http://schemas.microsoft.com/office/drawing/2014/main" xmlns="" id="{5B31E9CA-812B-465A-A852-5E22A8CE88E7}"/>
              </a:ext>
            </a:extLst>
          </p:cNvPr>
          <p:cNvPicPr>
            <a:picLocks noChangeAspect="1"/>
          </p:cNvPicPr>
          <p:nvPr/>
        </p:nvPicPr>
        <p:blipFill rotWithShape="1">
          <a:blip r:embed="rId9" cstate="email">
            <a:extLst>
              <a:ext uri="{BEBA8EAE-BF5A-486C-A8C5-ECC9F3942E4B}">
                <a14:imgProps xmlns:a14="http://schemas.microsoft.com/office/drawing/2010/main">
                  <a14:imgLayer r:embed="rId10">
                    <a14:imgEffect>
                      <a14:backgroundRemoval t="0" b="94737" l="5350" r="97119"/>
                    </a14:imgEffect>
                  </a14:imgLayer>
                </a14:imgProps>
              </a:ext>
              <a:ext uri="{28A0092B-C50C-407E-A947-70E740481C1C}">
                <a14:useLocalDpi xmlns:a14="http://schemas.microsoft.com/office/drawing/2010/main"/>
              </a:ext>
            </a:extLst>
          </a:blip>
          <a:srcRect t="6604"/>
          <a:stretch/>
        </p:blipFill>
        <p:spPr>
          <a:xfrm>
            <a:off x="323528" y="41444"/>
            <a:ext cx="1513396" cy="1355556"/>
          </a:xfrm>
          <a:prstGeom prst="rect">
            <a:avLst/>
          </a:prstGeom>
        </p:spPr>
      </p:pic>
      <p:pic>
        <p:nvPicPr>
          <p:cNvPr id="18" name="Imagen 17">
            <a:extLst>
              <a:ext uri="{FF2B5EF4-FFF2-40B4-BE49-F238E27FC236}">
                <a16:creationId xmlns:a16="http://schemas.microsoft.com/office/drawing/2014/main" xmlns="" id="{1C207BAD-56B5-46D4-BAD5-B9E1F5A638F4}"/>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909028" y="620961"/>
            <a:ext cx="2291810" cy="855831"/>
          </a:xfrm>
          <a:prstGeom prst="rect">
            <a:avLst/>
          </a:prstGeom>
        </p:spPr>
      </p:pic>
      <p:sp>
        <p:nvSpPr>
          <p:cNvPr id="14" name="Rectángulo 13">
            <a:extLst>
              <a:ext uri="{FF2B5EF4-FFF2-40B4-BE49-F238E27FC236}">
                <a16:creationId xmlns:a16="http://schemas.microsoft.com/office/drawing/2014/main" xmlns="" id="{D6D93B9C-216C-4DDD-B553-D9D955E797A6}"/>
              </a:ext>
            </a:extLst>
          </p:cNvPr>
          <p:cNvSpPr/>
          <p:nvPr/>
        </p:nvSpPr>
        <p:spPr>
          <a:xfrm>
            <a:off x="6145578" y="3857083"/>
            <a:ext cx="2597185" cy="923330"/>
          </a:xfrm>
          <a:prstGeom prst="rect">
            <a:avLst/>
          </a:prstGeom>
        </p:spPr>
        <p:txBody>
          <a:bodyPr wrap="none">
            <a:spAutoFit/>
          </a:bodyPr>
          <a:lstStyle/>
          <a:p>
            <a:pPr algn="ctr"/>
            <a:r>
              <a:rPr lang="es-MX" dirty="0">
                <a:ln w="0"/>
                <a:effectLst>
                  <a:outerShdw blurRad="38100" dist="19050" dir="2700000" algn="tl" rotWithShape="0">
                    <a:schemeClr val="dk1">
                      <a:alpha val="40000"/>
                    </a:schemeClr>
                  </a:outerShdw>
                </a:effectLst>
                <a:latin typeface="Comic Sans MS" pitchFamily="66" charset="0"/>
              </a:rPr>
              <a:t>Sistema de Detección </a:t>
            </a:r>
          </a:p>
          <a:p>
            <a:pPr algn="ctr"/>
            <a:r>
              <a:rPr lang="es-MX" dirty="0">
                <a:ln w="0"/>
                <a:effectLst>
                  <a:outerShdw blurRad="38100" dist="19050" dir="2700000" algn="tl" rotWithShape="0">
                    <a:schemeClr val="dk1">
                      <a:alpha val="40000"/>
                    </a:schemeClr>
                  </a:outerShdw>
                </a:effectLst>
                <a:latin typeface="Comic Sans MS" pitchFamily="66" charset="0"/>
              </a:rPr>
              <a:t>de Fuego tipo Camino </a:t>
            </a:r>
          </a:p>
          <a:p>
            <a:pPr algn="ctr"/>
            <a:r>
              <a:rPr lang="es-MX" dirty="0">
                <a:ln w="0"/>
                <a:effectLst>
                  <a:outerShdw blurRad="38100" dist="19050" dir="2700000" algn="tl" rotWithShape="0">
                    <a:schemeClr val="dk1">
                      <a:alpha val="40000"/>
                    </a:schemeClr>
                  </a:outerShdw>
                </a:effectLst>
                <a:latin typeface="Comic Sans MS" pitchFamily="66" charset="0"/>
              </a:rPr>
              <a:t>Abierto </a:t>
            </a:r>
            <a:endParaRPr lang="es-MX"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4 Tabla"/>
          <p:cNvGraphicFramePr>
            <a:graphicFrameLocks noGrp="1"/>
          </p:cNvGraphicFramePr>
          <p:nvPr>
            <p:extLst>
              <p:ext uri="{D42A27DB-BD31-4B8C-83A1-F6EECF244321}">
                <p14:modId xmlns:p14="http://schemas.microsoft.com/office/powerpoint/2010/main" val="2405360647"/>
              </p:ext>
            </p:extLst>
          </p:nvPr>
        </p:nvGraphicFramePr>
        <p:xfrm>
          <a:off x="1524000" y="1829048"/>
          <a:ext cx="6096000" cy="2608064"/>
        </p:xfrm>
        <a:graphic>
          <a:graphicData uri="http://schemas.openxmlformats.org/drawingml/2006/table">
            <a:tbl>
              <a:tblPr firstRow="1" bandRow="1">
                <a:tableStyleId>{2D5ABB26-0587-4C30-8999-92F81FD0307C}</a:tableStyleId>
              </a:tblPr>
              <a:tblGrid>
                <a:gridCol w="6096000">
                  <a:extLst>
                    <a:ext uri="{9D8B030D-6E8A-4147-A177-3AD203B41FA5}">
                      <a16:colId xmlns:a16="http://schemas.microsoft.com/office/drawing/2014/main" xmlns="" val="20000"/>
                    </a:ext>
                  </a:extLst>
                </a:gridCol>
              </a:tblGrid>
              <a:tr h="2608064">
                <a:tc>
                  <a:txBody>
                    <a:bodyPr/>
                    <a:lstStyle/>
                    <a:p>
                      <a:endParaRPr lang="es-MX" dirty="0"/>
                    </a:p>
                  </a:txBody>
                  <a:tcPr/>
                </a:tc>
                <a:extLst>
                  <a:ext uri="{0D108BD9-81ED-4DB2-BD59-A6C34878D82A}">
                    <a16:rowId xmlns:a16="http://schemas.microsoft.com/office/drawing/2014/main" xmlns="" val="10000"/>
                  </a:ext>
                </a:extLst>
              </a:tr>
            </a:tbl>
          </a:graphicData>
        </a:graphic>
      </p:graphicFrame>
      <p:sp>
        <p:nvSpPr>
          <p:cNvPr id="8" name="Rectangle 4"/>
          <p:cNvSpPr>
            <a:spLocks noChangeArrowheads="1"/>
          </p:cNvSpPr>
          <p:nvPr/>
        </p:nvSpPr>
        <p:spPr bwMode="auto">
          <a:xfrm>
            <a:off x="467544" y="1700808"/>
            <a:ext cx="3456384" cy="1296144"/>
          </a:xfrm>
          <a:prstGeom prst="rect">
            <a:avLst/>
          </a:prstGeom>
          <a:noFill/>
          <a:ln w="9525">
            <a:noFill/>
            <a:miter lim="800000"/>
            <a:headEnd/>
            <a:tailEnd/>
          </a:ln>
        </p:spPr>
        <p:txBody>
          <a:bodyPr/>
          <a:lstStyle/>
          <a:p>
            <a:r>
              <a:rPr lang="es-MX" sz="1400" dirty="0">
                <a:ln w="0"/>
                <a:effectLst>
                  <a:outerShdw blurRad="38100" dist="19050" dir="2700000" algn="tl" rotWithShape="0">
                    <a:schemeClr val="dk1">
                      <a:alpha val="40000"/>
                    </a:schemeClr>
                  </a:outerShdw>
                </a:effectLst>
                <a:latin typeface="Comic Sans MS" pitchFamily="66" charset="0"/>
              </a:rPr>
              <a:t>OBRA:</a:t>
            </a:r>
          </a:p>
          <a:p>
            <a:r>
              <a:rPr lang="es-MX" sz="1400" dirty="0">
                <a:ln w="0"/>
                <a:effectLst>
                  <a:outerShdw blurRad="38100" dist="19050" dir="2700000" algn="tl" rotWithShape="0">
                    <a:schemeClr val="dk1">
                      <a:alpha val="40000"/>
                    </a:schemeClr>
                  </a:outerShdw>
                </a:effectLst>
                <a:latin typeface="Comic Sans MS" pitchFamily="66" charset="0"/>
              </a:rPr>
              <a:t>CONSTRUCCIÓN DE OBRAS COMPLEMENTARIAS PARA LOS CAMPOS DEL ACTIVO INTEGRAL ACEITE TERCIARIO DEL GOLFO.</a:t>
            </a:r>
          </a:p>
          <a:p>
            <a:endParaRPr lang="es-MX" sz="1400" dirty="0">
              <a:ln w="0"/>
              <a:effectLst>
                <a:outerShdw blurRad="38100" dist="19050" dir="2700000" algn="tl" rotWithShape="0">
                  <a:schemeClr val="dk1">
                    <a:alpha val="40000"/>
                  </a:schemeClr>
                </a:outerShdw>
              </a:effectLst>
            </a:endParaRPr>
          </a:p>
          <a:p>
            <a:endParaRPr lang="es-MX" sz="1400" dirty="0">
              <a:ln w="0"/>
              <a:effectLst>
                <a:outerShdw blurRad="38100" dist="19050" dir="2700000" algn="tl" rotWithShape="0">
                  <a:schemeClr val="dk1">
                    <a:alpha val="40000"/>
                  </a:schemeClr>
                </a:outerShdw>
              </a:effectLst>
            </a:endParaRPr>
          </a:p>
          <a:p>
            <a:endParaRPr lang="es-MX" sz="1400" dirty="0">
              <a:ln w="0"/>
              <a:effectLst>
                <a:outerShdw blurRad="38100" dist="19050" dir="2700000" algn="tl" rotWithShape="0">
                  <a:schemeClr val="dk1">
                    <a:alpha val="40000"/>
                  </a:schemeClr>
                </a:outerShdw>
              </a:effectLst>
              <a:latin typeface="Comic Sans MS" pitchFamily="66" charset="0"/>
            </a:endParaRPr>
          </a:p>
        </p:txBody>
      </p:sp>
      <p:sp>
        <p:nvSpPr>
          <p:cNvPr id="13" name="Rectangle 4"/>
          <p:cNvSpPr>
            <a:spLocks noChangeArrowheads="1"/>
          </p:cNvSpPr>
          <p:nvPr/>
        </p:nvSpPr>
        <p:spPr bwMode="auto">
          <a:xfrm>
            <a:off x="4689554" y="5798007"/>
            <a:ext cx="4464496" cy="1059993"/>
          </a:xfrm>
          <a:prstGeom prst="rect">
            <a:avLst/>
          </a:prstGeom>
          <a:noFill/>
          <a:ln w="9525">
            <a:noFill/>
            <a:miter lim="800000"/>
            <a:headEnd/>
            <a:tailEnd/>
          </a:ln>
        </p:spPr>
        <p:txBody>
          <a:bodyPr/>
          <a:lstStyle/>
          <a:p>
            <a:r>
              <a:rPr lang="es-MX" sz="1200" dirty="0">
                <a:ln w="0"/>
                <a:effectLst>
                  <a:outerShdw blurRad="38100" dist="19050" dir="2700000" algn="tl" rotWithShape="0">
                    <a:schemeClr val="dk1">
                      <a:alpha val="40000"/>
                    </a:schemeClr>
                  </a:outerShdw>
                </a:effectLst>
                <a:latin typeface="Comic Sans MS" pitchFamily="66" charset="0"/>
              </a:rPr>
              <a:t>Contratante:</a:t>
            </a:r>
          </a:p>
          <a:p>
            <a:r>
              <a:rPr lang="es-MX" sz="1200" dirty="0">
                <a:ln w="0"/>
                <a:effectLst>
                  <a:outerShdw blurRad="38100" dist="19050" dir="2700000" algn="tl" rotWithShape="0">
                    <a:schemeClr val="dk1">
                      <a:alpha val="40000"/>
                    </a:schemeClr>
                  </a:outerShdw>
                </a:effectLst>
                <a:latin typeface="Comic Sans MS" pitchFamily="66" charset="0"/>
              </a:rPr>
              <a:t>Sociedad Industrial de Construcciones Eléctricas, SA de CV</a:t>
            </a:r>
          </a:p>
          <a:p>
            <a:r>
              <a:rPr lang="es-MX" sz="1200" dirty="0">
                <a:ln w="0"/>
                <a:effectLst>
                  <a:outerShdw blurRad="38100" dist="19050" dir="2700000" algn="tl" rotWithShape="0">
                    <a:schemeClr val="dk1">
                      <a:alpha val="40000"/>
                    </a:schemeClr>
                  </a:outerShdw>
                </a:effectLst>
                <a:latin typeface="Comic Sans MS" pitchFamily="66" charset="0"/>
              </a:rPr>
              <a:t>Octubre del 2009 / Septiembre del 2016.</a:t>
            </a:r>
          </a:p>
          <a:p>
            <a:r>
              <a:rPr lang="es-MX" sz="1200" dirty="0">
                <a:ln w="0"/>
                <a:effectLst>
                  <a:outerShdw blurRad="38100" dist="19050" dir="2700000" algn="tl" rotWithShape="0">
                    <a:schemeClr val="dk1">
                      <a:alpha val="40000"/>
                    </a:schemeClr>
                  </a:outerShdw>
                </a:effectLst>
                <a:latin typeface="Comic Sans MS" pitchFamily="66" charset="0"/>
              </a:rPr>
              <a:t>Cliente Principal: </a:t>
            </a:r>
          </a:p>
          <a:p>
            <a:r>
              <a:rPr lang="es-MX" sz="1200" dirty="0">
                <a:ln w="0"/>
                <a:effectLst>
                  <a:outerShdw blurRad="38100" dist="19050" dir="2700000" algn="tl" rotWithShape="0">
                    <a:schemeClr val="dk1">
                      <a:alpha val="40000"/>
                    </a:schemeClr>
                  </a:outerShdw>
                </a:effectLst>
                <a:latin typeface="Comic Sans MS" pitchFamily="66" charset="0"/>
              </a:rPr>
              <a:t>PEMEX  Exploración y Producción.</a:t>
            </a:r>
          </a:p>
        </p:txBody>
      </p:sp>
      <p:sp>
        <p:nvSpPr>
          <p:cNvPr id="14" name="Rectangle 3"/>
          <p:cNvSpPr txBox="1">
            <a:spLocks noChangeArrowheads="1"/>
          </p:cNvSpPr>
          <p:nvPr/>
        </p:nvSpPr>
        <p:spPr>
          <a:xfrm>
            <a:off x="4572000" y="1628800"/>
            <a:ext cx="4320480" cy="3672408"/>
          </a:xfrm>
          <a:prstGeom prst="rect">
            <a:avLst/>
          </a:prstGeom>
        </p:spPr>
        <p:txBody>
          <a:bodyPr vert="horz" lIns="91440" tIns="45720" rIns="91440" bIns="45720" rtlCol="0">
            <a:normAutofit/>
          </a:bodyPr>
          <a:lstStyle/>
          <a:p>
            <a:r>
              <a:rPr lang="es-MX" sz="1600" dirty="0">
                <a:ln w="0"/>
                <a:latin typeface="Comic Sans MS" pitchFamily="66" charset="0"/>
              </a:rPr>
              <a:t>Actividades:</a:t>
            </a:r>
          </a:p>
          <a:p>
            <a:r>
              <a:rPr lang="es-MX" sz="1600" dirty="0">
                <a:ln w="0"/>
                <a:latin typeface="Comic Sans MS" pitchFamily="66" charset="0"/>
              </a:rPr>
              <a:t>Fabricación e Instalación de:</a:t>
            </a:r>
          </a:p>
          <a:p>
            <a:r>
              <a:rPr lang="es-MX" sz="1600" dirty="0">
                <a:ln w="0"/>
                <a:latin typeface="Comic Sans MS" pitchFamily="66" charset="0"/>
              </a:rPr>
              <a:t>Baterías de separación.</a:t>
            </a:r>
          </a:p>
          <a:p>
            <a:r>
              <a:rPr lang="es-MX" sz="1600" dirty="0">
                <a:ln w="0"/>
                <a:latin typeface="Comic Sans MS" pitchFamily="66" charset="0"/>
              </a:rPr>
              <a:t>Módulos de Separación Portátiles. Cabezales de recibo.</a:t>
            </a:r>
          </a:p>
          <a:p>
            <a:r>
              <a:rPr lang="es-MX" sz="1600" dirty="0">
                <a:ln w="0"/>
                <a:latin typeface="Comic Sans MS" pitchFamily="66" charset="0"/>
              </a:rPr>
              <a:t>Tuberías.</a:t>
            </a:r>
          </a:p>
          <a:p>
            <a:r>
              <a:rPr lang="es-MX" sz="1600" dirty="0">
                <a:ln w="0"/>
                <a:latin typeface="Comic Sans MS" pitchFamily="66" charset="0"/>
              </a:rPr>
              <a:t>Tanques de almacenamiento.</a:t>
            </a:r>
          </a:p>
          <a:p>
            <a:r>
              <a:rPr lang="es-MX" sz="1600" dirty="0">
                <a:ln w="0"/>
                <a:latin typeface="Comic Sans MS" pitchFamily="66" charset="0"/>
              </a:rPr>
              <a:t>Separadores bifásicos.</a:t>
            </a:r>
          </a:p>
          <a:p>
            <a:r>
              <a:rPr lang="es-MX" sz="1600" dirty="0">
                <a:ln w="0"/>
                <a:latin typeface="Comic Sans MS" pitchFamily="66" charset="0"/>
              </a:rPr>
              <a:t>Quemadores Auto soportados y Tipo Vela.</a:t>
            </a:r>
          </a:p>
          <a:p>
            <a:r>
              <a:rPr lang="es-MX" sz="1600" dirty="0">
                <a:ln w="0"/>
                <a:latin typeface="Comic Sans MS" pitchFamily="66" charset="0"/>
              </a:rPr>
              <a:t>Obra civil.</a:t>
            </a:r>
          </a:p>
          <a:p>
            <a:r>
              <a:rPr lang="es-MX" sz="1600" dirty="0">
                <a:ln w="0"/>
                <a:latin typeface="Comic Sans MS" pitchFamily="66" charset="0"/>
              </a:rPr>
              <a:t>Ductos eléctricos.</a:t>
            </a:r>
          </a:p>
          <a:p>
            <a:r>
              <a:rPr lang="es-MX" sz="1600" dirty="0">
                <a:ln w="0"/>
                <a:latin typeface="Comic Sans MS" pitchFamily="66" charset="0"/>
              </a:rPr>
              <a:t>Sistemas de Pararrayos y Tierras Físicas. Aplicación de Recubrimientos.</a:t>
            </a:r>
          </a:p>
          <a:p>
            <a:r>
              <a:rPr lang="es-MX" sz="1600" dirty="0">
                <a:ln w="0"/>
                <a:latin typeface="Comic Sans MS" pitchFamily="66" charset="0"/>
              </a:rPr>
              <a:t>Etc.</a:t>
            </a:r>
          </a:p>
          <a:p>
            <a:endParaRPr lang="es-MX" sz="1600" dirty="0">
              <a:ln w="0"/>
              <a:latin typeface="Comic Sans MS" pitchFamily="66" charset="0"/>
            </a:endParaRPr>
          </a:p>
        </p:txBody>
      </p:sp>
      <p:pic>
        <p:nvPicPr>
          <p:cNvPr id="5122" name="Picture 2" descr="C:\fotos_n_8_20_agosto_2011\Cámara\201107\201107A0\1207201165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1648" y="3220968"/>
            <a:ext cx="4102740" cy="3275990"/>
          </a:xfrm>
          <a:prstGeom prst="rect">
            <a:avLst/>
          </a:prstGeom>
          <a:noFill/>
        </p:spPr>
      </p:pic>
      <p:sp>
        <p:nvSpPr>
          <p:cNvPr id="11" name="1 Título">
            <a:extLst>
              <a:ext uri="{FF2B5EF4-FFF2-40B4-BE49-F238E27FC236}">
                <a16:creationId xmlns:a16="http://schemas.microsoft.com/office/drawing/2014/main" xmlns="" id="{9306C11A-5BAA-4869-AE0B-4338C099E25D}"/>
              </a:ext>
            </a:extLst>
          </p:cNvPr>
          <p:cNvSpPr>
            <a:spLocks noGrp="1"/>
          </p:cNvSpPr>
          <p:nvPr>
            <p:ph type="ctrTitle"/>
          </p:nvPr>
        </p:nvSpPr>
        <p:spPr>
          <a:xfrm>
            <a:off x="-127841" y="55421"/>
            <a:ext cx="9036496" cy="1196751"/>
          </a:xfrm>
        </p:spPr>
        <p:txBody>
          <a:bodyPr>
            <a:normAutofit/>
          </a:bodyPr>
          <a:lstStyle/>
          <a:p>
            <a:pPr algn="r"/>
            <a:r>
              <a:rPr lang="es-MX" sz="2600" b="1" dirty="0">
                <a:solidFill>
                  <a:schemeClr val="tx2"/>
                </a:solidFill>
                <a:latin typeface="Arial Narrow" panose="020B0606020202030204" pitchFamily="34" charset="0"/>
              </a:rPr>
              <a:t>                </a:t>
            </a:r>
            <a:r>
              <a:rPr lang="es-MX" sz="2600" b="1" dirty="0">
                <a:solidFill>
                  <a:srgbClr val="00B050"/>
                </a:solidFill>
                <a:latin typeface="Arial Narrow" panose="020B0606020202030204" pitchFamily="34" charset="0"/>
              </a:rPr>
              <a:t>EMPRESA CONTRUCTORA DEL VALLE DE ORIZABA</a:t>
            </a:r>
            <a:br>
              <a:rPr lang="es-MX" sz="2600" b="1" dirty="0">
                <a:solidFill>
                  <a:srgbClr val="00B050"/>
                </a:solidFill>
                <a:latin typeface="Arial Narrow" panose="020B0606020202030204" pitchFamily="34" charset="0"/>
              </a:rPr>
            </a:br>
            <a:r>
              <a:rPr lang="es-MX" sz="2600" b="1" dirty="0">
                <a:solidFill>
                  <a:srgbClr val="00B050"/>
                </a:solidFill>
                <a:latin typeface="Arial Narrow" panose="020B0606020202030204" pitchFamily="34" charset="0"/>
              </a:rPr>
              <a:t>S.A. de C.V.</a:t>
            </a:r>
          </a:p>
        </p:txBody>
      </p:sp>
      <p:pic>
        <p:nvPicPr>
          <p:cNvPr id="12" name="Imagen 11">
            <a:extLst>
              <a:ext uri="{FF2B5EF4-FFF2-40B4-BE49-F238E27FC236}">
                <a16:creationId xmlns:a16="http://schemas.microsoft.com/office/drawing/2014/main" xmlns="" id="{27555E0E-8000-4DE0-9B49-30AC61C1F0A4}"/>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94737" l="5350" r="97119"/>
                    </a14:imgEffect>
                  </a14:imgLayer>
                </a14:imgProps>
              </a:ext>
              <a:ext uri="{28A0092B-C50C-407E-A947-70E740481C1C}">
                <a14:useLocalDpi xmlns:a14="http://schemas.microsoft.com/office/drawing/2010/main"/>
              </a:ext>
            </a:extLst>
          </a:blip>
          <a:srcRect t="6604"/>
          <a:stretch/>
        </p:blipFill>
        <p:spPr>
          <a:xfrm>
            <a:off x="323528" y="41444"/>
            <a:ext cx="1513396" cy="1355556"/>
          </a:xfrm>
          <a:prstGeom prst="rect">
            <a:avLst/>
          </a:prstGeom>
        </p:spPr>
      </p:pic>
      <p:pic>
        <p:nvPicPr>
          <p:cNvPr id="17" name="Imagen 16">
            <a:extLst>
              <a:ext uri="{FF2B5EF4-FFF2-40B4-BE49-F238E27FC236}">
                <a16:creationId xmlns:a16="http://schemas.microsoft.com/office/drawing/2014/main" xmlns="" id="{0551978D-2A8E-4CB0-BF6E-6679A8650B6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09028" y="620961"/>
            <a:ext cx="2291810" cy="855831"/>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4 Tabla"/>
          <p:cNvGraphicFramePr>
            <a:graphicFrameLocks noGrp="1"/>
          </p:cNvGraphicFramePr>
          <p:nvPr>
            <p:extLst>
              <p:ext uri="{D42A27DB-BD31-4B8C-83A1-F6EECF244321}">
                <p14:modId xmlns:p14="http://schemas.microsoft.com/office/powerpoint/2010/main" val="1705861301"/>
              </p:ext>
            </p:extLst>
          </p:nvPr>
        </p:nvGraphicFramePr>
        <p:xfrm>
          <a:off x="1524000" y="1829208"/>
          <a:ext cx="6096000" cy="2608064"/>
        </p:xfrm>
        <a:graphic>
          <a:graphicData uri="http://schemas.openxmlformats.org/drawingml/2006/table">
            <a:tbl>
              <a:tblPr firstRow="1" bandRow="1">
                <a:tableStyleId>{2D5ABB26-0587-4C30-8999-92F81FD0307C}</a:tableStyleId>
              </a:tblPr>
              <a:tblGrid>
                <a:gridCol w="6096000">
                  <a:extLst>
                    <a:ext uri="{9D8B030D-6E8A-4147-A177-3AD203B41FA5}">
                      <a16:colId xmlns:a16="http://schemas.microsoft.com/office/drawing/2014/main" xmlns="" val="20000"/>
                    </a:ext>
                  </a:extLst>
                </a:gridCol>
              </a:tblGrid>
              <a:tr h="2608064">
                <a:tc>
                  <a:txBody>
                    <a:bodyPr/>
                    <a:lstStyle/>
                    <a:p>
                      <a:endParaRPr lang="es-MX" dirty="0"/>
                    </a:p>
                  </a:txBody>
                  <a:tcPr/>
                </a:tc>
                <a:extLst>
                  <a:ext uri="{0D108BD9-81ED-4DB2-BD59-A6C34878D82A}">
                    <a16:rowId xmlns:a16="http://schemas.microsoft.com/office/drawing/2014/main" xmlns="" val="10000"/>
                  </a:ext>
                </a:extLst>
              </a:tr>
            </a:tbl>
          </a:graphicData>
        </a:graphic>
      </p:graphicFrame>
      <p:graphicFrame>
        <p:nvGraphicFramePr>
          <p:cNvPr id="6" name="5 Tabla"/>
          <p:cNvGraphicFramePr>
            <a:graphicFrameLocks noGrp="1"/>
          </p:cNvGraphicFramePr>
          <p:nvPr>
            <p:extLst>
              <p:ext uri="{D42A27DB-BD31-4B8C-83A1-F6EECF244321}">
                <p14:modId xmlns:p14="http://schemas.microsoft.com/office/powerpoint/2010/main" val="3716781805"/>
              </p:ext>
            </p:extLst>
          </p:nvPr>
        </p:nvGraphicFramePr>
        <p:xfrm>
          <a:off x="1524000" y="1829208"/>
          <a:ext cx="6096000" cy="2896096"/>
        </p:xfrm>
        <a:graphic>
          <a:graphicData uri="http://schemas.openxmlformats.org/drawingml/2006/table">
            <a:tbl>
              <a:tblPr firstRow="1" bandRow="1">
                <a:tableStyleId>{2D5ABB26-0587-4C30-8999-92F81FD0307C}</a:tableStyleId>
              </a:tblPr>
              <a:tblGrid>
                <a:gridCol w="3048000">
                  <a:extLst>
                    <a:ext uri="{9D8B030D-6E8A-4147-A177-3AD203B41FA5}">
                      <a16:colId xmlns:a16="http://schemas.microsoft.com/office/drawing/2014/main" xmlns="" val="20000"/>
                    </a:ext>
                  </a:extLst>
                </a:gridCol>
                <a:gridCol w="3048000">
                  <a:extLst>
                    <a:ext uri="{9D8B030D-6E8A-4147-A177-3AD203B41FA5}">
                      <a16:colId xmlns:a16="http://schemas.microsoft.com/office/drawing/2014/main" xmlns="" val="20001"/>
                    </a:ext>
                  </a:extLst>
                </a:gridCol>
              </a:tblGrid>
              <a:tr h="28960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MX" dirty="0"/>
                    </a:p>
                  </a:txBody>
                  <a:tcPr/>
                </a:tc>
                <a:tc>
                  <a:txBody>
                    <a:bodyPr/>
                    <a:lstStyle/>
                    <a:p>
                      <a:endParaRPr lang="es-MX" dirty="0"/>
                    </a:p>
                  </a:txBody>
                  <a:tcPr/>
                </a:tc>
                <a:extLst>
                  <a:ext uri="{0D108BD9-81ED-4DB2-BD59-A6C34878D82A}">
                    <a16:rowId xmlns:a16="http://schemas.microsoft.com/office/drawing/2014/main" xmlns="" val="10000"/>
                  </a:ext>
                </a:extLst>
              </a:tr>
            </a:tbl>
          </a:graphicData>
        </a:graphic>
      </p:graphicFrame>
      <p:sp>
        <p:nvSpPr>
          <p:cNvPr id="7" name="Rectangle 3"/>
          <p:cNvSpPr txBox="1">
            <a:spLocks noChangeArrowheads="1"/>
          </p:cNvSpPr>
          <p:nvPr/>
        </p:nvSpPr>
        <p:spPr>
          <a:xfrm>
            <a:off x="971600" y="2637072"/>
            <a:ext cx="6984776" cy="936104"/>
          </a:xfrm>
          <a:prstGeom prst="rect">
            <a:avLst/>
          </a:prstGeom>
        </p:spPr>
        <p:txBody>
          <a:bodyPr vert="horz" lIns="91440" tIns="45720" rIns="91440" bIns="45720" rtlCol="0">
            <a:normAutofit lnSpcReduction="10000"/>
          </a:body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s-ES" sz="1400" i="0" u="none" strike="noStrike" kern="1200" normalizeH="0" baseline="0" noProof="0" dirty="0">
                <a:ln w="0"/>
                <a:effectLst>
                  <a:outerShdw blurRad="38100" dist="19050" dir="2700000" algn="tl" rotWithShape="0">
                    <a:schemeClr val="dk1">
                      <a:alpha val="40000"/>
                    </a:schemeClr>
                  </a:outerShdw>
                </a:effectLst>
                <a:uLnTx/>
                <a:uFillTx/>
                <a:latin typeface="Comic Sans MS" pitchFamily="66" charset="0"/>
              </a:rPr>
              <a:t>Trabajos Realizados:</a:t>
            </a:r>
          </a:p>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endParaRPr lang="es-ES" sz="1400" noProof="0" dirty="0">
              <a:ln w="0"/>
              <a:effectLst>
                <a:outerShdw blurRad="38100" dist="19050" dir="2700000" algn="tl" rotWithShape="0">
                  <a:schemeClr val="dk1">
                    <a:alpha val="40000"/>
                  </a:schemeClr>
                </a:outerShdw>
              </a:effectLst>
              <a:latin typeface="Comic Sans MS" pitchFamily="66" charset="0"/>
            </a:endParaRPr>
          </a:p>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lang="es-ES" sz="1400" noProof="0" dirty="0">
                <a:ln w="0"/>
                <a:effectLst>
                  <a:outerShdw blurRad="38100" dist="19050" dir="2700000" algn="tl" rotWithShape="0">
                    <a:schemeClr val="dk1">
                      <a:alpha val="40000"/>
                    </a:schemeClr>
                  </a:outerShdw>
                </a:effectLst>
                <a:latin typeface="Comic Sans MS" pitchFamily="66" charset="0"/>
              </a:rPr>
              <a:t>Limpieza de Tubería a Base de Chorro de Arena, y Aplicación de recubrimientos en Primario y </a:t>
            </a:r>
            <a:r>
              <a:rPr lang="es-ES" sz="1400" dirty="0">
                <a:ln w="0"/>
                <a:effectLst>
                  <a:outerShdw blurRad="38100" dist="19050" dir="2700000" algn="tl" rotWithShape="0">
                    <a:schemeClr val="dk1">
                      <a:alpha val="40000"/>
                    </a:schemeClr>
                  </a:outerShdw>
                </a:effectLst>
                <a:latin typeface="Comic Sans MS" pitchFamily="66" charset="0"/>
              </a:rPr>
              <a:t>Acabado.</a:t>
            </a:r>
            <a:r>
              <a:rPr lang="es-ES" sz="1400" noProof="0" dirty="0">
                <a:ln w="0"/>
                <a:effectLst>
                  <a:outerShdw blurRad="38100" dist="19050" dir="2700000" algn="tl" rotWithShape="0">
                    <a:schemeClr val="dk1">
                      <a:alpha val="40000"/>
                    </a:schemeClr>
                  </a:outerShdw>
                </a:effectLst>
                <a:latin typeface="Comic Sans MS" pitchFamily="66" charset="0"/>
              </a:rPr>
              <a:t> </a:t>
            </a:r>
            <a:endParaRPr kumimoji="0" lang="es-ES" sz="1400" i="0" u="none" strike="noStrike" kern="1200" normalizeH="0" baseline="0" noProof="0" dirty="0">
              <a:ln w="0"/>
              <a:effectLst>
                <a:outerShdw blurRad="38100" dist="19050" dir="2700000" algn="tl" rotWithShape="0">
                  <a:schemeClr val="dk1">
                    <a:alpha val="40000"/>
                  </a:schemeClr>
                </a:outerShdw>
              </a:effectLst>
              <a:uLnTx/>
              <a:uFillTx/>
              <a:latin typeface="Comic Sans MS" pitchFamily="66" charset="0"/>
            </a:endParaRPr>
          </a:p>
        </p:txBody>
      </p:sp>
      <p:sp>
        <p:nvSpPr>
          <p:cNvPr id="8" name="Rectangle 4"/>
          <p:cNvSpPr>
            <a:spLocks noChangeArrowheads="1"/>
          </p:cNvSpPr>
          <p:nvPr/>
        </p:nvSpPr>
        <p:spPr bwMode="auto">
          <a:xfrm>
            <a:off x="827584" y="1700968"/>
            <a:ext cx="7848872" cy="720080"/>
          </a:xfrm>
          <a:prstGeom prst="rect">
            <a:avLst/>
          </a:prstGeom>
          <a:noFill/>
          <a:ln w="9525">
            <a:noFill/>
            <a:miter lim="800000"/>
            <a:headEnd/>
            <a:tailEnd/>
          </a:ln>
        </p:spPr>
        <p:txBody>
          <a:bodyPr/>
          <a:lstStyle/>
          <a:p>
            <a:pPr algn="ctr"/>
            <a:r>
              <a:rPr lang="es-MX" sz="1400" dirty="0">
                <a:ln w="0"/>
                <a:effectLst>
                  <a:outerShdw blurRad="38100" dist="19050" dir="2700000" algn="tl" rotWithShape="0">
                    <a:schemeClr val="dk1">
                      <a:alpha val="40000"/>
                    </a:schemeClr>
                  </a:outerShdw>
                </a:effectLst>
                <a:latin typeface="Comic Sans MS" pitchFamily="66" charset="0"/>
              </a:rPr>
              <a:t>“CONSTRUCCIÓN DE OBRAS COMPLEMENTARIAS PARA LOS CAMPOS DEL ACTIVO INTEGRAL ACEITE TERCIARIO DEL GOLFO”.</a:t>
            </a:r>
          </a:p>
          <a:p>
            <a:pPr algn="ctr"/>
            <a:endParaRPr lang="es-MX" sz="1400" dirty="0">
              <a:ln w="0"/>
              <a:effectLst>
                <a:outerShdw blurRad="38100" dist="19050" dir="2700000" algn="tl" rotWithShape="0">
                  <a:schemeClr val="dk1">
                    <a:alpha val="40000"/>
                  </a:schemeClr>
                </a:outerShdw>
              </a:effectLst>
            </a:endParaRPr>
          </a:p>
          <a:p>
            <a:pPr algn="ctr"/>
            <a:endParaRPr lang="es-MX" sz="1400" dirty="0">
              <a:ln w="0"/>
              <a:effectLst>
                <a:outerShdw blurRad="38100" dist="19050" dir="2700000" algn="tl" rotWithShape="0">
                  <a:schemeClr val="dk1">
                    <a:alpha val="40000"/>
                  </a:schemeClr>
                </a:outerShdw>
              </a:effectLst>
            </a:endParaRPr>
          </a:p>
          <a:p>
            <a:pPr algn="ctr"/>
            <a:endParaRPr lang="es-MX" sz="1400" dirty="0">
              <a:ln w="0"/>
              <a:effectLst>
                <a:outerShdw blurRad="38100" dist="19050" dir="2700000" algn="tl" rotWithShape="0">
                  <a:schemeClr val="dk1">
                    <a:alpha val="40000"/>
                  </a:schemeClr>
                </a:outerShdw>
              </a:effectLst>
              <a:latin typeface="Comic Sans MS" pitchFamily="66" charset="0"/>
            </a:endParaRPr>
          </a:p>
        </p:txBody>
      </p:sp>
      <p:pic>
        <p:nvPicPr>
          <p:cNvPr id="15" name="5255 Imagen" descr="DSC0551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3407" y="3645184"/>
            <a:ext cx="1949128" cy="1219200"/>
          </a:xfrm>
          <a:prstGeom prst="rect">
            <a:avLst/>
          </a:prstGeom>
        </p:spPr>
      </p:pic>
      <p:pic>
        <p:nvPicPr>
          <p:cNvPr id="16" name="5257 Imagen" descr="DSC05519.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86360" y="3645184"/>
            <a:ext cx="1913632" cy="1219200"/>
          </a:xfrm>
          <a:prstGeom prst="rect">
            <a:avLst/>
          </a:prstGeom>
        </p:spPr>
      </p:pic>
      <p:pic>
        <p:nvPicPr>
          <p:cNvPr id="19" name="5608 Imagen" descr="DSC02260.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72000" y="3645184"/>
            <a:ext cx="2016224" cy="1224136"/>
          </a:xfrm>
          <a:prstGeom prst="rect">
            <a:avLst/>
          </a:prstGeom>
        </p:spPr>
      </p:pic>
      <p:pic>
        <p:nvPicPr>
          <p:cNvPr id="20" name="5609 Imagen" descr="DSC02297.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60232" y="3645184"/>
            <a:ext cx="2061058" cy="1230636"/>
          </a:xfrm>
          <a:prstGeom prst="rect">
            <a:avLst/>
          </a:prstGeom>
        </p:spPr>
      </p:pic>
      <p:pic>
        <p:nvPicPr>
          <p:cNvPr id="45057" name="Picture 1" descr="C:\n_95\Images\201010\201010A0\281020101703.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567604" y="4909070"/>
            <a:ext cx="2524676" cy="1893507"/>
          </a:xfrm>
          <a:prstGeom prst="rect">
            <a:avLst/>
          </a:prstGeom>
          <a:noFill/>
        </p:spPr>
      </p:pic>
      <p:pic>
        <p:nvPicPr>
          <p:cNvPr id="10242" name="Picture 2" descr="C:\Archivos_Jesus\Iomega_HDD\FOTOS_TELEFONO\Images\200910\200910A1\25102009327.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971747" y="4909071"/>
            <a:ext cx="2524677" cy="1893508"/>
          </a:xfrm>
          <a:prstGeom prst="rect">
            <a:avLst/>
          </a:prstGeom>
          <a:noFill/>
        </p:spPr>
      </p:pic>
      <p:sp>
        <p:nvSpPr>
          <p:cNvPr id="17" name="1 Título">
            <a:extLst>
              <a:ext uri="{FF2B5EF4-FFF2-40B4-BE49-F238E27FC236}">
                <a16:creationId xmlns:a16="http://schemas.microsoft.com/office/drawing/2014/main" xmlns="" id="{A0F99CAF-58A2-46EC-9E75-7F16A021BE97}"/>
              </a:ext>
            </a:extLst>
          </p:cNvPr>
          <p:cNvSpPr>
            <a:spLocks noGrp="1"/>
          </p:cNvSpPr>
          <p:nvPr>
            <p:ph type="ctrTitle"/>
          </p:nvPr>
        </p:nvSpPr>
        <p:spPr>
          <a:xfrm>
            <a:off x="-127841" y="55421"/>
            <a:ext cx="9036496" cy="1196751"/>
          </a:xfrm>
        </p:spPr>
        <p:txBody>
          <a:bodyPr>
            <a:normAutofit/>
          </a:bodyPr>
          <a:lstStyle/>
          <a:p>
            <a:pPr algn="r"/>
            <a:r>
              <a:rPr lang="es-MX" sz="2600" b="1" dirty="0">
                <a:solidFill>
                  <a:schemeClr val="tx2"/>
                </a:solidFill>
                <a:latin typeface="Arial Narrow" panose="020B0606020202030204" pitchFamily="34" charset="0"/>
              </a:rPr>
              <a:t>                </a:t>
            </a:r>
            <a:r>
              <a:rPr lang="es-MX" sz="2600" b="1" dirty="0">
                <a:solidFill>
                  <a:srgbClr val="00B050"/>
                </a:solidFill>
                <a:latin typeface="Arial Narrow" panose="020B0606020202030204" pitchFamily="34" charset="0"/>
              </a:rPr>
              <a:t>EMPRESA CONTRUCTORA DEL VALLE DE ORIZABA</a:t>
            </a:r>
            <a:br>
              <a:rPr lang="es-MX" sz="2600" b="1" dirty="0">
                <a:solidFill>
                  <a:srgbClr val="00B050"/>
                </a:solidFill>
                <a:latin typeface="Arial Narrow" panose="020B0606020202030204" pitchFamily="34" charset="0"/>
              </a:rPr>
            </a:br>
            <a:r>
              <a:rPr lang="es-MX" sz="2600" b="1" dirty="0">
                <a:solidFill>
                  <a:srgbClr val="00B050"/>
                </a:solidFill>
                <a:latin typeface="Arial Narrow" panose="020B0606020202030204" pitchFamily="34" charset="0"/>
              </a:rPr>
              <a:t>S.A. de C.V.</a:t>
            </a:r>
          </a:p>
        </p:txBody>
      </p:sp>
      <p:pic>
        <p:nvPicPr>
          <p:cNvPr id="18" name="Imagen 17">
            <a:extLst>
              <a:ext uri="{FF2B5EF4-FFF2-40B4-BE49-F238E27FC236}">
                <a16:creationId xmlns:a16="http://schemas.microsoft.com/office/drawing/2014/main" xmlns="" id="{5EEBC9FF-6918-4EED-9785-B3DD59543C7E}"/>
              </a:ext>
            </a:extLst>
          </p:cNvPr>
          <p:cNvPicPr>
            <a:picLocks noChangeAspect="1"/>
          </p:cNvPicPr>
          <p:nvPr/>
        </p:nvPicPr>
        <p:blipFill rotWithShape="1">
          <a:blip r:embed="rId9" cstate="email">
            <a:extLst>
              <a:ext uri="{BEBA8EAE-BF5A-486C-A8C5-ECC9F3942E4B}">
                <a14:imgProps xmlns:a14="http://schemas.microsoft.com/office/drawing/2010/main">
                  <a14:imgLayer r:embed="rId10">
                    <a14:imgEffect>
                      <a14:backgroundRemoval t="0" b="94737" l="5350" r="97119"/>
                    </a14:imgEffect>
                  </a14:imgLayer>
                </a14:imgProps>
              </a:ext>
              <a:ext uri="{28A0092B-C50C-407E-A947-70E740481C1C}">
                <a14:useLocalDpi xmlns:a14="http://schemas.microsoft.com/office/drawing/2010/main"/>
              </a:ext>
            </a:extLst>
          </a:blip>
          <a:srcRect t="6604"/>
          <a:stretch/>
        </p:blipFill>
        <p:spPr>
          <a:xfrm>
            <a:off x="323528" y="41444"/>
            <a:ext cx="1513396" cy="1355556"/>
          </a:xfrm>
          <a:prstGeom prst="rect">
            <a:avLst/>
          </a:prstGeom>
        </p:spPr>
      </p:pic>
      <p:pic>
        <p:nvPicPr>
          <p:cNvPr id="23" name="Imagen 22">
            <a:extLst>
              <a:ext uri="{FF2B5EF4-FFF2-40B4-BE49-F238E27FC236}">
                <a16:creationId xmlns:a16="http://schemas.microsoft.com/office/drawing/2014/main" xmlns="" id="{85A29D19-D6B6-4503-A84B-E870A9C321D4}"/>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909028" y="620961"/>
            <a:ext cx="2291810" cy="855831"/>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4 Tabla"/>
          <p:cNvGraphicFramePr>
            <a:graphicFrameLocks noGrp="1"/>
          </p:cNvGraphicFramePr>
          <p:nvPr>
            <p:extLst>
              <p:ext uri="{D42A27DB-BD31-4B8C-83A1-F6EECF244321}">
                <p14:modId xmlns:p14="http://schemas.microsoft.com/office/powerpoint/2010/main" val="1365019464"/>
              </p:ext>
            </p:extLst>
          </p:nvPr>
        </p:nvGraphicFramePr>
        <p:xfrm>
          <a:off x="1524000" y="1901216"/>
          <a:ext cx="6096000" cy="2608064"/>
        </p:xfrm>
        <a:graphic>
          <a:graphicData uri="http://schemas.openxmlformats.org/drawingml/2006/table">
            <a:tbl>
              <a:tblPr firstRow="1" bandRow="1">
                <a:tableStyleId>{2D5ABB26-0587-4C30-8999-92F81FD0307C}</a:tableStyleId>
              </a:tblPr>
              <a:tblGrid>
                <a:gridCol w="6096000">
                  <a:extLst>
                    <a:ext uri="{9D8B030D-6E8A-4147-A177-3AD203B41FA5}">
                      <a16:colId xmlns:a16="http://schemas.microsoft.com/office/drawing/2014/main" xmlns="" val="20000"/>
                    </a:ext>
                  </a:extLst>
                </a:gridCol>
              </a:tblGrid>
              <a:tr h="2608064">
                <a:tc>
                  <a:txBody>
                    <a:bodyPr/>
                    <a:lstStyle/>
                    <a:p>
                      <a:endParaRPr lang="es-MX" dirty="0"/>
                    </a:p>
                  </a:txBody>
                  <a:tcPr/>
                </a:tc>
                <a:extLst>
                  <a:ext uri="{0D108BD9-81ED-4DB2-BD59-A6C34878D82A}">
                    <a16:rowId xmlns:a16="http://schemas.microsoft.com/office/drawing/2014/main" xmlns="" val="10000"/>
                  </a:ext>
                </a:extLst>
              </a:tr>
            </a:tbl>
          </a:graphicData>
        </a:graphic>
      </p:graphicFrame>
      <p:graphicFrame>
        <p:nvGraphicFramePr>
          <p:cNvPr id="6" name="5 Tabla"/>
          <p:cNvGraphicFramePr>
            <a:graphicFrameLocks noGrp="1"/>
          </p:cNvGraphicFramePr>
          <p:nvPr>
            <p:extLst>
              <p:ext uri="{D42A27DB-BD31-4B8C-83A1-F6EECF244321}">
                <p14:modId xmlns:p14="http://schemas.microsoft.com/office/powerpoint/2010/main" val="1365103896"/>
              </p:ext>
            </p:extLst>
          </p:nvPr>
        </p:nvGraphicFramePr>
        <p:xfrm>
          <a:off x="1524000" y="1901216"/>
          <a:ext cx="6096000" cy="2896096"/>
        </p:xfrm>
        <a:graphic>
          <a:graphicData uri="http://schemas.openxmlformats.org/drawingml/2006/table">
            <a:tbl>
              <a:tblPr firstRow="1" bandRow="1">
                <a:tableStyleId>{2D5ABB26-0587-4C30-8999-92F81FD0307C}</a:tableStyleId>
              </a:tblPr>
              <a:tblGrid>
                <a:gridCol w="3048000">
                  <a:extLst>
                    <a:ext uri="{9D8B030D-6E8A-4147-A177-3AD203B41FA5}">
                      <a16:colId xmlns:a16="http://schemas.microsoft.com/office/drawing/2014/main" xmlns="" val="20000"/>
                    </a:ext>
                  </a:extLst>
                </a:gridCol>
                <a:gridCol w="3048000">
                  <a:extLst>
                    <a:ext uri="{9D8B030D-6E8A-4147-A177-3AD203B41FA5}">
                      <a16:colId xmlns:a16="http://schemas.microsoft.com/office/drawing/2014/main" xmlns="" val="20001"/>
                    </a:ext>
                  </a:extLst>
                </a:gridCol>
              </a:tblGrid>
              <a:tr h="28960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MX" dirty="0"/>
                    </a:p>
                  </a:txBody>
                  <a:tcPr/>
                </a:tc>
                <a:tc>
                  <a:txBody>
                    <a:bodyPr/>
                    <a:lstStyle/>
                    <a:p>
                      <a:endParaRPr lang="es-MX" dirty="0"/>
                    </a:p>
                  </a:txBody>
                  <a:tcPr/>
                </a:tc>
                <a:extLst>
                  <a:ext uri="{0D108BD9-81ED-4DB2-BD59-A6C34878D82A}">
                    <a16:rowId xmlns:a16="http://schemas.microsoft.com/office/drawing/2014/main" xmlns="" val="10000"/>
                  </a:ext>
                </a:extLst>
              </a:tr>
            </a:tbl>
          </a:graphicData>
        </a:graphic>
      </p:graphicFrame>
      <p:sp>
        <p:nvSpPr>
          <p:cNvPr id="7" name="Rectangle 3"/>
          <p:cNvSpPr txBox="1">
            <a:spLocks noChangeArrowheads="1"/>
          </p:cNvSpPr>
          <p:nvPr/>
        </p:nvSpPr>
        <p:spPr>
          <a:xfrm>
            <a:off x="971600" y="2709080"/>
            <a:ext cx="6984776" cy="936104"/>
          </a:xfrm>
          <a:prstGeom prst="rect">
            <a:avLst/>
          </a:prstGeom>
        </p:spPr>
        <p:txBody>
          <a:bodyPr vert="horz" lIns="91440" tIns="45720" rIns="91440" bIns="45720" rtlCol="0">
            <a:normAutofit lnSpcReduction="10000"/>
          </a:body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s-ES" sz="1400" i="0" u="none" strike="noStrike" kern="1200" normalizeH="0" baseline="0" noProof="0" dirty="0">
                <a:ln w="0"/>
                <a:effectLst>
                  <a:outerShdw blurRad="38100" dist="19050" dir="2700000" algn="tl" rotWithShape="0">
                    <a:schemeClr val="dk1">
                      <a:alpha val="40000"/>
                    </a:schemeClr>
                  </a:outerShdw>
                </a:effectLst>
                <a:uLnTx/>
                <a:uFillTx/>
                <a:latin typeface="Comic Sans MS" pitchFamily="66" charset="0"/>
              </a:rPr>
              <a:t>Trabajos Realizados:</a:t>
            </a:r>
          </a:p>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endParaRPr lang="es-ES" sz="1400" noProof="0" dirty="0">
              <a:ln w="0"/>
              <a:effectLst>
                <a:outerShdw blurRad="38100" dist="19050" dir="2700000" algn="tl" rotWithShape="0">
                  <a:schemeClr val="dk1">
                    <a:alpha val="40000"/>
                  </a:schemeClr>
                </a:outerShdw>
              </a:effectLst>
              <a:latin typeface="Comic Sans MS" pitchFamily="66" charset="0"/>
            </a:endParaRPr>
          </a:p>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lang="es-ES" sz="1400" noProof="0" dirty="0">
                <a:ln w="0"/>
                <a:effectLst>
                  <a:outerShdw blurRad="38100" dist="19050" dir="2700000" algn="tl" rotWithShape="0">
                    <a:schemeClr val="dk1">
                      <a:alpha val="40000"/>
                    </a:schemeClr>
                  </a:outerShdw>
                </a:effectLst>
                <a:latin typeface="Comic Sans MS" pitchFamily="66" charset="0"/>
              </a:rPr>
              <a:t>Fabricación de Cabezales de Recibo de </a:t>
            </a:r>
            <a:r>
              <a:rPr lang="es-ES" sz="1400" dirty="0">
                <a:ln w="0"/>
                <a:effectLst>
                  <a:outerShdw blurRad="38100" dist="19050" dir="2700000" algn="tl" rotWithShape="0">
                    <a:schemeClr val="dk1">
                      <a:alpha val="40000"/>
                    </a:schemeClr>
                  </a:outerShdw>
                </a:effectLst>
                <a:latin typeface="Comic Sans MS" pitchFamily="66" charset="0"/>
              </a:rPr>
              <a:t>Llegada de </a:t>
            </a:r>
            <a:r>
              <a:rPr lang="es-ES" sz="1400" noProof="0" dirty="0">
                <a:ln w="0"/>
                <a:effectLst>
                  <a:outerShdw blurRad="38100" dist="19050" dir="2700000" algn="tl" rotWithShape="0">
                    <a:schemeClr val="dk1">
                      <a:alpha val="40000"/>
                    </a:schemeClr>
                  </a:outerShdw>
                </a:effectLst>
                <a:latin typeface="Comic Sans MS" pitchFamily="66" charset="0"/>
              </a:rPr>
              <a:t>Ductos para Medición y Almacenamiento</a:t>
            </a:r>
            <a:r>
              <a:rPr lang="es-ES" sz="1400" dirty="0">
                <a:ln w="0"/>
                <a:effectLst>
                  <a:outerShdw blurRad="38100" dist="19050" dir="2700000" algn="tl" rotWithShape="0">
                    <a:schemeClr val="dk1">
                      <a:alpha val="40000"/>
                    </a:schemeClr>
                  </a:outerShdw>
                </a:effectLst>
                <a:latin typeface="Comic Sans MS" pitchFamily="66" charset="0"/>
              </a:rPr>
              <a:t>.</a:t>
            </a:r>
            <a:r>
              <a:rPr lang="es-ES" sz="1400" noProof="0" dirty="0">
                <a:ln w="0"/>
                <a:effectLst>
                  <a:outerShdw blurRad="38100" dist="19050" dir="2700000" algn="tl" rotWithShape="0">
                    <a:schemeClr val="dk1">
                      <a:alpha val="40000"/>
                    </a:schemeClr>
                  </a:outerShdw>
                </a:effectLst>
                <a:latin typeface="Comic Sans MS" pitchFamily="66" charset="0"/>
              </a:rPr>
              <a:t> </a:t>
            </a:r>
            <a:endParaRPr kumimoji="0" lang="es-ES" sz="1400" i="0" u="none" strike="noStrike" kern="1200" normalizeH="0" baseline="0" noProof="0" dirty="0">
              <a:ln w="0"/>
              <a:effectLst>
                <a:outerShdw blurRad="38100" dist="19050" dir="2700000" algn="tl" rotWithShape="0">
                  <a:schemeClr val="dk1">
                    <a:alpha val="40000"/>
                  </a:schemeClr>
                </a:outerShdw>
              </a:effectLst>
              <a:uLnTx/>
              <a:uFillTx/>
              <a:latin typeface="Comic Sans MS" pitchFamily="66" charset="0"/>
            </a:endParaRPr>
          </a:p>
        </p:txBody>
      </p:sp>
      <p:sp>
        <p:nvSpPr>
          <p:cNvPr id="8" name="Rectangle 4"/>
          <p:cNvSpPr>
            <a:spLocks noChangeArrowheads="1"/>
          </p:cNvSpPr>
          <p:nvPr/>
        </p:nvSpPr>
        <p:spPr bwMode="auto">
          <a:xfrm>
            <a:off x="683568" y="1772976"/>
            <a:ext cx="7848872" cy="720080"/>
          </a:xfrm>
          <a:prstGeom prst="rect">
            <a:avLst/>
          </a:prstGeom>
          <a:noFill/>
          <a:ln w="9525">
            <a:noFill/>
            <a:miter lim="800000"/>
            <a:headEnd/>
            <a:tailEnd/>
          </a:ln>
        </p:spPr>
        <p:txBody>
          <a:bodyPr/>
          <a:lstStyle/>
          <a:p>
            <a:pPr algn="ctr"/>
            <a:r>
              <a:rPr lang="es-MX" sz="1400" dirty="0">
                <a:ln w="0"/>
                <a:effectLst>
                  <a:outerShdw blurRad="38100" dist="19050" dir="2700000" algn="tl" rotWithShape="0">
                    <a:schemeClr val="dk1">
                      <a:alpha val="40000"/>
                    </a:schemeClr>
                  </a:outerShdw>
                </a:effectLst>
                <a:latin typeface="Comic Sans MS" pitchFamily="66" charset="0"/>
              </a:rPr>
              <a:t>“CONSTRUCCIÓN DE OBRAS COMPLEMENTARIAS PARA LOS CAMPOS DEL ACTIVO INTEGRAL ACEITE TERCIARIO DEL GOLFO”.</a:t>
            </a:r>
          </a:p>
          <a:p>
            <a:pPr algn="ctr"/>
            <a:endParaRPr lang="es-MX" sz="1400" dirty="0">
              <a:ln w="0"/>
              <a:effectLst>
                <a:outerShdw blurRad="38100" dist="19050" dir="2700000" algn="tl" rotWithShape="0">
                  <a:schemeClr val="dk1">
                    <a:alpha val="40000"/>
                  </a:schemeClr>
                </a:outerShdw>
              </a:effectLst>
            </a:endParaRPr>
          </a:p>
          <a:p>
            <a:pPr algn="ctr"/>
            <a:endParaRPr lang="es-MX" sz="1400" dirty="0">
              <a:ln w="0"/>
              <a:effectLst>
                <a:outerShdw blurRad="38100" dist="19050" dir="2700000" algn="tl" rotWithShape="0">
                  <a:schemeClr val="dk1">
                    <a:alpha val="40000"/>
                  </a:schemeClr>
                </a:outerShdw>
              </a:effectLst>
            </a:endParaRPr>
          </a:p>
          <a:p>
            <a:pPr algn="ctr"/>
            <a:endParaRPr lang="es-MX" sz="1400" dirty="0">
              <a:ln w="0"/>
              <a:effectLst>
                <a:outerShdw blurRad="38100" dist="19050" dir="2700000" algn="tl" rotWithShape="0">
                  <a:schemeClr val="dk1">
                    <a:alpha val="40000"/>
                  </a:schemeClr>
                </a:outerShdw>
              </a:effectLst>
              <a:latin typeface="Comic Sans MS" pitchFamily="66" charset="0"/>
            </a:endParaRPr>
          </a:p>
        </p:txBody>
      </p:sp>
      <p:pic>
        <p:nvPicPr>
          <p:cNvPr id="14" name="13 Imagen" descr="2906201098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3568" y="3793117"/>
            <a:ext cx="2582056" cy="1432486"/>
          </a:xfrm>
          <a:prstGeom prst="rect">
            <a:avLst/>
          </a:prstGeom>
        </p:spPr>
      </p:pic>
      <p:pic>
        <p:nvPicPr>
          <p:cNvPr id="17" name="16 Imagen" descr="090720101032.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61219" y="3785603"/>
            <a:ext cx="1920000" cy="1440000"/>
          </a:xfrm>
          <a:prstGeom prst="rect">
            <a:avLst/>
          </a:prstGeom>
        </p:spPr>
      </p:pic>
      <p:pic>
        <p:nvPicPr>
          <p:cNvPr id="23" name="22 Imagen" descr="DSCF0272.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01339" y="3753116"/>
            <a:ext cx="2627784" cy="1440160"/>
          </a:xfrm>
          <a:prstGeom prst="rect">
            <a:avLst/>
          </a:prstGeom>
        </p:spPr>
      </p:pic>
      <p:pic>
        <p:nvPicPr>
          <p:cNvPr id="25" name="24 Imagen" descr="DSCF0349.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55576" y="5301368"/>
            <a:ext cx="2519772" cy="1410520"/>
          </a:xfrm>
          <a:prstGeom prst="rect">
            <a:avLst/>
          </a:prstGeom>
        </p:spPr>
      </p:pic>
      <p:pic>
        <p:nvPicPr>
          <p:cNvPr id="26" name="25 Imagen" descr="130720101046.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401339" y="5301208"/>
            <a:ext cx="3024336" cy="1440160"/>
          </a:xfrm>
          <a:prstGeom prst="rect">
            <a:avLst/>
          </a:prstGeom>
        </p:spPr>
      </p:pic>
      <p:pic>
        <p:nvPicPr>
          <p:cNvPr id="28" name="27 Imagen" descr="130720101048.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361219" y="5301367"/>
            <a:ext cx="1920000" cy="1410521"/>
          </a:xfrm>
          <a:prstGeom prst="rect">
            <a:avLst/>
          </a:prstGeom>
        </p:spPr>
      </p:pic>
      <p:sp>
        <p:nvSpPr>
          <p:cNvPr id="16" name="1 Título">
            <a:extLst>
              <a:ext uri="{FF2B5EF4-FFF2-40B4-BE49-F238E27FC236}">
                <a16:creationId xmlns:a16="http://schemas.microsoft.com/office/drawing/2014/main" xmlns="" id="{C24921A5-8644-43AF-AD47-73C9535E1949}"/>
              </a:ext>
            </a:extLst>
          </p:cNvPr>
          <p:cNvSpPr>
            <a:spLocks noGrp="1"/>
          </p:cNvSpPr>
          <p:nvPr>
            <p:ph type="ctrTitle"/>
          </p:nvPr>
        </p:nvSpPr>
        <p:spPr>
          <a:xfrm>
            <a:off x="-127841" y="55421"/>
            <a:ext cx="9036496" cy="1196751"/>
          </a:xfrm>
        </p:spPr>
        <p:txBody>
          <a:bodyPr>
            <a:normAutofit/>
          </a:bodyPr>
          <a:lstStyle/>
          <a:p>
            <a:pPr algn="r"/>
            <a:r>
              <a:rPr lang="es-MX" sz="2600" b="1" dirty="0">
                <a:solidFill>
                  <a:schemeClr val="tx2"/>
                </a:solidFill>
                <a:latin typeface="Arial Narrow" panose="020B0606020202030204" pitchFamily="34" charset="0"/>
              </a:rPr>
              <a:t>                </a:t>
            </a:r>
            <a:r>
              <a:rPr lang="es-MX" sz="2600" b="1" dirty="0">
                <a:solidFill>
                  <a:srgbClr val="00B050"/>
                </a:solidFill>
                <a:latin typeface="Arial Narrow" panose="020B0606020202030204" pitchFamily="34" charset="0"/>
              </a:rPr>
              <a:t>EMPRESA CONTRUCTORA DEL VALLE DE ORIZABA</a:t>
            </a:r>
            <a:br>
              <a:rPr lang="es-MX" sz="2600" b="1" dirty="0">
                <a:solidFill>
                  <a:srgbClr val="00B050"/>
                </a:solidFill>
                <a:latin typeface="Arial Narrow" panose="020B0606020202030204" pitchFamily="34" charset="0"/>
              </a:rPr>
            </a:br>
            <a:r>
              <a:rPr lang="es-MX" sz="2600" b="1" dirty="0">
                <a:solidFill>
                  <a:srgbClr val="00B050"/>
                </a:solidFill>
                <a:latin typeface="Arial Narrow" panose="020B0606020202030204" pitchFamily="34" charset="0"/>
              </a:rPr>
              <a:t>S.A. de C.V.</a:t>
            </a:r>
          </a:p>
        </p:txBody>
      </p:sp>
      <p:pic>
        <p:nvPicPr>
          <p:cNvPr id="18" name="Imagen 17">
            <a:extLst>
              <a:ext uri="{FF2B5EF4-FFF2-40B4-BE49-F238E27FC236}">
                <a16:creationId xmlns:a16="http://schemas.microsoft.com/office/drawing/2014/main" xmlns="" id="{00E4326E-92F1-4890-A0B1-3AF7D2488D6B}"/>
              </a:ext>
            </a:extLst>
          </p:cNvPr>
          <p:cNvPicPr>
            <a:picLocks noChangeAspect="1"/>
          </p:cNvPicPr>
          <p:nvPr/>
        </p:nvPicPr>
        <p:blipFill rotWithShape="1">
          <a:blip r:embed="rId9" cstate="email">
            <a:extLst>
              <a:ext uri="{BEBA8EAE-BF5A-486C-A8C5-ECC9F3942E4B}">
                <a14:imgProps xmlns:a14="http://schemas.microsoft.com/office/drawing/2010/main">
                  <a14:imgLayer r:embed="rId10">
                    <a14:imgEffect>
                      <a14:backgroundRemoval t="0" b="94737" l="5350" r="97119"/>
                    </a14:imgEffect>
                  </a14:imgLayer>
                </a14:imgProps>
              </a:ext>
              <a:ext uri="{28A0092B-C50C-407E-A947-70E740481C1C}">
                <a14:useLocalDpi xmlns:a14="http://schemas.microsoft.com/office/drawing/2010/main"/>
              </a:ext>
            </a:extLst>
          </a:blip>
          <a:srcRect t="6604"/>
          <a:stretch/>
        </p:blipFill>
        <p:spPr>
          <a:xfrm>
            <a:off x="323528" y="41444"/>
            <a:ext cx="1513396" cy="1355556"/>
          </a:xfrm>
          <a:prstGeom prst="rect">
            <a:avLst/>
          </a:prstGeom>
        </p:spPr>
      </p:pic>
      <p:pic>
        <p:nvPicPr>
          <p:cNvPr id="21" name="Imagen 20">
            <a:extLst>
              <a:ext uri="{FF2B5EF4-FFF2-40B4-BE49-F238E27FC236}">
                <a16:creationId xmlns:a16="http://schemas.microsoft.com/office/drawing/2014/main" xmlns="" id="{B635E4D0-1607-474B-900F-F79FAC895DB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909028" y="620961"/>
            <a:ext cx="2291810" cy="855831"/>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4 Tabla"/>
          <p:cNvGraphicFramePr>
            <a:graphicFrameLocks noGrp="1"/>
          </p:cNvGraphicFramePr>
          <p:nvPr>
            <p:extLst>
              <p:ext uri="{D42A27DB-BD31-4B8C-83A1-F6EECF244321}">
                <p14:modId xmlns:p14="http://schemas.microsoft.com/office/powerpoint/2010/main" val="2255160713"/>
              </p:ext>
            </p:extLst>
          </p:nvPr>
        </p:nvGraphicFramePr>
        <p:xfrm>
          <a:off x="1524000" y="1971109"/>
          <a:ext cx="6096000" cy="2608064"/>
        </p:xfrm>
        <a:graphic>
          <a:graphicData uri="http://schemas.openxmlformats.org/drawingml/2006/table">
            <a:tbl>
              <a:tblPr firstRow="1" bandRow="1">
                <a:tableStyleId>{2D5ABB26-0587-4C30-8999-92F81FD0307C}</a:tableStyleId>
              </a:tblPr>
              <a:tblGrid>
                <a:gridCol w="6096000">
                  <a:extLst>
                    <a:ext uri="{9D8B030D-6E8A-4147-A177-3AD203B41FA5}">
                      <a16:colId xmlns:a16="http://schemas.microsoft.com/office/drawing/2014/main" xmlns="" val="20000"/>
                    </a:ext>
                  </a:extLst>
                </a:gridCol>
              </a:tblGrid>
              <a:tr h="2608064">
                <a:tc>
                  <a:txBody>
                    <a:bodyPr/>
                    <a:lstStyle/>
                    <a:p>
                      <a:endParaRPr lang="es-MX" dirty="0"/>
                    </a:p>
                  </a:txBody>
                  <a:tcPr/>
                </a:tc>
                <a:extLst>
                  <a:ext uri="{0D108BD9-81ED-4DB2-BD59-A6C34878D82A}">
                    <a16:rowId xmlns:a16="http://schemas.microsoft.com/office/drawing/2014/main" xmlns="" val="10000"/>
                  </a:ext>
                </a:extLst>
              </a:tr>
            </a:tbl>
          </a:graphicData>
        </a:graphic>
      </p:graphicFrame>
      <p:graphicFrame>
        <p:nvGraphicFramePr>
          <p:cNvPr id="6" name="5 Tabla"/>
          <p:cNvGraphicFramePr>
            <a:graphicFrameLocks noGrp="1"/>
          </p:cNvGraphicFramePr>
          <p:nvPr>
            <p:extLst>
              <p:ext uri="{D42A27DB-BD31-4B8C-83A1-F6EECF244321}">
                <p14:modId xmlns:p14="http://schemas.microsoft.com/office/powerpoint/2010/main" val="289427704"/>
              </p:ext>
            </p:extLst>
          </p:nvPr>
        </p:nvGraphicFramePr>
        <p:xfrm>
          <a:off x="1524000" y="1971109"/>
          <a:ext cx="6096000" cy="2896096"/>
        </p:xfrm>
        <a:graphic>
          <a:graphicData uri="http://schemas.openxmlformats.org/drawingml/2006/table">
            <a:tbl>
              <a:tblPr firstRow="1" bandRow="1">
                <a:tableStyleId>{2D5ABB26-0587-4C30-8999-92F81FD0307C}</a:tableStyleId>
              </a:tblPr>
              <a:tblGrid>
                <a:gridCol w="3048000">
                  <a:extLst>
                    <a:ext uri="{9D8B030D-6E8A-4147-A177-3AD203B41FA5}">
                      <a16:colId xmlns:a16="http://schemas.microsoft.com/office/drawing/2014/main" xmlns="" val="20000"/>
                    </a:ext>
                  </a:extLst>
                </a:gridCol>
                <a:gridCol w="3048000">
                  <a:extLst>
                    <a:ext uri="{9D8B030D-6E8A-4147-A177-3AD203B41FA5}">
                      <a16:colId xmlns:a16="http://schemas.microsoft.com/office/drawing/2014/main" xmlns="" val="20001"/>
                    </a:ext>
                  </a:extLst>
                </a:gridCol>
              </a:tblGrid>
              <a:tr h="28960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MX" dirty="0"/>
                    </a:p>
                  </a:txBody>
                  <a:tcPr/>
                </a:tc>
                <a:tc>
                  <a:txBody>
                    <a:bodyPr/>
                    <a:lstStyle/>
                    <a:p>
                      <a:endParaRPr lang="es-MX" dirty="0"/>
                    </a:p>
                  </a:txBody>
                  <a:tcPr/>
                </a:tc>
                <a:extLst>
                  <a:ext uri="{0D108BD9-81ED-4DB2-BD59-A6C34878D82A}">
                    <a16:rowId xmlns:a16="http://schemas.microsoft.com/office/drawing/2014/main" xmlns="" val="10000"/>
                  </a:ext>
                </a:extLst>
              </a:tr>
            </a:tbl>
          </a:graphicData>
        </a:graphic>
      </p:graphicFrame>
      <p:sp>
        <p:nvSpPr>
          <p:cNvPr id="7" name="Rectangle 3"/>
          <p:cNvSpPr txBox="1">
            <a:spLocks noChangeArrowheads="1"/>
          </p:cNvSpPr>
          <p:nvPr/>
        </p:nvSpPr>
        <p:spPr>
          <a:xfrm>
            <a:off x="971600" y="2778973"/>
            <a:ext cx="6984776" cy="936104"/>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s-ES" sz="1400" i="0" u="none" strike="noStrike" kern="1200" normalizeH="0" baseline="0" noProof="0" dirty="0">
                <a:ln w="0"/>
                <a:effectLst>
                  <a:outerShdw blurRad="38100" dist="19050" dir="2700000" algn="tl" rotWithShape="0">
                    <a:schemeClr val="dk1">
                      <a:alpha val="40000"/>
                    </a:schemeClr>
                  </a:outerShdw>
                </a:effectLst>
                <a:uLnTx/>
                <a:uFillTx/>
                <a:latin typeface="Comic Sans MS" pitchFamily="66" charset="0"/>
              </a:rPr>
              <a:t>Trabajos Realizados:</a:t>
            </a:r>
          </a:p>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endParaRPr lang="es-ES" sz="1400" noProof="0" dirty="0">
              <a:ln w="0"/>
              <a:effectLst>
                <a:outerShdw blurRad="38100" dist="19050" dir="2700000" algn="tl" rotWithShape="0">
                  <a:schemeClr val="dk1">
                    <a:alpha val="40000"/>
                  </a:schemeClr>
                </a:outerShdw>
              </a:effectLst>
              <a:latin typeface="Comic Sans MS" pitchFamily="66" charset="0"/>
            </a:endParaRPr>
          </a:p>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lang="es-ES" sz="1400" noProof="0" dirty="0">
                <a:ln w="0"/>
                <a:effectLst>
                  <a:outerShdw blurRad="38100" dist="19050" dir="2700000" algn="tl" rotWithShape="0">
                    <a:schemeClr val="dk1">
                      <a:alpha val="40000"/>
                    </a:schemeClr>
                  </a:outerShdw>
                </a:effectLst>
                <a:latin typeface="Comic Sans MS" pitchFamily="66" charset="0"/>
              </a:rPr>
              <a:t>Pruebas Hidrostáticas a Líneas y Cabezales.</a:t>
            </a:r>
          </a:p>
        </p:txBody>
      </p:sp>
      <p:sp>
        <p:nvSpPr>
          <p:cNvPr id="8" name="Rectangle 4"/>
          <p:cNvSpPr>
            <a:spLocks noChangeArrowheads="1"/>
          </p:cNvSpPr>
          <p:nvPr/>
        </p:nvSpPr>
        <p:spPr bwMode="auto">
          <a:xfrm>
            <a:off x="827584" y="1842869"/>
            <a:ext cx="7848872" cy="720080"/>
          </a:xfrm>
          <a:prstGeom prst="rect">
            <a:avLst/>
          </a:prstGeom>
        </p:spPr>
        <p:txBody>
          <a:bodyPr vert="horz" lIns="91440" tIns="45720" rIns="91440" bIns="45720" rtlCol="0">
            <a:normAutofit/>
          </a:bodyPr>
          <a:lstStyle/>
          <a:p>
            <a:pPr algn="ctr">
              <a:lnSpc>
                <a:spcPct val="90000"/>
              </a:lnSpc>
              <a:spcBef>
                <a:spcPct val="20000"/>
              </a:spcBef>
            </a:pPr>
            <a:r>
              <a:rPr lang="es-MX" sz="1400" dirty="0">
                <a:ln w="0"/>
                <a:effectLst>
                  <a:outerShdw blurRad="38100" dist="19050" dir="2700000" algn="tl" rotWithShape="0">
                    <a:schemeClr val="dk1">
                      <a:alpha val="40000"/>
                    </a:schemeClr>
                  </a:outerShdw>
                </a:effectLst>
                <a:latin typeface="Comic Sans MS" pitchFamily="66" charset="0"/>
              </a:rPr>
              <a:t>“CONSTRUCCIÓN DE OBRAS COMPLEMENTARIAS PARA LOS CAMPOS DEL ACTIVO INTEGRAL ACEITE TERCIARIO DEL GOLFO”.</a:t>
            </a:r>
          </a:p>
          <a:p>
            <a:pPr algn="ctr">
              <a:lnSpc>
                <a:spcPct val="90000"/>
              </a:lnSpc>
              <a:spcBef>
                <a:spcPct val="20000"/>
              </a:spcBef>
            </a:pPr>
            <a:endParaRPr lang="es-MX" sz="1400" dirty="0">
              <a:ln w="0"/>
              <a:effectLst>
                <a:outerShdw blurRad="38100" dist="19050" dir="2700000" algn="tl" rotWithShape="0">
                  <a:schemeClr val="dk1">
                    <a:alpha val="40000"/>
                  </a:schemeClr>
                </a:outerShdw>
              </a:effectLst>
              <a:latin typeface="Comic Sans MS" pitchFamily="66" charset="0"/>
            </a:endParaRPr>
          </a:p>
          <a:p>
            <a:pPr algn="ctr">
              <a:lnSpc>
                <a:spcPct val="90000"/>
              </a:lnSpc>
              <a:spcBef>
                <a:spcPct val="20000"/>
              </a:spcBef>
            </a:pPr>
            <a:endParaRPr lang="es-MX" sz="1400" dirty="0">
              <a:ln w="0"/>
              <a:effectLst>
                <a:outerShdw blurRad="38100" dist="19050" dir="2700000" algn="tl" rotWithShape="0">
                  <a:schemeClr val="dk1">
                    <a:alpha val="40000"/>
                  </a:schemeClr>
                </a:outerShdw>
              </a:effectLst>
              <a:latin typeface="Comic Sans MS" pitchFamily="66" charset="0"/>
            </a:endParaRPr>
          </a:p>
          <a:p>
            <a:pPr algn="ctr">
              <a:lnSpc>
                <a:spcPct val="90000"/>
              </a:lnSpc>
              <a:spcBef>
                <a:spcPct val="20000"/>
              </a:spcBef>
            </a:pPr>
            <a:endParaRPr lang="es-MX" sz="1400" dirty="0">
              <a:ln w="0"/>
              <a:effectLst>
                <a:outerShdw blurRad="38100" dist="19050" dir="2700000" algn="tl" rotWithShape="0">
                  <a:schemeClr val="dk1">
                    <a:alpha val="40000"/>
                  </a:schemeClr>
                </a:outerShdw>
              </a:effectLst>
              <a:latin typeface="Comic Sans MS" pitchFamily="66" charset="0"/>
            </a:endParaRPr>
          </a:p>
        </p:txBody>
      </p:sp>
      <p:pic>
        <p:nvPicPr>
          <p:cNvPr id="13" name="12 Imagen" descr="150820101278.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33921" y="3787085"/>
            <a:ext cx="1920000" cy="1440000"/>
          </a:xfrm>
          <a:prstGeom prst="rect">
            <a:avLst/>
          </a:prstGeom>
        </p:spPr>
      </p:pic>
      <p:pic>
        <p:nvPicPr>
          <p:cNvPr id="18" name="17 Imagen" descr="150820101295.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90079" y="3787085"/>
            <a:ext cx="1920000" cy="1440000"/>
          </a:xfrm>
          <a:prstGeom prst="rect">
            <a:avLst/>
          </a:prstGeom>
        </p:spPr>
      </p:pic>
      <p:pic>
        <p:nvPicPr>
          <p:cNvPr id="22" name="21 Imagen" descr="150820101297.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35896" y="3787085"/>
            <a:ext cx="1920000" cy="1440000"/>
          </a:xfrm>
          <a:prstGeom prst="rect">
            <a:avLst/>
          </a:prstGeom>
        </p:spPr>
      </p:pic>
      <p:pic>
        <p:nvPicPr>
          <p:cNvPr id="23" name="22 Imagen" descr="DSCF1007.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53725" y="5430356"/>
            <a:ext cx="1835964" cy="1295984"/>
          </a:xfrm>
          <a:prstGeom prst="rect">
            <a:avLst/>
          </a:prstGeom>
        </p:spPr>
      </p:pic>
      <p:pic>
        <p:nvPicPr>
          <p:cNvPr id="11266" name="Picture 2" descr="C:\pruebas_hidrostaticas\chote\mail.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771800" y="5419125"/>
            <a:ext cx="1728192" cy="1298099"/>
          </a:xfrm>
          <a:prstGeom prst="rect">
            <a:avLst/>
          </a:prstGeom>
          <a:noFill/>
        </p:spPr>
      </p:pic>
      <p:sp>
        <p:nvSpPr>
          <p:cNvPr id="15" name="1 Título">
            <a:extLst>
              <a:ext uri="{FF2B5EF4-FFF2-40B4-BE49-F238E27FC236}">
                <a16:creationId xmlns:a16="http://schemas.microsoft.com/office/drawing/2014/main" xmlns="" id="{13454D1D-7A56-4234-8F08-1F6B907224D7}"/>
              </a:ext>
            </a:extLst>
          </p:cNvPr>
          <p:cNvSpPr>
            <a:spLocks noGrp="1"/>
          </p:cNvSpPr>
          <p:nvPr>
            <p:ph type="ctrTitle"/>
          </p:nvPr>
        </p:nvSpPr>
        <p:spPr>
          <a:xfrm>
            <a:off x="-127841" y="55421"/>
            <a:ext cx="9036496" cy="1196751"/>
          </a:xfrm>
        </p:spPr>
        <p:txBody>
          <a:bodyPr>
            <a:normAutofit/>
          </a:bodyPr>
          <a:lstStyle/>
          <a:p>
            <a:pPr algn="r"/>
            <a:r>
              <a:rPr lang="es-MX" sz="2600" b="1" dirty="0">
                <a:solidFill>
                  <a:schemeClr val="tx2"/>
                </a:solidFill>
                <a:latin typeface="Arial Narrow" panose="020B0606020202030204" pitchFamily="34" charset="0"/>
              </a:rPr>
              <a:t>                </a:t>
            </a:r>
            <a:r>
              <a:rPr lang="es-MX" sz="2600" b="1" dirty="0">
                <a:solidFill>
                  <a:srgbClr val="00B050"/>
                </a:solidFill>
                <a:latin typeface="Arial Narrow" panose="020B0606020202030204" pitchFamily="34" charset="0"/>
              </a:rPr>
              <a:t>EMPRESA CONTRUCTORA DEL VALLE DE ORIZABA</a:t>
            </a:r>
            <a:br>
              <a:rPr lang="es-MX" sz="2600" b="1" dirty="0">
                <a:solidFill>
                  <a:srgbClr val="00B050"/>
                </a:solidFill>
                <a:latin typeface="Arial Narrow" panose="020B0606020202030204" pitchFamily="34" charset="0"/>
              </a:rPr>
            </a:br>
            <a:r>
              <a:rPr lang="es-MX" sz="2600" b="1" dirty="0">
                <a:solidFill>
                  <a:srgbClr val="00B050"/>
                </a:solidFill>
                <a:latin typeface="Arial Narrow" panose="020B0606020202030204" pitchFamily="34" charset="0"/>
              </a:rPr>
              <a:t>S.A. de C.V.</a:t>
            </a:r>
          </a:p>
        </p:txBody>
      </p:sp>
      <p:pic>
        <p:nvPicPr>
          <p:cNvPr id="16" name="Imagen 15">
            <a:extLst>
              <a:ext uri="{FF2B5EF4-FFF2-40B4-BE49-F238E27FC236}">
                <a16:creationId xmlns:a16="http://schemas.microsoft.com/office/drawing/2014/main" xmlns="" id="{E5808F14-FDBB-44C8-AC5D-ACE477F85C0E}"/>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0" b="94737" l="5350" r="97119"/>
                    </a14:imgEffect>
                  </a14:imgLayer>
                </a14:imgProps>
              </a:ext>
              <a:ext uri="{28A0092B-C50C-407E-A947-70E740481C1C}">
                <a14:useLocalDpi xmlns:a14="http://schemas.microsoft.com/office/drawing/2010/main"/>
              </a:ext>
            </a:extLst>
          </a:blip>
          <a:srcRect t="6604"/>
          <a:stretch/>
        </p:blipFill>
        <p:spPr>
          <a:xfrm>
            <a:off x="323528" y="41444"/>
            <a:ext cx="1513396" cy="1355556"/>
          </a:xfrm>
          <a:prstGeom prst="rect">
            <a:avLst/>
          </a:prstGeom>
        </p:spPr>
      </p:pic>
      <p:pic>
        <p:nvPicPr>
          <p:cNvPr id="17" name="Imagen 16">
            <a:extLst>
              <a:ext uri="{FF2B5EF4-FFF2-40B4-BE49-F238E27FC236}">
                <a16:creationId xmlns:a16="http://schemas.microsoft.com/office/drawing/2014/main" xmlns="" id="{86707638-41C6-47A8-BDDB-594C5B433EF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909028" y="620961"/>
            <a:ext cx="2291810" cy="85583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4 Tabla"/>
          <p:cNvGraphicFramePr>
            <a:graphicFrameLocks noGrp="1"/>
          </p:cNvGraphicFramePr>
          <p:nvPr>
            <p:extLst>
              <p:ext uri="{D42A27DB-BD31-4B8C-83A1-F6EECF244321}">
                <p14:modId xmlns:p14="http://schemas.microsoft.com/office/powerpoint/2010/main" val="3003656648"/>
              </p:ext>
            </p:extLst>
          </p:nvPr>
        </p:nvGraphicFramePr>
        <p:xfrm>
          <a:off x="1524000" y="1822152"/>
          <a:ext cx="6096000" cy="2608064"/>
        </p:xfrm>
        <a:graphic>
          <a:graphicData uri="http://schemas.openxmlformats.org/drawingml/2006/table">
            <a:tbl>
              <a:tblPr firstRow="1" bandRow="1">
                <a:tableStyleId>{2D5ABB26-0587-4C30-8999-92F81FD0307C}</a:tableStyleId>
              </a:tblPr>
              <a:tblGrid>
                <a:gridCol w="6096000">
                  <a:extLst>
                    <a:ext uri="{9D8B030D-6E8A-4147-A177-3AD203B41FA5}">
                      <a16:colId xmlns:a16="http://schemas.microsoft.com/office/drawing/2014/main" xmlns="" val="20000"/>
                    </a:ext>
                  </a:extLst>
                </a:gridCol>
              </a:tblGrid>
              <a:tr h="2608064">
                <a:tc>
                  <a:txBody>
                    <a:bodyPr/>
                    <a:lstStyle/>
                    <a:p>
                      <a:endParaRPr lang="es-MX" dirty="0"/>
                    </a:p>
                  </a:txBody>
                  <a:tcPr/>
                </a:tc>
                <a:extLst>
                  <a:ext uri="{0D108BD9-81ED-4DB2-BD59-A6C34878D82A}">
                    <a16:rowId xmlns:a16="http://schemas.microsoft.com/office/drawing/2014/main" xmlns="" val="10000"/>
                  </a:ext>
                </a:extLst>
              </a:tr>
            </a:tbl>
          </a:graphicData>
        </a:graphic>
      </p:graphicFrame>
      <p:graphicFrame>
        <p:nvGraphicFramePr>
          <p:cNvPr id="6" name="5 Tabla"/>
          <p:cNvGraphicFramePr>
            <a:graphicFrameLocks noGrp="1"/>
          </p:cNvGraphicFramePr>
          <p:nvPr>
            <p:extLst>
              <p:ext uri="{D42A27DB-BD31-4B8C-83A1-F6EECF244321}">
                <p14:modId xmlns:p14="http://schemas.microsoft.com/office/powerpoint/2010/main" val="2463042993"/>
              </p:ext>
            </p:extLst>
          </p:nvPr>
        </p:nvGraphicFramePr>
        <p:xfrm>
          <a:off x="1524000" y="1822152"/>
          <a:ext cx="6096000" cy="2896096"/>
        </p:xfrm>
        <a:graphic>
          <a:graphicData uri="http://schemas.openxmlformats.org/drawingml/2006/table">
            <a:tbl>
              <a:tblPr firstRow="1" bandRow="1">
                <a:tableStyleId>{2D5ABB26-0587-4C30-8999-92F81FD0307C}</a:tableStyleId>
              </a:tblPr>
              <a:tblGrid>
                <a:gridCol w="3048000">
                  <a:extLst>
                    <a:ext uri="{9D8B030D-6E8A-4147-A177-3AD203B41FA5}">
                      <a16:colId xmlns:a16="http://schemas.microsoft.com/office/drawing/2014/main" xmlns="" val="20000"/>
                    </a:ext>
                  </a:extLst>
                </a:gridCol>
                <a:gridCol w="3048000">
                  <a:extLst>
                    <a:ext uri="{9D8B030D-6E8A-4147-A177-3AD203B41FA5}">
                      <a16:colId xmlns:a16="http://schemas.microsoft.com/office/drawing/2014/main" xmlns="" val="20001"/>
                    </a:ext>
                  </a:extLst>
                </a:gridCol>
              </a:tblGrid>
              <a:tr h="28960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MX" dirty="0"/>
                    </a:p>
                  </a:txBody>
                  <a:tcPr/>
                </a:tc>
                <a:tc>
                  <a:txBody>
                    <a:bodyPr/>
                    <a:lstStyle/>
                    <a:p>
                      <a:endParaRPr lang="es-MX" dirty="0"/>
                    </a:p>
                  </a:txBody>
                  <a:tcPr/>
                </a:tc>
                <a:extLst>
                  <a:ext uri="{0D108BD9-81ED-4DB2-BD59-A6C34878D82A}">
                    <a16:rowId xmlns:a16="http://schemas.microsoft.com/office/drawing/2014/main" xmlns="" val="10000"/>
                  </a:ext>
                </a:extLst>
              </a:tr>
            </a:tbl>
          </a:graphicData>
        </a:graphic>
      </p:graphicFrame>
      <p:sp>
        <p:nvSpPr>
          <p:cNvPr id="9" name="Rectangle 3"/>
          <p:cNvSpPr txBox="1">
            <a:spLocks noChangeArrowheads="1"/>
          </p:cNvSpPr>
          <p:nvPr/>
        </p:nvSpPr>
        <p:spPr>
          <a:xfrm>
            <a:off x="68645" y="2567626"/>
            <a:ext cx="6439012" cy="2736302"/>
          </a:xfrm>
          <a:prstGeom prst="rect">
            <a:avLst/>
          </a:prstGeom>
        </p:spPr>
        <p:txBody>
          <a:bodyPr vert="horz" lIns="91440" tIns="45720" rIns="91440" bIns="45720" rtlCol="0">
            <a:normAutofit/>
          </a:bodyPr>
          <a:lstStyle>
            <a:defPPr>
              <a:defRPr lang="es-MX"/>
            </a:defPPr>
            <a:lvl1pPr marR="0" lvl="0" indent="0" algn="just" fontAlgn="auto">
              <a:lnSpc>
                <a:spcPct val="110000"/>
              </a:lnSpc>
              <a:spcBef>
                <a:spcPts val="0"/>
              </a:spcBef>
              <a:spcAft>
                <a:spcPts val="0"/>
              </a:spcAft>
              <a:buClrTx/>
              <a:buSzTx/>
              <a:buFont typeface="Arial" pitchFamily="34" charset="0"/>
              <a:buNone/>
              <a:tabLst/>
              <a:defRPr kumimoji="0" sz="2400" i="0" u="none" strike="noStrike" normalizeH="0" baseline="0">
                <a:ln w="0"/>
                <a:effectLst>
                  <a:outerShdw blurRad="38100" dist="19050" dir="2700000" algn="tl" rotWithShape="0">
                    <a:schemeClr val="dk1">
                      <a:alpha val="40000"/>
                    </a:schemeClr>
                  </a:outerShdw>
                </a:effectLst>
                <a:uLnTx/>
                <a:uFillTx/>
                <a:latin typeface="Comic Sans MS" pitchFamily="66" charset="0"/>
              </a:defRPr>
            </a:lvl1pPr>
          </a:lstStyle>
          <a:p>
            <a:pPr lvl="1"/>
            <a:r>
              <a:rPr lang="es-ES_tradnl" sz="1600" dirty="0">
                <a:latin typeface="Comic Sans MS" panose="030F0702030302020204" pitchFamily="66" charset="0"/>
              </a:rPr>
              <a:t>2 Grúas tipo Articulada Mca. Palkffinger 8 </a:t>
            </a:r>
            <a:r>
              <a:rPr lang="es-ES_tradnl" sz="1600" dirty="0" err="1">
                <a:latin typeface="Comic Sans MS" panose="030F0702030302020204" pitchFamily="66" charset="0"/>
              </a:rPr>
              <a:t>Tn</a:t>
            </a:r>
            <a:r>
              <a:rPr lang="es-ES_tradnl" sz="1600" dirty="0">
                <a:latin typeface="Comic Sans MS" panose="030F0702030302020204" pitchFamily="66" charset="0"/>
              </a:rPr>
              <a:t>.  Mod. 2012.</a:t>
            </a:r>
          </a:p>
          <a:p>
            <a:pPr lvl="1"/>
            <a:r>
              <a:rPr lang="es-ES_tradnl" sz="1600" dirty="0">
                <a:latin typeface="Comic Sans MS" panose="030F0702030302020204" pitchFamily="66" charset="0"/>
              </a:rPr>
              <a:t>2 Grúas tipo Titán  23 Tn. Mca. Terex Mod. 2014.</a:t>
            </a:r>
          </a:p>
          <a:p>
            <a:pPr lvl="1"/>
            <a:r>
              <a:rPr lang="es-ES_tradnl" sz="1600" dirty="0">
                <a:latin typeface="Comic Sans MS" panose="030F0702030302020204" pitchFamily="66" charset="0"/>
              </a:rPr>
              <a:t>3 Camioneta  3.5 </a:t>
            </a:r>
            <a:r>
              <a:rPr lang="es-ES_tradnl" sz="1600" dirty="0" err="1">
                <a:latin typeface="Comic Sans MS" panose="030F0702030302020204" pitchFamily="66" charset="0"/>
              </a:rPr>
              <a:t>Tn</a:t>
            </a:r>
            <a:r>
              <a:rPr lang="es-ES_tradnl" sz="1600" dirty="0">
                <a:latin typeface="Comic Sans MS" panose="030F0702030302020204" pitchFamily="66" charset="0"/>
              </a:rPr>
              <a:t>.</a:t>
            </a:r>
          </a:p>
          <a:p>
            <a:pPr lvl="1"/>
            <a:r>
              <a:rPr lang="es-ES_tradnl" sz="1600" dirty="0">
                <a:latin typeface="Comic Sans MS" panose="030F0702030302020204" pitchFamily="66" charset="0"/>
              </a:rPr>
              <a:t>4 Camioneta Pick-Up 1.5 TN.</a:t>
            </a:r>
          </a:p>
          <a:p>
            <a:pPr lvl="1"/>
            <a:r>
              <a:rPr lang="es-ES_tradnl" sz="1600" dirty="0">
                <a:latin typeface="Comic Sans MS" panose="030F0702030302020204" pitchFamily="66" charset="0"/>
              </a:rPr>
              <a:t>2 Caseta-Almacén Tipo Contenedor de </a:t>
            </a:r>
          </a:p>
          <a:p>
            <a:pPr lvl="1"/>
            <a:r>
              <a:rPr lang="es-ES_tradnl" sz="1600" dirty="0">
                <a:latin typeface="Comic Sans MS" panose="030F0702030302020204" pitchFamily="66" charset="0"/>
              </a:rPr>
              <a:t>1 Oficina Móvil.</a:t>
            </a:r>
          </a:p>
          <a:p>
            <a:pPr lvl="1"/>
            <a:r>
              <a:rPr lang="es-ES_tradnl" sz="1600" dirty="0">
                <a:latin typeface="Comic Sans MS" panose="030F0702030302020204" pitchFamily="66" charset="0"/>
              </a:rPr>
              <a:t>2 Camión  de Volteo Tipo Tortón Mod. 2015.</a:t>
            </a:r>
          </a:p>
          <a:p>
            <a:pPr lvl="1"/>
            <a:r>
              <a:rPr lang="es-ES_tradnl" sz="1600" dirty="0">
                <a:latin typeface="Comic Sans MS" panose="030F0702030302020204" pitchFamily="66" charset="0"/>
              </a:rPr>
              <a:t>Taller de Prefabricado Poza Rica; Orizaba, Chihuahua Ver.</a:t>
            </a:r>
          </a:p>
        </p:txBody>
      </p:sp>
      <p:sp>
        <p:nvSpPr>
          <p:cNvPr id="11" name="Rectangle 2"/>
          <p:cNvSpPr txBox="1">
            <a:spLocks noChangeArrowheads="1"/>
          </p:cNvSpPr>
          <p:nvPr/>
        </p:nvSpPr>
        <p:spPr>
          <a:xfrm>
            <a:off x="1111833" y="1586607"/>
            <a:ext cx="3886200" cy="532961"/>
          </a:xfrm>
          <a:prstGeom prst="rect">
            <a:avLst/>
          </a:prstGeom>
        </p:spPr>
        <p:txBody>
          <a:bodyPr vert="horz" lIns="91440" tIns="45720" rIns="91440" bIns="45720" rtlCol="0">
            <a:noAutofit/>
          </a:bodyPr>
          <a:lstStyle>
            <a:defPPr>
              <a:defRPr lang="es-MX"/>
            </a:defPPr>
            <a:lvl1pPr marR="0" lvl="0" indent="0" algn="ctr" fontAlgn="auto">
              <a:lnSpc>
                <a:spcPct val="110000"/>
              </a:lnSpc>
              <a:spcBef>
                <a:spcPts val="0"/>
              </a:spcBef>
              <a:spcAft>
                <a:spcPts val="0"/>
              </a:spcAft>
              <a:buClrTx/>
              <a:buSzTx/>
              <a:buFont typeface="Arial" pitchFamily="34" charset="0"/>
              <a:buNone/>
              <a:tabLst/>
              <a:defRPr kumimoji="0" sz="3200" i="0" u="none" strike="noStrike" normalizeH="0" baseline="0">
                <a:ln w="0"/>
                <a:effectLst>
                  <a:outerShdw blurRad="38100" dist="19050" dir="2700000" algn="tl" rotWithShape="0">
                    <a:schemeClr val="dk1">
                      <a:alpha val="40000"/>
                    </a:schemeClr>
                  </a:outerShdw>
                </a:effectLst>
                <a:uLnTx/>
                <a:uFillTx/>
                <a:latin typeface="Comic Sans MS" pitchFamily="66" charset="0"/>
              </a:defRPr>
            </a:lvl1pPr>
          </a:lstStyle>
          <a:p>
            <a:r>
              <a:rPr lang="es-ES_tradnl" dirty="0"/>
              <a:t>Maquinaria-Equipo</a:t>
            </a:r>
            <a:endParaRPr lang="es-ES" dirty="0"/>
          </a:p>
        </p:txBody>
      </p:sp>
      <p:pic>
        <p:nvPicPr>
          <p:cNvPr id="13" name="12 Imagen" descr="2013-05-16_17-46-56_19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57049" y="2058171"/>
            <a:ext cx="2618477" cy="1476102"/>
          </a:xfrm>
          <a:prstGeom prst="rect">
            <a:avLst/>
          </a:prstGeom>
        </p:spPr>
      </p:pic>
      <p:pic>
        <p:nvPicPr>
          <p:cNvPr id="14" name="13 Imagen" descr="29042011332.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57050" y="3597708"/>
            <a:ext cx="2618478" cy="1540110"/>
          </a:xfrm>
          <a:prstGeom prst="rect">
            <a:avLst/>
          </a:prstGeom>
        </p:spPr>
      </p:pic>
      <p:pic>
        <p:nvPicPr>
          <p:cNvPr id="1026" name="Picture 2" descr="C:\Users\Olintec\Pictures\2012-07\2012-07-07-231.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10800000">
            <a:off x="6372200" y="5201083"/>
            <a:ext cx="2618479" cy="1540284"/>
          </a:xfrm>
          <a:prstGeom prst="rect">
            <a:avLst/>
          </a:prstGeom>
          <a:noFill/>
        </p:spPr>
      </p:pic>
      <p:pic>
        <p:nvPicPr>
          <p:cNvPr id="15" name="14 Imagen" descr="caseta.jpg"/>
          <p:cNvPicPr>
            <a:picLocks noChangeAspect="1"/>
          </p:cNvPicPr>
          <p:nvPr/>
        </p:nvPicPr>
        <p:blipFill>
          <a:blip r:embed="rId6" cstate="print"/>
          <a:stretch>
            <a:fillRect/>
          </a:stretch>
        </p:blipFill>
        <p:spPr>
          <a:xfrm>
            <a:off x="3029432" y="4665761"/>
            <a:ext cx="3270760" cy="2136818"/>
          </a:xfrm>
          <a:prstGeom prst="rect">
            <a:avLst/>
          </a:prstGeom>
        </p:spPr>
      </p:pic>
      <p:pic>
        <p:nvPicPr>
          <p:cNvPr id="9218" name="Picture 2" descr="C:\Archivos_Jesus\Iomega_HDD\FOTOS_TELEFONO\Images\200910\200910A1\24102009308.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13495" y="4665761"/>
            <a:ext cx="2849091" cy="2136818"/>
          </a:xfrm>
          <a:prstGeom prst="rect">
            <a:avLst/>
          </a:prstGeom>
          <a:noFill/>
        </p:spPr>
      </p:pic>
      <p:sp>
        <p:nvSpPr>
          <p:cNvPr id="16" name="1 Título">
            <a:extLst>
              <a:ext uri="{FF2B5EF4-FFF2-40B4-BE49-F238E27FC236}">
                <a16:creationId xmlns:a16="http://schemas.microsoft.com/office/drawing/2014/main" xmlns="" id="{095D878F-F710-4021-83CD-C31C6E62EE40}"/>
              </a:ext>
            </a:extLst>
          </p:cNvPr>
          <p:cNvSpPr>
            <a:spLocks noGrp="1"/>
          </p:cNvSpPr>
          <p:nvPr>
            <p:ph type="ctrTitle"/>
          </p:nvPr>
        </p:nvSpPr>
        <p:spPr>
          <a:xfrm>
            <a:off x="-127841" y="55421"/>
            <a:ext cx="9036496" cy="1196751"/>
          </a:xfrm>
        </p:spPr>
        <p:txBody>
          <a:bodyPr>
            <a:normAutofit/>
          </a:bodyPr>
          <a:lstStyle/>
          <a:p>
            <a:pPr algn="r"/>
            <a:r>
              <a:rPr lang="es-MX" sz="2600" b="1" dirty="0">
                <a:solidFill>
                  <a:schemeClr val="tx2"/>
                </a:solidFill>
                <a:latin typeface="Arial Narrow" panose="020B0606020202030204" pitchFamily="34" charset="0"/>
              </a:rPr>
              <a:t>                </a:t>
            </a:r>
            <a:r>
              <a:rPr lang="es-MX" sz="2600" b="1" dirty="0">
                <a:solidFill>
                  <a:srgbClr val="00B050"/>
                </a:solidFill>
                <a:latin typeface="Arial Narrow" panose="020B0606020202030204" pitchFamily="34" charset="0"/>
              </a:rPr>
              <a:t>EMPRESA CONTRUCTORA DEL VALLE DE ORIZABA</a:t>
            </a:r>
            <a:br>
              <a:rPr lang="es-MX" sz="2600" b="1" dirty="0">
                <a:solidFill>
                  <a:srgbClr val="00B050"/>
                </a:solidFill>
                <a:latin typeface="Arial Narrow" panose="020B0606020202030204" pitchFamily="34" charset="0"/>
              </a:rPr>
            </a:br>
            <a:r>
              <a:rPr lang="es-MX" sz="2600" b="1" dirty="0">
                <a:solidFill>
                  <a:srgbClr val="00B050"/>
                </a:solidFill>
                <a:latin typeface="Arial Narrow" panose="020B0606020202030204" pitchFamily="34" charset="0"/>
              </a:rPr>
              <a:t>S.A. de C.V.</a:t>
            </a:r>
          </a:p>
        </p:txBody>
      </p:sp>
      <p:pic>
        <p:nvPicPr>
          <p:cNvPr id="17" name="Imagen 16">
            <a:extLst>
              <a:ext uri="{FF2B5EF4-FFF2-40B4-BE49-F238E27FC236}">
                <a16:creationId xmlns:a16="http://schemas.microsoft.com/office/drawing/2014/main" xmlns="" id="{85C12BD1-FBCC-4AF0-AE58-E55DF2EF1593}"/>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0" b="94737" l="5350" r="97119"/>
                    </a14:imgEffect>
                  </a14:imgLayer>
                </a14:imgProps>
              </a:ext>
              <a:ext uri="{28A0092B-C50C-407E-A947-70E740481C1C}">
                <a14:useLocalDpi xmlns:a14="http://schemas.microsoft.com/office/drawing/2010/main"/>
              </a:ext>
            </a:extLst>
          </a:blip>
          <a:srcRect t="6604"/>
          <a:stretch/>
        </p:blipFill>
        <p:spPr>
          <a:xfrm>
            <a:off x="323528" y="41444"/>
            <a:ext cx="1513396" cy="1355556"/>
          </a:xfrm>
          <a:prstGeom prst="rect">
            <a:avLst/>
          </a:prstGeom>
        </p:spPr>
      </p:pic>
      <p:pic>
        <p:nvPicPr>
          <p:cNvPr id="20" name="Imagen 19">
            <a:extLst>
              <a:ext uri="{FF2B5EF4-FFF2-40B4-BE49-F238E27FC236}">
                <a16:creationId xmlns:a16="http://schemas.microsoft.com/office/drawing/2014/main" xmlns="" id="{C4055BF4-4ED7-445F-8DAA-E080317543C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909028" y="620961"/>
            <a:ext cx="2291810" cy="855831"/>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4 Tabla"/>
          <p:cNvGraphicFramePr>
            <a:graphicFrameLocks noGrp="1"/>
          </p:cNvGraphicFramePr>
          <p:nvPr>
            <p:extLst>
              <p:ext uri="{D42A27DB-BD31-4B8C-83A1-F6EECF244321}">
                <p14:modId xmlns:p14="http://schemas.microsoft.com/office/powerpoint/2010/main" val="3194120777"/>
              </p:ext>
            </p:extLst>
          </p:nvPr>
        </p:nvGraphicFramePr>
        <p:xfrm>
          <a:off x="1626018" y="1901216"/>
          <a:ext cx="6096000" cy="2608064"/>
        </p:xfrm>
        <a:graphic>
          <a:graphicData uri="http://schemas.openxmlformats.org/drawingml/2006/table">
            <a:tbl>
              <a:tblPr firstRow="1" bandRow="1">
                <a:tableStyleId>{2D5ABB26-0587-4C30-8999-92F81FD0307C}</a:tableStyleId>
              </a:tblPr>
              <a:tblGrid>
                <a:gridCol w="6096000">
                  <a:extLst>
                    <a:ext uri="{9D8B030D-6E8A-4147-A177-3AD203B41FA5}">
                      <a16:colId xmlns:a16="http://schemas.microsoft.com/office/drawing/2014/main" xmlns="" val="20000"/>
                    </a:ext>
                  </a:extLst>
                </a:gridCol>
              </a:tblGrid>
              <a:tr h="2608064">
                <a:tc>
                  <a:txBody>
                    <a:bodyPr/>
                    <a:lstStyle/>
                    <a:p>
                      <a:endParaRPr lang="es-MX" dirty="0"/>
                    </a:p>
                  </a:txBody>
                  <a:tcPr/>
                </a:tc>
                <a:extLst>
                  <a:ext uri="{0D108BD9-81ED-4DB2-BD59-A6C34878D82A}">
                    <a16:rowId xmlns:a16="http://schemas.microsoft.com/office/drawing/2014/main" xmlns="" val="10000"/>
                  </a:ext>
                </a:extLst>
              </a:tr>
            </a:tbl>
          </a:graphicData>
        </a:graphic>
      </p:graphicFrame>
      <p:graphicFrame>
        <p:nvGraphicFramePr>
          <p:cNvPr id="6" name="5 Tabla"/>
          <p:cNvGraphicFramePr>
            <a:graphicFrameLocks noGrp="1"/>
          </p:cNvGraphicFramePr>
          <p:nvPr>
            <p:extLst>
              <p:ext uri="{D42A27DB-BD31-4B8C-83A1-F6EECF244321}">
                <p14:modId xmlns:p14="http://schemas.microsoft.com/office/powerpoint/2010/main" val="2614468544"/>
              </p:ext>
            </p:extLst>
          </p:nvPr>
        </p:nvGraphicFramePr>
        <p:xfrm>
          <a:off x="1626018" y="1901216"/>
          <a:ext cx="6096000" cy="2896096"/>
        </p:xfrm>
        <a:graphic>
          <a:graphicData uri="http://schemas.openxmlformats.org/drawingml/2006/table">
            <a:tbl>
              <a:tblPr firstRow="1" bandRow="1">
                <a:tableStyleId>{2D5ABB26-0587-4C30-8999-92F81FD0307C}</a:tableStyleId>
              </a:tblPr>
              <a:tblGrid>
                <a:gridCol w="3048000">
                  <a:extLst>
                    <a:ext uri="{9D8B030D-6E8A-4147-A177-3AD203B41FA5}">
                      <a16:colId xmlns:a16="http://schemas.microsoft.com/office/drawing/2014/main" xmlns="" val="20000"/>
                    </a:ext>
                  </a:extLst>
                </a:gridCol>
                <a:gridCol w="3048000">
                  <a:extLst>
                    <a:ext uri="{9D8B030D-6E8A-4147-A177-3AD203B41FA5}">
                      <a16:colId xmlns:a16="http://schemas.microsoft.com/office/drawing/2014/main" xmlns="" val="20001"/>
                    </a:ext>
                  </a:extLst>
                </a:gridCol>
              </a:tblGrid>
              <a:tr h="28960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MX" dirty="0"/>
                    </a:p>
                  </a:txBody>
                  <a:tcPr/>
                </a:tc>
                <a:tc>
                  <a:txBody>
                    <a:bodyPr/>
                    <a:lstStyle/>
                    <a:p>
                      <a:endParaRPr lang="es-MX" dirty="0"/>
                    </a:p>
                  </a:txBody>
                  <a:tcPr/>
                </a:tc>
                <a:extLst>
                  <a:ext uri="{0D108BD9-81ED-4DB2-BD59-A6C34878D82A}">
                    <a16:rowId xmlns:a16="http://schemas.microsoft.com/office/drawing/2014/main" xmlns="" val="10000"/>
                  </a:ext>
                </a:extLst>
              </a:tr>
            </a:tbl>
          </a:graphicData>
        </a:graphic>
      </p:graphicFrame>
      <p:sp>
        <p:nvSpPr>
          <p:cNvPr id="7" name="Rectangle 3"/>
          <p:cNvSpPr txBox="1">
            <a:spLocks noChangeArrowheads="1"/>
          </p:cNvSpPr>
          <p:nvPr/>
        </p:nvSpPr>
        <p:spPr>
          <a:xfrm>
            <a:off x="1073618" y="2709080"/>
            <a:ext cx="6984776" cy="936104"/>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s-ES" sz="1400" i="0" u="none" strike="noStrike" kern="1200" normalizeH="0" baseline="0" noProof="0" dirty="0">
                <a:ln w="0"/>
                <a:effectLst>
                  <a:outerShdw blurRad="38100" dist="19050" dir="2700000" algn="tl" rotWithShape="0">
                    <a:schemeClr val="dk1">
                      <a:alpha val="40000"/>
                    </a:schemeClr>
                  </a:outerShdw>
                </a:effectLst>
                <a:uLnTx/>
                <a:uFillTx/>
                <a:latin typeface="Comic Sans MS" pitchFamily="66" charset="0"/>
              </a:rPr>
              <a:t>Trabajos Realizados:</a:t>
            </a:r>
          </a:p>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endParaRPr lang="es-ES" sz="1400" noProof="0" dirty="0">
              <a:ln w="0"/>
              <a:effectLst>
                <a:outerShdw blurRad="38100" dist="19050" dir="2700000" algn="tl" rotWithShape="0">
                  <a:schemeClr val="dk1">
                    <a:alpha val="40000"/>
                  </a:schemeClr>
                </a:outerShdw>
              </a:effectLst>
              <a:latin typeface="Comic Sans MS" pitchFamily="66" charset="0"/>
            </a:endParaRPr>
          </a:p>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lang="es-ES" sz="1400" noProof="0" dirty="0">
                <a:ln w="0"/>
                <a:effectLst>
                  <a:outerShdw blurRad="38100" dist="19050" dir="2700000" algn="tl" rotWithShape="0">
                    <a:schemeClr val="dk1">
                      <a:alpha val="40000"/>
                    </a:schemeClr>
                  </a:outerShdw>
                </a:effectLst>
                <a:latin typeface="Comic Sans MS" pitchFamily="66" charset="0"/>
              </a:rPr>
              <a:t>Obra Civil</a:t>
            </a:r>
            <a:r>
              <a:rPr lang="es-ES" sz="1400" dirty="0">
                <a:ln w="0"/>
                <a:effectLst>
                  <a:outerShdw blurRad="38100" dist="19050" dir="2700000" algn="tl" rotWithShape="0">
                    <a:schemeClr val="dk1">
                      <a:alpha val="40000"/>
                    </a:schemeClr>
                  </a:outerShdw>
                </a:effectLst>
                <a:latin typeface="Comic Sans MS" pitchFamily="66" charset="0"/>
              </a:rPr>
              <a:t>.</a:t>
            </a:r>
            <a:r>
              <a:rPr lang="es-ES" sz="1400" noProof="0" dirty="0">
                <a:ln w="0"/>
                <a:effectLst>
                  <a:outerShdw blurRad="38100" dist="19050" dir="2700000" algn="tl" rotWithShape="0">
                    <a:schemeClr val="dk1">
                      <a:alpha val="40000"/>
                    </a:schemeClr>
                  </a:outerShdw>
                </a:effectLst>
                <a:latin typeface="Comic Sans MS" pitchFamily="66" charset="0"/>
              </a:rPr>
              <a:t> </a:t>
            </a:r>
            <a:endParaRPr kumimoji="0" lang="es-ES" sz="1400" i="0" u="none" strike="noStrike" kern="1200" normalizeH="0" baseline="0" noProof="0" dirty="0">
              <a:ln w="0"/>
              <a:effectLst>
                <a:outerShdw blurRad="38100" dist="19050" dir="2700000" algn="tl" rotWithShape="0">
                  <a:schemeClr val="dk1">
                    <a:alpha val="40000"/>
                  </a:schemeClr>
                </a:outerShdw>
              </a:effectLst>
              <a:uLnTx/>
              <a:uFillTx/>
              <a:latin typeface="Comic Sans MS" pitchFamily="66" charset="0"/>
            </a:endParaRPr>
          </a:p>
        </p:txBody>
      </p:sp>
      <p:sp>
        <p:nvSpPr>
          <p:cNvPr id="8" name="Rectangle 4"/>
          <p:cNvSpPr>
            <a:spLocks noChangeArrowheads="1"/>
          </p:cNvSpPr>
          <p:nvPr/>
        </p:nvSpPr>
        <p:spPr bwMode="auto">
          <a:xfrm>
            <a:off x="929602" y="1772976"/>
            <a:ext cx="7848872" cy="720080"/>
          </a:xfrm>
          <a:prstGeom prst="rect">
            <a:avLst/>
          </a:prstGeom>
          <a:noFill/>
          <a:ln w="9525">
            <a:noFill/>
            <a:miter lim="800000"/>
            <a:headEnd/>
            <a:tailEnd/>
          </a:ln>
        </p:spPr>
        <p:txBody>
          <a:bodyPr/>
          <a:lstStyle/>
          <a:p>
            <a:pPr algn="ctr"/>
            <a:r>
              <a:rPr lang="es-MX" sz="1400" dirty="0">
                <a:ln w="0"/>
                <a:effectLst>
                  <a:outerShdw blurRad="38100" dist="19050" dir="2700000" algn="tl" rotWithShape="0">
                    <a:schemeClr val="dk1">
                      <a:alpha val="40000"/>
                    </a:schemeClr>
                  </a:outerShdw>
                </a:effectLst>
                <a:latin typeface="Comic Sans MS" pitchFamily="66" charset="0"/>
              </a:rPr>
              <a:t>“CONSTRUCCIÓN DE OBRAS COMPLEMENTARIAS PARA LOS CAMPOS DEL ACTIVO INTEGRAL ACEITE TERCIARIO DEL GOLFO”.</a:t>
            </a:r>
          </a:p>
          <a:p>
            <a:pPr algn="ctr"/>
            <a:endParaRPr lang="es-MX" sz="1400" dirty="0">
              <a:ln w="0"/>
              <a:effectLst>
                <a:outerShdw blurRad="38100" dist="19050" dir="2700000" algn="tl" rotWithShape="0">
                  <a:schemeClr val="dk1">
                    <a:alpha val="40000"/>
                  </a:schemeClr>
                </a:outerShdw>
              </a:effectLst>
            </a:endParaRPr>
          </a:p>
          <a:p>
            <a:pPr algn="ctr"/>
            <a:endParaRPr lang="es-MX" sz="1400" dirty="0">
              <a:ln w="0"/>
              <a:effectLst>
                <a:outerShdw blurRad="38100" dist="19050" dir="2700000" algn="tl" rotWithShape="0">
                  <a:schemeClr val="dk1">
                    <a:alpha val="40000"/>
                  </a:schemeClr>
                </a:outerShdw>
              </a:effectLst>
            </a:endParaRPr>
          </a:p>
          <a:p>
            <a:pPr algn="ctr"/>
            <a:endParaRPr lang="es-MX" sz="1400" dirty="0">
              <a:ln w="0"/>
              <a:effectLst>
                <a:outerShdw blurRad="38100" dist="19050" dir="2700000" algn="tl" rotWithShape="0">
                  <a:schemeClr val="dk1">
                    <a:alpha val="40000"/>
                  </a:schemeClr>
                </a:outerShdw>
              </a:effectLst>
              <a:latin typeface="Comic Sans MS" pitchFamily="66" charset="0"/>
            </a:endParaRPr>
          </a:p>
        </p:txBody>
      </p:sp>
      <p:pic>
        <p:nvPicPr>
          <p:cNvPr id="38914" name="Picture 2" descr="C:\fotos_n_8_20_agosto_2011\Cámara\201105\201105A0\1305201141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3241" y="3573336"/>
            <a:ext cx="2562278" cy="1440000"/>
          </a:xfrm>
          <a:prstGeom prst="rect">
            <a:avLst/>
          </a:prstGeom>
          <a:noFill/>
        </p:spPr>
      </p:pic>
      <p:pic>
        <p:nvPicPr>
          <p:cNvPr id="38915" name="Picture 3" descr="C:\fotos_n_8_20_agosto_2011\Cámara\201105\201105A0\1305201141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37448" y="5229213"/>
            <a:ext cx="2562278" cy="1440000"/>
          </a:xfrm>
          <a:prstGeom prst="rect">
            <a:avLst/>
          </a:prstGeom>
          <a:noFill/>
        </p:spPr>
      </p:pic>
      <p:pic>
        <p:nvPicPr>
          <p:cNvPr id="38916" name="Picture 4" descr="C:\fotos_n_8_20_agosto_2011\Cámara\201105\201105A0\13052011417.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449882" y="5229360"/>
            <a:ext cx="2562278" cy="1440000"/>
          </a:xfrm>
          <a:prstGeom prst="rect">
            <a:avLst/>
          </a:prstGeom>
          <a:noFill/>
        </p:spPr>
      </p:pic>
      <p:pic>
        <p:nvPicPr>
          <p:cNvPr id="38917" name="Picture 5" descr="C:\fotos_n_8_20_agosto_2011\Cámara\201105\201105A0\13052011422.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392879" y="3609180"/>
            <a:ext cx="2562278" cy="1440000"/>
          </a:xfrm>
          <a:prstGeom prst="rect">
            <a:avLst/>
          </a:prstGeom>
          <a:noFill/>
        </p:spPr>
      </p:pic>
      <p:pic>
        <p:nvPicPr>
          <p:cNvPr id="38918" name="Picture 6" descr="C:\fotos_n_8_20_agosto_2011\Cámara\201104\201104A0\14042011252.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62316" y="5229213"/>
            <a:ext cx="2562278" cy="1440000"/>
          </a:xfrm>
          <a:prstGeom prst="rect">
            <a:avLst/>
          </a:prstGeom>
          <a:noFill/>
        </p:spPr>
      </p:pic>
      <p:pic>
        <p:nvPicPr>
          <p:cNvPr id="38919" name="Picture 7" descr="C:\fotos_n_8_20_agosto_2011\Cámara\201103\201103A1\30032011198.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149877" y="3644945"/>
            <a:ext cx="2562278" cy="1440000"/>
          </a:xfrm>
          <a:prstGeom prst="rect">
            <a:avLst/>
          </a:prstGeom>
          <a:noFill/>
        </p:spPr>
      </p:pic>
      <p:sp>
        <p:nvSpPr>
          <p:cNvPr id="16" name="1 Título">
            <a:extLst>
              <a:ext uri="{FF2B5EF4-FFF2-40B4-BE49-F238E27FC236}">
                <a16:creationId xmlns:a16="http://schemas.microsoft.com/office/drawing/2014/main" xmlns="" id="{FD821DF8-3C7A-420E-BAD9-838F19BAEEC6}"/>
              </a:ext>
            </a:extLst>
          </p:cNvPr>
          <p:cNvSpPr>
            <a:spLocks noGrp="1"/>
          </p:cNvSpPr>
          <p:nvPr>
            <p:ph type="ctrTitle"/>
          </p:nvPr>
        </p:nvSpPr>
        <p:spPr>
          <a:xfrm>
            <a:off x="-127841" y="55421"/>
            <a:ext cx="9036496" cy="1196751"/>
          </a:xfrm>
        </p:spPr>
        <p:txBody>
          <a:bodyPr>
            <a:normAutofit/>
          </a:bodyPr>
          <a:lstStyle/>
          <a:p>
            <a:pPr algn="r"/>
            <a:r>
              <a:rPr lang="es-MX" sz="2600" b="1" dirty="0">
                <a:solidFill>
                  <a:schemeClr val="tx2"/>
                </a:solidFill>
                <a:latin typeface="Arial Narrow" panose="020B0606020202030204" pitchFamily="34" charset="0"/>
              </a:rPr>
              <a:t>                </a:t>
            </a:r>
            <a:r>
              <a:rPr lang="es-MX" sz="2600" b="1" dirty="0">
                <a:solidFill>
                  <a:srgbClr val="00B050"/>
                </a:solidFill>
                <a:latin typeface="Arial Narrow" panose="020B0606020202030204" pitchFamily="34" charset="0"/>
              </a:rPr>
              <a:t>EMPRESA CONTRUCTORA DEL VALLE DE ORIZABA</a:t>
            </a:r>
            <a:br>
              <a:rPr lang="es-MX" sz="2600" b="1" dirty="0">
                <a:solidFill>
                  <a:srgbClr val="00B050"/>
                </a:solidFill>
                <a:latin typeface="Arial Narrow" panose="020B0606020202030204" pitchFamily="34" charset="0"/>
              </a:rPr>
            </a:br>
            <a:r>
              <a:rPr lang="es-MX" sz="2600" b="1" dirty="0">
                <a:solidFill>
                  <a:srgbClr val="00B050"/>
                </a:solidFill>
                <a:latin typeface="Arial Narrow" panose="020B0606020202030204" pitchFamily="34" charset="0"/>
              </a:rPr>
              <a:t>S.A. de C.V.</a:t>
            </a:r>
          </a:p>
        </p:txBody>
      </p:sp>
      <p:pic>
        <p:nvPicPr>
          <p:cNvPr id="17" name="Imagen 16">
            <a:extLst>
              <a:ext uri="{FF2B5EF4-FFF2-40B4-BE49-F238E27FC236}">
                <a16:creationId xmlns:a16="http://schemas.microsoft.com/office/drawing/2014/main" xmlns="" id="{BDC12EF6-4596-45A0-976A-A3891BE18C48}"/>
              </a:ext>
            </a:extLst>
          </p:cNvPr>
          <p:cNvPicPr>
            <a:picLocks noChangeAspect="1"/>
          </p:cNvPicPr>
          <p:nvPr/>
        </p:nvPicPr>
        <p:blipFill rotWithShape="1">
          <a:blip r:embed="rId9" cstate="email">
            <a:extLst>
              <a:ext uri="{BEBA8EAE-BF5A-486C-A8C5-ECC9F3942E4B}">
                <a14:imgProps xmlns:a14="http://schemas.microsoft.com/office/drawing/2010/main">
                  <a14:imgLayer r:embed="rId10">
                    <a14:imgEffect>
                      <a14:backgroundRemoval t="0" b="94737" l="5350" r="97119"/>
                    </a14:imgEffect>
                  </a14:imgLayer>
                </a14:imgProps>
              </a:ext>
              <a:ext uri="{28A0092B-C50C-407E-A947-70E740481C1C}">
                <a14:useLocalDpi xmlns:a14="http://schemas.microsoft.com/office/drawing/2010/main"/>
              </a:ext>
            </a:extLst>
          </a:blip>
          <a:srcRect t="6604"/>
          <a:stretch/>
        </p:blipFill>
        <p:spPr>
          <a:xfrm>
            <a:off x="323528" y="41444"/>
            <a:ext cx="1513396" cy="1355556"/>
          </a:xfrm>
          <a:prstGeom prst="rect">
            <a:avLst/>
          </a:prstGeom>
        </p:spPr>
      </p:pic>
      <p:pic>
        <p:nvPicPr>
          <p:cNvPr id="18" name="Imagen 17">
            <a:extLst>
              <a:ext uri="{FF2B5EF4-FFF2-40B4-BE49-F238E27FC236}">
                <a16:creationId xmlns:a16="http://schemas.microsoft.com/office/drawing/2014/main" xmlns="" id="{1EBFCC4F-1269-48D1-8502-FB9B9C6DF8C4}"/>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909028" y="620961"/>
            <a:ext cx="2291810" cy="855831"/>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4 Tabla"/>
          <p:cNvGraphicFramePr>
            <a:graphicFrameLocks noGrp="1"/>
          </p:cNvGraphicFramePr>
          <p:nvPr>
            <p:extLst>
              <p:ext uri="{D42A27DB-BD31-4B8C-83A1-F6EECF244321}">
                <p14:modId xmlns:p14="http://schemas.microsoft.com/office/powerpoint/2010/main" val="3678225614"/>
              </p:ext>
            </p:extLst>
          </p:nvPr>
        </p:nvGraphicFramePr>
        <p:xfrm>
          <a:off x="1524000" y="1901216"/>
          <a:ext cx="6096000" cy="2608064"/>
        </p:xfrm>
        <a:graphic>
          <a:graphicData uri="http://schemas.openxmlformats.org/drawingml/2006/table">
            <a:tbl>
              <a:tblPr firstRow="1" bandRow="1">
                <a:tableStyleId>{2D5ABB26-0587-4C30-8999-92F81FD0307C}</a:tableStyleId>
              </a:tblPr>
              <a:tblGrid>
                <a:gridCol w="6096000">
                  <a:extLst>
                    <a:ext uri="{9D8B030D-6E8A-4147-A177-3AD203B41FA5}">
                      <a16:colId xmlns:a16="http://schemas.microsoft.com/office/drawing/2014/main" xmlns="" val="20000"/>
                    </a:ext>
                  </a:extLst>
                </a:gridCol>
              </a:tblGrid>
              <a:tr h="2608064">
                <a:tc>
                  <a:txBody>
                    <a:bodyPr/>
                    <a:lstStyle/>
                    <a:p>
                      <a:endParaRPr lang="es-MX" dirty="0"/>
                    </a:p>
                  </a:txBody>
                  <a:tcPr/>
                </a:tc>
                <a:extLst>
                  <a:ext uri="{0D108BD9-81ED-4DB2-BD59-A6C34878D82A}">
                    <a16:rowId xmlns:a16="http://schemas.microsoft.com/office/drawing/2014/main" xmlns="" val="10000"/>
                  </a:ext>
                </a:extLst>
              </a:tr>
            </a:tbl>
          </a:graphicData>
        </a:graphic>
      </p:graphicFrame>
      <p:graphicFrame>
        <p:nvGraphicFramePr>
          <p:cNvPr id="6" name="5 Tabla"/>
          <p:cNvGraphicFramePr>
            <a:graphicFrameLocks noGrp="1"/>
          </p:cNvGraphicFramePr>
          <p:nvPr>
            <p:extLst>
              <p:ext uri="{D42A27DB-BD31-4B8C-83A1-F6EECF244321}">
                <p14:modId xmlns:p14="http://schemas.microsoft.com/office/powerpoint/2010/main" val="3904064810"/>
              </p:ext>
            </p:extLst>
          </p:nvPr>
        </p:nvGraphicFramePr>
        <p:xfrm>
          <a:off x="1524000" y="1901216"/>
          <a:ext cx="6096000" cy="2896096"/>
        </p:xfrm>
        <a:graphic>
          <a:graphicData uri="http://schemas.openxmlformats.org/drawingml/2006/table">
            <a:tbl>
              <a:tblPr firstRow="1" bandRow="1">
                <a:tableStyleId>{2D5ABB26-0587-4C30-8999-92F81FD0307C}</a:tableStyleId>
              </a:tblPr>
              <a:tblGrid>
                <a:gridCol w="3048000">
                  <a:extLst>
                    <a:ext uri="{9D8B030D-6E8A-4147-A177-3AD203B41FA5}">
                      <a16:colId xmlns:a16="http://schemas.microsoft.com/office/drawing/2014/main" xmlns="" val="20000"/>
                    </a:ext>
                  </a:extLst>
                </a:gridCol>
                <a:gridCol w="3048000">
                  <a:extLst>
                    <a:ext uri="{9D8B030D-6E8A-4147-A177-3AD203B41FA5}">
                      <a16:colId xmlns:a16="http://schemas.microsoft.com/office/drawing/2014/main" xmlns="" val="20001"/>
                    </a:ext>
                  </a:extLst>
                </a:gridCol>
              </a:tblGrid>
              <a:tr h="28960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MX" dirty="0"/>
                    </a:p>
                  </a:txBody>
                  <a:tcPr/>
                </a:tc>
                <a:tc>
                  <a:txBody>
                    <a:bodyPr/>
                    <a:lstStyle/>
                    <a:p>
                      <a:endParaRPr lang="es-MX" dirty="0"/>
                    </a:p>
                  </a:txBody>
                  <a:tcPr/>
                </a:tc>
                <a:extLst>
                  <a:ext uri="{0D108BD9-81ED-4DB2-BD59-A6C34878D82A}">
                    <a16:rowId xmlns:a16="http://schemas.microsoft.com/office/drawing/2014/main" xmlns="" val="10000"/>
                  </a:ext>
                </a:extLst>
              </a:tr>
            </a:tbl>
          </a:graphicData>
        </a:graphic>
      </p:graphicFrame>
      <p:sp>
        <p:nvSpPr>
          <p:cNvPr id="7" name="Rectangle 3"/>
          <p:cNvSpPr txBox="1">
            <a:spLocks noChangeArrowheads="1"/>
          </p:cNvSpPr>
          <p:nvPr/>
        </p:nvSpPr>
        <p:spPr>
          <a:xfrm>
            <a:off x="971600" y="2349040"/>
            <a:ext cx="6984776" cy="792088"/>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s-ES" sz="1400" i="0" u="none" strike="noStrike" kern="1200" normalizeH="0" baseline="0" noProof="0" dirty="0">
                <a:ln w="0"/>
                <a:effectLst>
                  <a:outerShdw blurRad="38100" dist="19050" dir="2700000" algn="tl" rotWithShape="0">
                    <a:schemeClr val="dk1">
                      <a:alpha val="40000"/>
                    </a:schemeClr>
                  </a:outerShdw>
                </a:effectLst>
                <a:uLnTx/>
                <a:uFillTx/>
                <a:latin typeface="Comic Sans MS" pitchFamily="66" charset="0"/>
              </a:rPr>
              <a:t>Trabajos Realizados:</a:t>
            </a:r>
          </a:p>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endParaRPr lang="es-ES" sz="1400" noProof="0" dirty="0">
              <a:ln w="0"/>
              <a:effectLst>
                <a:outerShdw blurRad="38100" dist="19050" dir="2700000" algn="tl" rotWithShape="0">
                  <a:schemeClr val="dk1">
                    <a:alpha val="40000"/>
                  </a:schemeClr>
                </a:outerShdw>
              </a:effectLst>
              <a:latin typeface="Comic Sans MS" pitchFamily="66" charset="0"/>
            </a:endParaRPr>
          </a:p>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lang="es-ES" sz="1400" noProof="0" dirty="0">
                <a:ln w="0"/>
                <a:effectLst>
                  <a:outerShdw blurRad="38100" dist="19050" dir="2700000" algn="tl" rotWithShape="0">
                    <a:schemeClr val="dk1">
                      <a:alpha val="40000"/>
                    </a:schemeClr>
                  </a:outerShdw>
                </a:effectLst>
                <a:latin typeface="Comic Sans MS" pitchFamily="66" charset="0"/>
              </a:rPr>
              <a:t>Obra Civil</a:t>
            </a:r>
            <a:r>
              <a:rPr lang="es-ES" sz="1400" dirty="0">
                <a:ln w="0"/>
                <a:effectLst>
                  <a:outerShdw blurRad="38100" dist="19050" dir="2700000" algn="tl" rotWithShape="0">
                    <a:schemeClr val="dk1">
                      <a:alpha val="40000"/>
                    </a:schemeClr>
                  </a:outerShdw>
                </a:effectLst>
                <a:latin typeface="Comic Sans MS" pitchFamily="66" charset="0"/>
              </a:rPr>
              <a:t>.</a:t>
            </a:r>
            <a:r>
              <a:rPr lang="es-ES" sz="1400" noProof="0" dirty="0">
                <a:ln w="0"/>
                <a:effectLst>
                  <a:outerShdw blurRad="38100" dist="19050" dir="2700000" algn="tl" rotWithShape="0">
                    <a:schemeClr val="dk1">
                      <a:alpha val="40000"/>
                    </a:schemeClr>
                  </a:outerShdw>
                </a:effectLst>
                <a:latin typeface="Comic Sans MS" pitchFamily="66" charset="0"/>
              </a:rPr>
              <a:t> </a:t>
            </a:r>
            <a:endParaRPr kumimoji="0" lang="es-ES" sz="1400" i="0" u="none" strike="noStrike" kern="1200" normalizeH="0" baseline="0" noProof="0" dirty="0">
              <a:ln w="0"/>
              <a:effectLst>
                <a:outerShdw blurRad="38100" dist="19050" dir="2700000" algn="tl" rotWithShape="0">
                  <a:schemeClr val="dk1">
                    <a:alpha val="40000"/>
                  </a:schemeClr>
                </a:outerShdw>
              </a:effectLst>
              <a:uLnTx/>
              <a:uFillTx/>
              <a:latin typeface="Comic Sans MS" pitchFamily="66" charset="0"/>
            </a:endParaRPr>
          </a:p>
        </p:txBody>
      </p:sp>
      <p:sp>
        <p:nvSpPr>
          <p:cNvPr id="8" name="Rectangle 4"/>
          <p:cNvSpPr>
            <a:spLocks noChangeArrowheads="1"/>
          </p:cNvSpPr>
          <p:nvPr/>
        </p:nvSpPr>
        <p:spPr bwMode="auto">
          <a:xfrm>
            <a:off x="827584" y="1772976"/>
            <a:ext cx="7848872" cy="720080"/>
          </a:xfrm>
          <a:prstGeom prst="rect">
            <a:avLst/>
          </a:prstGeom>
          <a:noFill/>
          <a:ln w="9525">
            <a:noFill/>
            <a:miter lim="800000"/>
            <a:headEnd/>
            <a:tailEnd/>
          </a:ln>
        </p:spPr>
        <p:txBody>
          <a:bodyPr/>
          <a:lstStyle/>
          <a:p>
            <a:pPr algn="ctr"/>
            <a:r>
              <a:rPr lang="es-MX" sz="1400" dirty="0">
                <a:ln w="0"/>
                <a:effectLst>
                  <a:outerShdw blurRad="38100" dist="19050" dir="2700000" algn="tl" rotWithShape="0">
                    <a:schemeClr val="dk1">
                      <a:alpha val="40000"/>
                    </a:schemeClr>
                  </a:outerShdw>
                </a:effectLst>
                <a:latin typeface="Comic Sans MS" pitchFamily="66" charset="0"/>
              </a:rPr>
              <a:t>“CONSTRUCCIÓN DE OBRAS COMPLEMENTARIAS PARA LOS CAMPOS DEL ACTIVO INTEGRAL ACEITE TERCIARIO DEL GOLFO”.</a:t>
            </a:r>
          </a:p>
          <a:p>
            <a:pPr algn="ctr"/>
            <a:endParaRPr lang="es-MX" sz="1400" dirty="0">
              <a:ln w="0"/>
              <a:effectLst>
                <a:outerShdw blurRad="38100" dist="19050" dir="2700000" algn="tl" rotWithShape="0">
                  <a:schemeClr val="dk1">
                    <a:alpha val="40000"/>
                  </a:schemeClr>
                </a:outerShdw>
              </a:effectLst>
            </a:endParaRPr>
          </a:p>
          <a:p>
            <a:pPr algn="ctr"/>
            <a:endParaRPr lang="es-MX" sz="1400" dirty="0">
              <a:ln w="0"/>
              <a:effectLst>
                <a:outerShdw blurRad="38100" dist="19050" dir="2700000" algn="tl" rotWithShape="0">
                  <a:schemeClr val="dk1">
                    <a:alpha val="40000"/>
                  </a:schemeClr>
                </a:outerShdw>
              </a:effectLst>
            </a:endParaRPr>
          </a:p>
          <a:p>
            <a:pPr algn="ctr"/>
            <a:endParaRPr lang="es-MX" sz="1400" dirty="0">
              <a:ln w="0"/>
              <a:effectLst>
                <a:outerShdw blurRad="38100" dist="19050" dir="2700000" algn="tl" rotWithShape="0">
                  <a:schemeClr val="dk1">
                    <a:alpha val="40000"/>
                  </a:schemeClr>
                </a:outerShdw>
              </a:effectLst>
              <a:latin typeface="Comic Sans MS" pitchFamily="66" charset="0"/>
            </a:endParaRPr>
          </a:p>
        </p:txBody>
      </p:sp>
      <p:pic>
        <p:nvPicPr>
          <p:cNvPr id="38913" name="Picture 1" descr="C:\fotos_n_8_20_agosto_2011\Cámara\201105\201105A1\13052011438.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7604" y="4957104"/>
            <a:ext cx="1080000" cy="1440000"/>
          </a:xfrm>
          <a:prstGeom prst="rect">
            <a:avLst/>
          </a:prstGeom>
          <a:noFill/>
        </p:spPr>
      </p:pic>
      <p:pic>
        <p:nvPicPr>
          <p:cNvPr id="38920" name="Picture 8" descr="C:\n_95\Images\201010\201010A0\121020101684.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30926" y="4895655"/>
            <a:ext cx="1920000" cy="1440000"/>
          </a:xfrm>
          <a:prstGeom prst="rect">
            <a:avLst/>
          </a:prstGeom>
          <a:noFill/>
        </p:spPr>
      </p:pic>
      <p:pic>
        <p:nvPicPr>
          <p:cNvPr id="38921" name="Picture 9" descr="C:\n_95\Images\201010\201010A0\161020101687.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267426" y="4869198"/>
            <a:ext cx="1920000" cy="1440000"/>
          </a:xfrm>
          <a:prstGeom prst="rect">
            <a:avLst/>
          </a:prstGeom>
          <a:noFill/>
        </p:spPr>
      </p:pic>
      <p:pic>
        <p:nvPicPr>
          <p:cNvPr id="38922" name="Picture 10" descr="C:\n_95\Images\201010\201010A0\121020101665.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195736" y="4941328"/>
            <a:ext cx="1920000" cy="1440000"/>
          </a:xfrm>
          <a:prstGeom prst="rect">
            <a:avLst/>
          </a:prstGeom>
          <a:noFill/>
        </p:spPr>
      </p:pic>
      <p:pic>
        <p:nvPicPr>
          <p:cNvPr id="99330" name="Picture 2" descr="C:\Archivos_Jesus\fotos_fobos_julio_22\100MEDIA\IMG_3444.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42721" y="2820963"/>
            <a:ext cx="2544417" cy="1908313"/>
          </a:xfrm>
          <a:prstGeom prst="rect">
            <a:avLst/>
          </a:prstGeom>
          <a:noFill/>
        </p:spPr>
      </p:pic>
      <p:pic>
        <p:nvPicPr>
          <p:cNvPr id="99332" name="Picture 4" descr="C:\Archivos_Jesus\fotos_fobos_julio_22\100MEDIA\IMG_3545.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069992" y="2828117"/>
            <a:ext cx="2544417" cy="1908313"/>
          </a:xfrm>
          <a:prstGeom prst="rect">
            <a:avLst/>
          </a:prstGeom>
          <a:noFill/>
        </p:spPr>
      </p:pic>
      <p:pic>
        <p:nvPicPr>
          <p:cNvPr id="15" name="14 Imagen" descr="IMG_3310.JP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347864" y="3357152"/>
            <a:ext cx="2544417" cy="1386205"/>
          </a:xfrm>
          <a:prstGeom prst="rect">
            <a:avLst/>
          </a:prstGeom>
        </p:spPr>
      </p:pic>
      <p:sp>
        <p:nvSpPr>
          <p:cNvPr id="17" name="1 Título">
            <a:extLst>
              <a:ext uri="{FF2B5EF4-FFF2-40B4-BE49-F238E27FC236}">
                <a16:creationId xmlns:a16="http://schemas.microsoft.com/office/drawing/2014/main" xmlns="" id="{5705463E-FE4A-4224-92D0-3E1826BC6E72}"/>
              </a:ext>
            </a:extLst>
          </p:cNvPr>
          <p:cNvSpPr>
            <a:spLocks noGrp="1"/>
          </p:cNvSpPr>
          <p:nvPr>
            <p:ph type="ctrTitle"/>
          </p:nvPr>
        </p:nvSpPr>
        <p:spPr>
          <a:xfrm>
            <a:off x="-127841" y="55421"/>
            <a:ext cx="9036496" cy="1196751"/>
          </a:xfrm>
        </p:spPr>
        <p:txBody>
          <a:bodyPr>
            <a:normAutofit/>
          </a:bodyPr>
          <a:lstStyle/>
          <a:p>
            <a:pPr algn="r"/>
            <a:r>
              <a:rPr lang="es-MX" sz="2600" b="1" dirty="0">
                <a:solidFill>
                  <a:schemeClr val="tx2"/>
                </a:solidFill>
                <a:latin typeface="Arial Narrow" panose="020B0606020202030204" pitchFamily="34" charset="0"/>
              </a:rPr>
              <a:t>                </a:t>
            </a:r>
            <a:r>
              <a:rPr lang="es-MX" sz="2600" b="1" dirty="0">
                <a:solidFill>
                  <a:srgbClr val="00B050"/>
                </a:solidFill>
                <a:latin typeface="Arial Narrow" panose="020B0606020202030204" pitchFamily="34" charset="0"/>
              </a:rPr>
              <a:t>EMPRESA CONTRUCTORA DEL VALLE DE ORIZABA</a:t>
            </a:r>
            <a:br>
              <a:rPr lang="es-MX" sz="2600" b="1" dirty="0">
                <a:solidFill>
                  <a:srgbClr val="00B050"/>
                </a:solidFill>
                <a:latin typeface="Arial Narrow" panose="020B0606020202030204" pitchFamily="34" charset="0"/>
              </a:rPr>
            </a:br>
            <a:r>
              <a:rPr lang="es-MX" sz="2600" b="1" dirty="0">
                <a:solidFill>
                  <a:srgbClr val="00B050"/>
                </a:solidFill>
                <a:latin typeface="Arial Narrow" panose="020B0606020202030204" pitchFamily="34" charset="0"/>
              </a:rPr>
              <a:t>S.A. de C.V.</a:t>
            </a:r>
          </a:p>
        </p:txBody>
      </p:sp>
      <p:pic>
        <p:nvPicPr>
          <p:cNvPr id="18" name="Imagen 17">
            <a:extLst>
              <a:ext uri="{FF2B5EF4-FFF2-40B4-BE49-F238E27FC236}">
                <a16:creationId xmlns:a16="http://schemas.microsoft.com/office/drawing/2014/main" xmlns="" id="{DD59E0AC-8434-4480-ABEC-DE3BEF93FF25}"/>
              </a:ext>
            </a:extLst>
          </p:cNvPr>
          <p:cNvPicPr>
            <a:picLocks noChangeAspect="1"/>
          </p:cNvPicPr>
          <p:nvPr/>
        </p:nvPicPr>
        <p:blipFill rotWithShape="1">
          <a:blip r:embed="rId10" cstate="email">
            <a:extLst>
              <a:ext uri="{BEBA8EAE-BF5A-486C-A8C5-ECC9F3942E4B}">
                <a14:imgProps xmlns:a14="http://schemas.microsoft.com/office/drawing/2010/main">
                  <a14:imgLayer r:embed="rId11">
                    <a14:imgEffect>
                      <a14:backgroundRemoval t="0" b="94737" l="5350" r="97119"/>
                    </a14:imgEffect>
                  </a14:imgLayer>
                </a14:imgProps>
              </a:ext>
              <a:ext uri="{28A0092B-C50C-407E-A947-70E740481C1C}">
                <a14:useLocalDpi xmlns:a14="http://schemas.microsoft.com/office/drawing/2010/main"/>
              </a:ext>
            </a:extLst>
          </a:blip>
          <a:srcRect t="6604"/>
          <a:stretch/>
        </p:blipFill>
        <p:spPr>
          <a:xfrm>
            <a:off x="323528" y="41444"/>
            <a:ext cx="1513396" cy="1355556"/>
          </a:xfrm>
          <a:prstGeom prst="rect">
            <a:avLst/>
          </a:prstGeom>
        </p:spPr>
      </p:pic>
      <p:pic>
        <p:nvPicPr>
          <p:cNvPr id="19" name="Imagen 18">
            <a:extLst>
              <a:ext uri="{FF2B5EF4-FFF2-40B4-BE49-F238E27FC236}">
                <a16:creationId xmlns:a16="http://schemas.microsoft.com/office/drawing/2014/main" xmlns="" id="{5A22F3F5-EEE0-4F7C-A129-2BDEEA1EC50C}"/>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909028" y="620961"/>
            <a:ext cx="2291810" cy="855831"/>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4 Tabla"/>
          <p:cNvGraphicFramePr>
            <a:graphicFrameLocks noGrp="1"/>
          </p:cNvGraphicFramePr>
          <p:nvPr>
            <p:extLst>
              <p:ext uri="{D42A27DB-BD31-4B8C-83A1-F6EECF244321}">
                <p14:modId xmlns:p14="http://schemas.microsoft.com/office/powerpoint/2010/main" val="1456592551"/>
              </p:ext>
            </p:extLst>
          </p:nvPr>
        </p:nvGraphicFramePr>
        <p:xfrm>
          <a:off x="1524000" y="1973224"/>
          <a:ext cx="6096000" cy="2608064"/>
        </p:xfrm>
        <a:graphic>
          <a:graphicData uri="http://schemas.openxmlformats.org/drawingml/2006/table">
            <a:tbl>
              <a:tblPr firstRow="1" bandRow="1">
                <a:tableStyleId>{2D5ABB26-0587-4C30-8999-92F81FD0307C}</a:tableStyleId>
              </a:tblPr>
              <a:tblGrid>
                <a:gridCol w="6096000">
                  <a:extLst>
                    <a:ext uri="{9D8B030D-6E8A-4147-A177-3AD203B41FA5}">
                      <a16:colId xmlns:a16="http://schemas.microsoft.com/office/drawing/2014/main" xmlns="" val="20000"/>
                    </a:ext>
                  </a:extLst>
                </a:gridCol>
              </a:tblGrid>
              <a:tr h="2608064">
                <a:tc>
                  <a:txBody>
                    <a:bodyPr/>
                    <a:lstStyle/>
                    <a:p>
                      <a:endParaRPr lang="es-MX" dirty="0"/>
                    </a:p>
                  </a:txBody>
                  <a:tcPr/>
                </a:tc>
                <a:extLst>
                  <a:ext uri="{0D108BD9-81ED-4DB2-BD59-A6C34878D82A}">
                    <a16:rowId xmlns:a16="http://schemas.microsoft.com/office/drawing/2014/main" xmlns="" val="10000"/>
                  </a:ext>
                </a:extLst>
              </a:tr>
            </a:tbl>
          </a:graphicData>
        </a:graphic>
      </p:graphicFrame>
      <p:graphicFrame>
        <p:nvGraphicFramePr>
          <p:cNvPr id="6" name="5 Tabla"/>
          <p:cNvGraphicFramePr>
            <a:graphicFrameLocks noGrp="1"/>
          </p:cNvGraphicFramePr>
          <p:nvPr>
            <p:extLst>
              <p:ext uri="{D42A27DB-BD31-4B8C-83A1-F6EECF244321}">
                <p14:modId xmlns:p14="http://schemas.microsoft.com/office/powerpoint/2010/main" val="4182415009"/>
              </p:ext>
            </p:extLst>
          </p:nvPr>
        </p:nvGraphicFramePr>
        <p:xfrm>
          <a:off x="1524000" y="1973224"/>
          <a:ext cx="6096000" cy="2896096"/>
        </p:xfrm>
        <a:graphic>
          <a:graphicData uri="http://schemas.openxmlformats.org/drawingml/2006/table">
            <a:tbl>
              <a:tblPr firstRow="1" bandRow="1">
                <a:tableStyleId>{2D5ABB26-0587-4C30-8999-92F81FD0307C}</a:tableStyleId>
              </a:tblPr>
              <a:tblGrid>
                <a:gridCol w="3048000">
                  <a:extLst>
                    <a:ext uri="{9D8B030D-6E8A-4147-A177-3AD203B41FA5}">
                      <a16:colId xmlns:a16="http://schemas.microsoft.com/office/drawing/2014/main" xmlns="" val="20000"/>
                    </a:ext>
                  </a:extLst>
                </a:gridCol>
                <a:gridCol w="3048000">
                  <a:extLst>
                    <a:ext uri="{9D8B030D-6E8A-4147-A177-3AD203B41FA5}">
                      <a16:colId xmlns:a16="http://schemas.microsoft.com/office/drawing/2014/main" xmlns="" val="20001"/>
                    </a:ext>
                  </a:extLst>
                </a:gridCol>
              </a:tblGrid>
              <a:tr h="28960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MX" dirty="0"/>
                    </a:p>
                  </a:txBody>
                  <a:tcPr/>
                </a:tc>
                <a:tc>
                  <a:txBody>
                    <a:bodyPr/>
                    <a:lstStyle/>
                    <a:p>
                      <a:endParaRPr lang="es-MX" dirty="0"/>
                    </a:p>
                  </a:txBody>
                  <a:tcPr/>
                </a:tc>
                <a:extLst>
                  <a:ext uri="{0D108BD9-81ED-4DB2-BD59-A6C34878D82A}">
                    <a16:rowId xmlns:a16="http://schemas.microsoft.com/office/drawing/2014/main" xmlns="" val="10000"/>
                  </a:ext>
                </a:extLst>
              </a:tr>
            </a:tbl>
          </a:graphicData>
        </a:graphic>
      </p:graphicFrame>
      <p:sp>
        <p:nvSpPr>
          <p:cNvPr id="7" name="Rectangle 3"/>
          <p:cNvSpPr txBox="1">
            <a:spLocks noChangeArrowheads="1"/>
          </p:cNvSpPr>
          <p:nvPr/>
        </p:nvSpPr>
        <p:spPr>
          <a:xfrm>
            <a:off x="971600" y="2781088"/>
            <a:ext cx="6984776" cy="936104"/>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s-ES" sz="1400" i="0" u="none" strike="noStrike" kern="1200" normalizeH="0" baseline="0" noProof="0" dirty="0">
                <a:ln w="0"/>
                <a:effectLst>
                  <a:outerShdw blurRad="38100" dist="19050" dir="2700000" algn="tl" rotWithShape="0">
                    <a:schemeClr val="dk1">
                      <a:alpha val="40000"/>
                    </a:schemeClr>
                  </a:outerShdw>
                </a:effectLst>
                <a:uLnTx/>
                <a:uFillTx/>
                <a:latin typeface="Comic Sans MS" pitchFamily="66" charset="0"/>
              </a:rPr>
              <a:t>Trabajos Realizados:</a:t>
            </a:r>
          </a:p>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endParaRPr lang="es-ES" sz="1400" noProof="0" dirty="0">
              <a:ln w="0"/>
              <a:effectLst>
                <a:outerShdw blurRad="38100" dist="19050" dir="2700000" algn="tl" rotWithShape="0">
                  <a:schemeClr val="dk1">
                    <a:alpha val="40000"/>
                  </a:schemeClr>
                </a:outerShdw>
              </a:effectLst>
              <a:latin typeface="Comic Sans MS" pitchFamily="66" charset="0"/>
            </a:endParaRPr>
          </a:p>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lang="es-ES" sz="1400" noProof="0" dirty="0">
                <a:ln w="0"/>
                <a:effectLst>
                  <a:outerShdw blurRad="38100" dist="19050" dir="2700000" algn="tl" rotWithShape="0">
                    <a:schemeClr val="dk1">
                      <a:alpha val="40000"/>
                    </a:schemeClr>
                  </a:outerShdw>
                </a:effectLst>
                <a:latin typeface="Comic Sans MS" pitchFamily="66" charset="0"/>
              </a:rPr>
              <a:t>Carga Acarreo e Instalación de Equipos</a:t>
            </a:r>
            <a:r>
              <a:rPr lang="es-ES" sz="1400" dirty="0">
                <a:ln w="0"/>
                <a:effectLst>
                  <a:outerShdw blurRad="38100" dist="19050" dir="2700000" algn="tl" rotWithShape="0">
                    <a:schemeClr val="dk1">
                      <a:alpha val="40000"/>
                    </a:schemeClr>
                  </a:outerShdw>
                </a:effectLst>
                <a:latin typeface="Comic Sans MS" pitchFamily="66" charset="0"/>
              </a:rPr>
              <a:t>.</a:t>
            </a:r>
            <a:r>
              <a:rPr lang="es-ES" sz="1400" noProof="0" dirty="0">
                <a:ln w="0"/>
                <a:effectLst>
                  <a:outerShdw blurRad="38100" dist="19050" dir="2700000" algn="tl" rotWithShape="0">
                    <a:schemeClr val="dk1">
                      <a:alpha val="40000"/>
                    </a:schemeClr>
                  </a:outerShdw>
                </a:effectLst>
                <a:latin typeface="Comic Sans MS" pitchFamily="66" charset="0"/>
              </a:rPr>
              <a:t> </a:t>
            </a:r>
            <a:endParaRPr kumimoji="0" lang="es-ES" sz="1400" i="0" u="none" strike="noStrike" kern="1200" normalizeH="0" baseline="0" noProof="0" dirty="0">
              <a:ln w="0"/>
              <a:effectLst>
                <a:outerShdw blurRad="38100" dist="19050" dir="2700000" algn="tl" rotWithShape="0">
                  <a:schemeClr val="dk1">
                    <a:alpha val="40000"/>
                  </a:schemeClr>
                </a:outerShdw>
              </a:effectLst>
              <a:uLnTx/>
              <a:uFillTx/>
              <a:latin typeface="Comic Sans MS" pitchFamily="66" charset="0"/>
            </a:endParaRPr>
          </a:p>
        </p:txBody>
      </p:sp>
      <p:sp>
        <p:nvSpPr>
          <p:cNvPr id="8" name="Rectangle 4"/>
          <p:cNvSpPr>
            <a:spLocks noChangeArrowheads="1"/>
          </p:cNvSpPr>
          <p:nvPr/>
        </p:nvSpPr>
        <p:spPr bwMode="auto">
          <a:xfrm>
            <a:off x="827584" y="1844984"/>
            <a:ext cx="7848872" cy="720080"/>
          </a:xfrm>
          <a:prstGeom prst="rect">
            <a:avLst/>
          </a:prstGeom>
          <a:noFill/>
          <a:ln w="9525">
            <a:noFill/>
            <a:miter lim="800000"/>
            <a:headEnd/>
            <a:tailEnd/>
          </a:ln>
        </p:spPr>
        <p:txBody>
          <a:bodyPr/>
          <a:lstStyle/>
          <a:p>
            <a:pPr algn="ctr"/>
            <a:r>
              <a:rPr lang="es-MX" sz="1400" dirty="0">
                <a:ln w="0"/>
                <a:effectLst>
                  <a:outerShdw blurRad="38100" dist="19050" dir="2700000" algn="tl" rotWithShape="0">
                    <a:schemeClr val="dk1">
                      <a:alpha val="40000"/>
                    </a:schemeClr>
                  </a:outerShdw>
                </a:effectLst>
                <a:latin typeface="Comic Sans MS" pitchFamily="66" charset="0"/>
              </a:rPr>
              <a:t>“CONSTRUCCIÓN DE OBRAS COMPLEMENTARIAS PARA LOS CAMPOS DEL ACTIVO INTEGRAL ACEITE TERCIARIO DEL GOLFO”.</a:t>
            </a:r>
          </a:p>
          <a:p>
            <a:endParaRPr lang="es-MX" sz="1400" dirty="0">
              <a:ln w="0"/>
              <a:effectLst>
                <a:outerShdw blurRad="38100" dist="19050" dir="2700000" algn="tl" rotWithShape="0">
                  <a:schemeClr val="dk1">
                    <a:alpha val="40000"/>
                  </a:schemeClr>
                </a:outerShdw>
              </a:effectLst>
            </a:endParaRPr>
          </a:p>
          <a:p>
            <a:endParaRPr lang="es-MX" sz="1400" dirty="0">
              <a:ln w="0"/>
              <a:effectLst>
                <a:outerShdw blurRad="38100" dist="19050" dir="2700000" algn="tl" rotWithShape="0">
                  <a:schemeClr val="dk1">
                    <a:alpha val="40000"/>
                  </a:schemeClr>
                </a:outerShdw>
              </a:effectLst>
            </a:endParaRPr>
          </a:p>
          <a:p>
            <a:endParaRPr lang="es-MX" sz="1400" dirty="0">
              <a:ln w="0"/>
              <a:effectLst>
                <a:outerShdw blurRad="38100" dist="19050" dir="2700000" algn="tl" rotWithShape="0">
                  <a:schemeClr val="dk1">
                    <a:alpha val="40000"/>
                  </a:schemeClr>
                </a:outerShdw>
              </a:effectLst>
              <a:latin typeface="Comic Sans MS" pitchFamily="66" charset="0"/>
            </a:endParaRPr>
          </a:p>
        </p:txBody>
      </p:sp>
      <p:pic>
        <p:nvPicPr>
          <p:cNvPr id="14" name="13 Imagen" descr="190820101319.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1560" y="3789200"/>
            <a:ext cx="1920000" cy="1440000"/>
          </a:xfrm>
          <a:prstGeom prst="rect">
            <a:avLst/>
          </a:prstGeom>
        </p:spPr>
      </p:pic>
      <p:pic>
        <p:nvPicPr>
          <p:cNvPr id="17" name="16 Imagen" descr="260820101362.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43808" y="3789200"/>
            <a:ext cx="1920000" cy="1440000"/>
          </a:xfrm>
          <a:prstGeom prst="rect">
            <a:avLst/>
          </a:prstGeom>
        </p:spPr>
      </p:pic>
      <p:pic>
        <p:nvPicPr>
          <p:cNvPr id="18" name="17 Imagen" descr="280820101377.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04048" y="3789200"/>
            <a:ext cx="1920000" cy="1440000"/>
          </a:xfrm>
          <a:prstGeom prst="rect">
            <a:avLst/>
          </a:prstGeom>
        </p:spPr>
      </p:pic>
      <p:pic>
        <p:nvPicPr>
          <p:cNvPr id="22" name="21 Imagen" descr="03052011351.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020272" y="3861208"/>
            <a:ext cx="1920000" cy="1368152"/>
          </a:xfrm>
          <a:prstGeom prst="rect">
            <a:avLst/>
          </a:prstGeom>
        </p:spPr>
      </p:pic>
      <p:pic>
        <p:nvPicPr>
          <p:cNvPr id="23" name="22 Imagen" descr="03052011342.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59632" y="5301368"/>
            <a:ext cx="1920000" cy="1440000"/>
          </a:xfrm>
          <a:prstGeom prst="rect">
            <a:avLst/>
          </a:prstGeom>
        </p:spPr>
      </p:pic>
      <p:pic>
        <p:nvPicPr>
          <p:cNvPr id="24" name="23 Imagen" descr="18042011257.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491880" y="5301368"/>
            <a:ext cx="2088232" cy="1440000"/>
          </a:xfrm>
          <a:prstGeom prst="rect">
            <a:avLst/>
          </a:prstGeom>
        </p:spPr>
      </p:pic>
      <p:pic>
        <p:nvPicPr>
          <p:cNvPr id="25" name="24 Imagen" descr="29042011332.jp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012160" y="5301368"/>
            <a:ext cx="1920000" cy="1440000"/>
          </a:xfrm>
          <a:prstGeom prst="rect">
            <a:avLst/>
          </a:prstGeom>
        </p:spPr>
      </p:pic>
      <p:sp>
        <p:nvSpPr>
          <p:cNvPr id="19" name="1 Título">
            <a:extLst>
              <a:ext uri="{FF2B5EF4-FFF2-40B4-BE49-F238E27FC236}">
                <a16:creationId xmlns:a16="http://schemas.microsoft.com/office/drawing/2014/main" xmlns="" id="{533D90CF-C530-4BD2-A520-79BD757512CF}"/>
              </a:ext>
            </a:extLst>
          </p:cNvPr>
          <p:cNvSpPr>
            <a:spLocks noGrp="1"/>
          </p:cNvSpPr>
          <p:nvPr>
            <p:ph type="ctrTitle"/>
          </p:nvPr>
        </p:nvSpPr>
        <p:spPr>
          <a:xfrm>
            <a:off x="-127841" y="55421"/>
            <a:ext cx="9036496" cy="1196751"/>
          </a:xfrm>
        </p:spPr>
        <p:txBody>
          <a:bodyPr>
            <a:normAutofit/>
          </a:bodyPr>
          <a:lstStyle/>
          <a:p>
            <a:pPr algn="r"/>
            <a:r>
              <a:rPr lang="es-MX" sz="2600" b="1" dirty="0">
                <a:solidFill>
                  <a:schemeClr val="tx2"/>
                </a:solidFill>
                <a:latin typeface="Arial Narrow" panose="020B0606020202030204" pitchFamily="34" charset="0"/>
              </a:rPr>
              <a:t>                </a:t>
            </a:r>
            <a:r>
              <a:rPr lang="es-MX" sz="2600" b="1" dirty="0">
                <a:solidFill>
                  <a:srgbClr val="00B050"/>
                </a:solidFill>
                <a:latin typeface="Arial Narrow" panose="020B0606020202030204" pitchFamily="34" charset="0"/>
              </a:rPr>
              <a:t>EMPRESA CONTRUCTORA DEL VALLE DE ORIZABA</a:t>
            </a:r>
            <a:br>
              <a:rPr lang="es-MX" sz="2600" b="1" dirty="0">
                <a:solidFill>
                  <a:srgbClr val="00B050"/>
                </a:solidFill>
                <a:latin typeface="Arial Narrow" panose="020B0606020202030204" pitchFamily="34" charset="0"/>
              </a:rPr>
            </a:br>
            <a:r>
              <a:rPr lang="es-MX" sz="2600" b="1" dirty="0">
                <a:solidFill>
                  <a:srgbClr val="00B050"/>
                </a:solidFill>
                <a:latin typeface="Arial Narrow" panose="020B0606020202030204" pitchFamily="34" charset="0"/>
              </a:rPr>
              <a:t>S.A. de C.V.</a:t>
            </a:r>
          </a:p>
        </p:txBody>
      </p:sp>
      <p:pic>
        <p:nvPicPr>
          <p:cNvPr id="26" name="Imagen 25">
            <a:extLst>
              <a:ext uri="{FF2B5EF4-FFF2-40B4-BE49-F238E27FC236}">
                <a16:creationId xmlns:a16="http://schemas.microsoft.com/office/drawing/2014/main" xmlns="" id="{C109703B-B1E0-4F73-80C9-FA374390C8B5}"/>
              </a:ext>
            </a:extLst>
          </p:cNvPr>
          <p:cNvPicPr>
            <a:picLocks noChangeAspect="1"/>
          </p:cNvPicPr>
          <p:nvPr/>
        </p:nvPicPr>
        <p:blipFill rotWithShape="1">
          <a:blip r:embed="rId10" cstate="email">
            <a:extLst>
              <a:ext uri="{BEBA8EAE-BF5A-486C-A8C5-ECC9F3942E4B}">
                <a14:imgProps xmlns:a14="http://schemas.microsoft.com/office/drawing/2010/main">
                  <a14:imgLayer r:embed="rId11">
                    <a14:imgEffect>
                      <a14:backgroundRemoval t="0" b="94737" l="5350" r="97119"/>
                    </a14:imgEffect>
                  </a14:imgLayer>
                </a14:imgProps>
              </a:ext>
              <a:ext uri="{28A0092B-C50C-407E-A947-70E740481C1C}">
                <a14:useLocalDpi xmlns:a14="http://schemas.microsoft.com/office/drawing/2010/main"/>
              </a:ext>
            </a:extLst>
          </a:blip>
          <a:srcRect t="6604"/>
          <a:stretch/>
        </p:blipFill>
        <p:spPr>
          <a:xfrm>
            <a:off x="323528" y="41444"/>
            <a:ext cx="1513396" cy="1355556"/>
          </a:xfrm>
          <a:prstGeom prst="rect">
            <a:avLst/>
          </a:prstGeom>
        </p:spPr>
      </p:pic>
      <p:pic>
        <p:nvPicPr>
          <p:cNvPr id="27" name="Imagen 26">
            <a:extLst>
              <a:ext uri="{FF2B5EF4-FFF2-40B4-BE49-F238E27FC236}">
                <a16:creationId xmlns:a16="http://schemas.microsoft.com/office/drawing/2014/main" xmlns="" id="{7D454476-762C-49E9-AA26-656BEE220DE9}"/>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909028" y="620961"/>
            <a:ext cx="2291810" cy="855831"/>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4 Tabla"/>
          <p:cNvGraphicFramePr>
            <a:graphicFrameLocks noGrp="1"/>
          </p:cNvGraphicFramePr>
          <p:nvPr>
            <p:extLst>
              <p:ext uri="{D42A27DB-BD31-4B8C-83A1-F6EECF244321}">
                <p14:modId xmlns:p14="http://schemas.microsoft.com/office/powerpoint/2010/main" val="2598188972"/>
              </p:ext>
            </p:extLst>
          </p:nvPr>
        </p:nvGraphicFramePr>
        <p:xfrm>
          <a:off x="1668016" y="1973224"/>
          <a:ext cx="6096000" cy="2608064"/>
        </p:xfrm>
        <a:graphic>
          <a:graphicData uri="http://schemas.openxmlformats.org/drawingml/2006/table">
            <a:tbl>
              <a:tblPr firstRow="1" bandRow="1">
                <a:tableStyleId>{2D5ABB26-0587-4C30-8999-92F81FD0307C}</a:tableStyleId>
              </a:tblPr>
              <a:tblGrid>
                <a:gridCol w="6096000">
                  <a:extLst>
                    <a:ext uri="{9D8B030D-6E8A-4147-A177-3AD203B41FA5}">
                      <a16:colId xmlns:a16="http://schemas.microsoft.com/office/drawing/2014/main" xmlns="" val="20000"/>
                    </a:ext>
                  </a:extLst>
                </a:gridCol>
              </a:tblGrid>
              <a:tr h="2608064">
                <a:tc>
                  <a:txBody>
                    <a:bodyPr/>
                    <a:lstStyle/>
                    <a:p>
                      <a:endParaRPr lang="es-MX" dirty="0"/>
                    </a:p>
                  </a:txBody>
                  <a:tcPr/>
                </a:tc>
                <a:extLst>
                  <a:ext uri="{0D108BD9-81ED-4DB2-BD59-A6C34878D82A}">
                    <a16:rowId xmlns:a16="http://schemas.microsoft.com/office/drawing/2014/main" xmlns="" val="10000"/>
                  </a:ext>
                </a:extLst>
              </a:tr>
            </a:tbl>
          </a:graphicData>
        </a:graphic>
      </p:graphicFrame>
      <p:graphicFrame>
        <p:nvGraphicFramePr>
          <p:cNvPr id="6" name="5 Tabla"/>
          <p:cNvGraphicFramePr>
            <a:graphicFrameLocks noGrp="1"/>
          </p:cNvGraphicFramePr>
          <p:nvPr>
            <p:extLst>
              <p:ext uri="{D42A27DB-BD31-4B8C-83A1-F6EECF244321}">
                <p14:modId xmlns:p14="http://schemas.microsoft.com/office/powerpoint/2010/main" val="3410442663"/>
              </p:ext>
            </p:extLst>
          </p:nvPr>
        </p:nvGraphicFramePr>
        <p:xfrm>
          <a:off x="1668016" y="1973224"/>
          <a:ext cx="6096000" cy="2896096"/>
        </p:xfrm>
        <a:graphic>
          <a:graphicData uri="http://schemas.openxmlformats.org/drawingml/2006/table">
            <a:tbl>
              <a:tblPr firstRow="1" bandRow="1">
                <a:tableStyleId>{2D5ABB26-0587-4C30-8999-92F81FD0307C}</a:tableStyleId>
              </a:tblPr>
              <a:tblGrid>
                <a:gridCol w="3048000">
                  <a:extLst>
                    <a:ext uri="{9D8B030D-6E8A-4147-A177-3AD203B41FA5}">
                      <a16:colId xmlns:a16="http://schemas.microsoft.com/office/drawing/2014/main" xmlns="" val="20000"/>
                    </a:ext>
                  </a:extLst>
                </a:gridCol>
                <a:gridCol w="3048000">
                  <a:extLst>
                    <a:ext uri="{9D8B030D-6E8A-4147-A177-3AD203B41FA5}">
                      <a16:colId xmlns:a16="http://schemas.microsoft.com/office/drawing/2014/main" xmlns="" val="20001"/>
                    </a:ext>
                  </a:extLst>
                </a:gridCol>
              </a:tblGrid>
              <a:tr h="28960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MX" dirty="0"/>
                    </a:p>
                  </a:txBody>
                  <a:tcPr/>
                </a:tc>
                <a:tc>
                  <a:txBody>
                    <a:bodyPr/>
                    <a:lstStyle/>
                    <a:p>
                      <a:endParaRPr lang="es-MX" dirty="0"/>
                    </a:p>
                  </a:txBody>
                  <a:tcPr/>
                </a:tc>
                <a:extLst>
                  <a:ext uri="{0D108BD9-81ED-4DB2-BD59-A6C34878D82A}">
                    <a16:rowId xmlns:a16="http://schemas.microsoft.com/office/drawing/2014/main" xmlns="" val="10000"/>
                  </a:ext>
                </a:extLst>
              </a:tr>
            </a:tbl>
          </a:graphicData>
        </a:graphic>
      </p:graphicFrame>
      <p:sp>
        <p:nvSpPr>
          <p:cNvPr id="7" name="Rectangle 3"/>
          <p:cNvSpPr txBox="1">
            <a:spLocks noChangeArrowheads="1"/>
          </p:cNvSpPr>
          <p:nvPr/>
        </p:nvSpPr>
        <p:spPr>
          <a:xfrm>
            <a:off x="1115616" y="2493056"/>
            <a:ext cx="6984776" cy="72008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s-ES" sz="1400" i="0" u="none" strike="noStrike" kern="1200" normalizeH="0" baseline="0" noProof="0" dirty="0">
                <a:ln w="0"/>
                <a:effectLst>
                  <a:outerShdw blurRad="38100" dist="19050" dir="2700000" algn="tl" rotWithShape="0">
                    <a:schemeClr val="dk1">
                      <a:alpha val="40000"/>
                    </a:schemeClr>
                  </a:outerShdw>
                </a:effectLst>
                <a:uLnTx/>
                <a:uFillTx/>
                <a:latin typeface="Comic Sans MS" pitchFamily="66" charset="0"/>
              </a:rPr>
              <a:t>Trabajos Realizados:</a:t>
            </a:r>
          </a:p>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lang="es-ES" sz="1400" dirty="0">
                <a:ln w="0"/>
                <a:effectLst>
                  <a:outerShdw blurRad="38100" dist="19050" dir="2700000" algn="tl" rotWithShape="0">
                    <a:schemeClr val="dk1">
                      <a:alpha val="40000"/>
                    </a:schemeClr>
                  </a:outerShdw>
                </a:effectLst>
                <a:latin typeface="Comic Sans MS" pitchFamily="66" charset="0"/>
              </a:rPr>
              <a:t>Fabricación y Montaje de Tuberías.</a:t>
            </a:r>
            <a:r>
              <a:rPr lang="es-ES" sz="1400" noProof="0" dirty="0">
                <a:ln w="0"/>
                <a:effectLst>
                  <a:outerShdw blurRad="38100" dist="19050" dir="2700000" algn="tl" rotWithShape="0">
                    <a:schemeClr val="dk1">
                      <a:alpha val="40000"/>
                    </a:schemeClr>
                  </a:outerShdw>
                </a:effectLst>
                <a:latin typeface="Comic Sans MS" pitchFamily="66" charset="0"/>
              </a:rPr>
              <a:t> </a:t>
            </a:r>
            <a:endParaRPr kumimoji="0" lang="es-ES" sz="1400" i="0" u="none" strike="noStrike" kern="1200" normalizeH="0" baseline="0" noProof="0" dirty="0">
              <a:ln w="0"/>
              <a:effectLst>
                <a:outerShdw blurRad="38100" dist="19050" dir="2700000" algn="tl" rotWithShape="0">
                  <a:schemeClr val="dk1">
                    <a:alpha val="40000"/>
                  </a:schemeClr>
                </a:outerShdw>
              </a:effectLst>
              <a:uLnTx/>
              <a:uFillTx/>
              <a:latin typeface="Comic Sans MS" pitchFamily="66" charset="0"/>
            </a:endParaRPr>
          </a:p>
        </p:txBody>
      </p:sp>
      <p:sp>
        <p:nvSpPr>
          <p:cNvPr id="8" name="Rectangle 4"/>
          <p:cNvSpPr>
            <a:spLocks noChangeArrowheads="1"/>
          </p:cNvSpPr>
          <p:nvPr/>
        </p:nvSpPr>
        <p:spPr bwMode="auto">
          <a:xfrm>
            <a:off x="683568" y="1772816"/>
            <a:ext cx="7848872" cy="720080"/>
          </a:xfrm>
          <a:prstGeom prst="rect">
            <a:avLst/>
          </a:prstGeom>
          <a:noFill/>
          <a:ln w="9525">
            <a:noFill/>
            <a:miter lim="800000"/>
            <a:headEnd/>
            <a:tailEnd/>
          </a:ln>
        </p:spPr>
        <p:txBody>
          <a:bodyPr/>
          <a:lstStyle/>
          <a:p>
            <a:pPr algn="ctr"/>
            <a:r>
              <a:rPr lang="es-MX" sz="1400" dirty="0">
                <a:ln w="0"/>
                <a:effectLst>
                  <a:outerShdw blurRad="38100" dist="19050" dir="2700000" algn="tl" rotWithShape="0">
                    <a:schemeClr val="dk1">
                      <a:alpha val="40000"/>
                    </a:schemeClr>
                  </a:outerShdw>
                </a:effectLst>
                <a:latin typeface="Comic Sans MS" pitchFamily="66" charset="0"/>
              </a:rPr>
              <a:t>“CONSTRUCCIÓN DE OBRAS COMPLEMENTARIAS PARA LOS CAMPOS DEL ACTIVO INTEGRAL ACEITE TERCIARIO DEL GOLFO”.</a:t>
            </a:r>
          </a:p>
          <a:p>
            <a:endParaRPr lang="es-MX" sz="1400" dirty="0">
              <a:ln w="0"/>
              <a:effectLst>
                <a:outerShdw blurRad="38100" dist="19050" dir="2700000" algn="tl" rotWithShape="0">
                  <a:schemeClr val="dk1">
                    <a:alpha val="40000"/>
                  </a:schemeClr>
                </a:outerShdw>
              </a:effectLst>
            </a:endParaRPr>
          </a:p>
          <a:p>
            <a:endParaRPr lang="es-MX" sz="1400" dirty="0">
              <a:ln w="0"/>
              <a:effectLst>
                <a:outerShdw blurRad="38100" dist="19050" dir="2700000" algn="tl" rotWithShape="0">
                  <a:schemeClr val="dk1">
                    <a:alpha val="40000"/>
                  </a:schemeClr>
                </a:outerShdw>
              </a:effectLst>
              <a:latin typeface="Comic Sans MS" pitchFamily="66" charset="0"/>
            </a:endParaRPr>
          </a:p>
        </p:txBody>
      </p:sp>
      <p:pic>
        <p:nvPicPr>
          <p:cNvPr id="9" name="8 Imagen" descr="260820101368.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3528" y="3213136"/>
            <a:ext cx="1740488" cy="1440000"/>
          </a:xfrm>
          <a:prstGeom prst="rect">
            <a:avLst/>
          </a:prstGeom>
        </p:spPr>
      </p:pic>
      <p:pic>
        <p:nvPicPr>
          <p:cNvPr id="10" name="9 Imagen" descr="DSCF0915.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95976" y="3221264"/>
            <a:ext cx="2160000" cy="1440000"/>
          </a:xfrm>
          <a:prstGeom prst="rect">
            <a:avLst/>
          </a:prstGeom>
        </p:spPr>
      </p:pic>
      <p:pic>
        <p:nvPicPr>
          <p:cNvPr id="11" name="10 Imagen" descr="DSCF0918.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75792" y="3213136"/>
            <a:ext cx="2160000" cy="1440000"/>
          </a:xfrm>
          <a:prstGeom prst="rect">
            <a:avLst/>
          </a:prstGeom>
        </p:spPr>
      </p:pic>
      <p:pic>
        <p:nvPicPr>
          <p:cNvPr id="12" name="11 Imagen" descr="DSCF0976.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1680" y="5029272"/>
            <a:ext cx="2160000" cy="1440000"/>
          </a:xfrm>
          <a:prstGeom prst="rect">
            <a:avLst/>
          </a:prstGeom>
        </p:spPr>
      </p:pic>
      <p:pic>
        <p:nvPicPr>
          <p:cNvPr id="14" name="13 Imagen" descr="DSCF0998.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73772" y="3196640"/>
            <a:ext cx="1980488" cy="1440000"/>
          </a:xfrm>
          <a:prstGeom prst="rect">
            <a:avLst/>
          </a:prstGeom>
        </p:spPr>
      </p:pic>
      <p:pic>
        <p:nvPicPr>
          <p:cNvPr id="34818" name="Picture 2" descr="https://mail-attachment.googleusercontent.com/attachment/u/0/?saduie=AG9B_P9RrVJMQQFtQ0vCupwTJG81&amp;attid=0.4&amp;disp=emb&amp;view=att&amp;th=1409455730b2915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771800" y="5013336"/>
            <a:ext cx="1920000" cy="1440000"/>
          </a:xfrm>
          <a:prstGeom prst="rect">
            <a:avLst/>
          </a:prstGeom>
          <a:noFill/>
        </p:spPr>
      </p:pic>
      <p:pic>
        <p:nvPicPr>
          <p:cNvPr id="34820" name="Picture 4" descr="https://mail-attachment.googleusercontent.com/attachment/u/0/?saduie=AG9B_P9RrVJMQQFtQ0vCupwTJG81&amp;attid=0.5&amp;disp=emb&amp;view=att&amp;th=1409455730b29152"/>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811920" y="4998009"/>
            <a:ext cx="1920000" cy="1440000"/>
          </a:xfrm>
          <a:prstGeom prst="rect">
            <a:avLst/>
          </a:prstGeom>
          <a:noFill/>
        </p:spPr>
      </p:pic>
      <p:pic>
        <p:nvPicPr>
          <p:cNvPr id="34821" name="Picture 5" descr="C:\fotos_n_8_20_agosto_2011\Cámara\201107\201107A0\01072011592.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872675" y="5013336"/>
            <a:ext cx="1920000" cy="1440000"/>
          </a:xfrm>
          <a:prstGeom prst="rect">
            <a:avLst/>
          </a:prstGeom>
          <a:noFill/>
        </p:spPr>
      </p:pic>
      <p:sp>
        <p:nvSpPr>
          <p:cNvPr id="18" name="1 Título">
            <a:extLst>
              <a:ext uri="{FF2B5EF4-FFF2-40B4-BE49-F238E27FC236}">
                <a16:creationId xmlns:a16="http://schemas.microsoft.com/office/drawing/2014/main" xmlns="" id="{825BA2FB-027F-45EA-8746-8EB765133DDB}"/>
              </a:ext>
            </a:extLst>
          </p:cNvPr>
          <p:cNvSpPr>
            <a:spLocks noGrp="1"/>
          </p:cNvSpPr>
          <p:nvPr>
            <p:ph type="ctrTitle"/>
          </p:nvPr>
        </p:nvSpPr>
        <p:spPr>
          <a:xfrm>
            <a:off x="-127841" y="55421"/>
            <a:ext cx="9036496" cy="1196751"/>
          </a:xfrm>
        </p:spPr>
        <p:txBody>
          <a:bodyPr>
            <a:normAutofit/>
          </a:bodyPr>
          <a:lstStyle/>
          <a:p>
            <a:pPr algn="r"/>
            <a:r>
              <a:rPr lang="es-MX" sz="2600" b="1" dirty="0">
                <a:solidFill>
                  <a:schemeClr val="tx2"/>
                </a:solidFill>
                <a:latin typeface="Arial Narrow" panose="020B0606020202030204" pitchFamily="34" charset="0"/>
              </a:rPr>
              <a:t>                </a:t>
            </a:r>
            <a:r>
              <a:rPr lang="es-MX" sz="2600" b="1" dirty="0">
                <a:solidFill>
                  <a:srgbClr val="00B050"/>
                </a:solidFill>
                <a:latin typeface="Arial Narrow" panose="020B0606020202030204" pitchFamily="34" charset="0"/>
              </a:rPr>
              <a:t>EMPRESA CONTRUCTORA DEL VALLE DE ORIZABA</a:t>
            </a:r>
            <a:br>
              <a:rPr lang="es-MX" sz="2600" b="1" dirty="0">
                <a:solidFill>
                  <a:srgbClr val="00B050"/>
                </a:solidFill>
                <a:latin typeface="Arial Narrow" panose="020B0606020202030204" pitchFamily="34" charset="0"/>
              </a:rPr>
            </a:br>
            <a:r>
              <a:rPr lang="es-MX" sz="2600" b="1" dirty="0">
                <a:solidFill>
                  <a:srgbClr val="00B050"/>
                </a:solidFill>
                <a:latin typeface="Arial Narrow" panose="020B0606020202030204" pitchFamily="34" charset="0"/>
              </a:rPr>
              <a:t>S.A. de C.V.</a:t>
            </a:r>
          </a:p>
        </p:txBody>
      </p:sp>
      <p:pic>
        <p:nvPicPr>
          <p:cNvPr id="19" name="Imagen 18">
            <a:extLst>
              <a:ext uri="{FF2B5EF4-FFF2-40B4-BE49-F238E27FC236}">
                <a16:creationId xmlns:a16="http://schemas.microsoft.com/office/drawing/2014/main" xmlns="" id="{223A337D-D768-4D73-8B22-1F113F53BD3C}"/>
              </a:ext>
            </a:extLst>
          </p:cNvPr>
          <p:cNvPicPr>
            <a:picLocks noChangeAspect="1"/>
          </p:cNvPicPr>
          <p:nvPr/>
        </p:nvPicPr>
        <p:blipFill rotWithShape="1">
          <a:blip r:embed="rId11" cstate="email">
            <a:extLst>
              <a:ext uri="{BEBA8EAE-BF5A-486C-A8C5-ECC9F3942E4B}">
                <a14:imgProps xmlns:a14="http://schemas.microsoft.com/office/drawing/2010/main">
                  <a14:imgLayer r:embed="rId12">
                    <a14:imgEffect>
                      <a14:backgroundRemoval t="0" b="94737" l="5350" r="97119"/>
                    </a14:imgEffect>
                  </a14:imgLayer>
                </a14:imgProps>
              </a:ext>
              <a:ext uri="{28A0092B-C50C-407E-A947-70E740481C1C}">
                <a14:useLocalDpi xmlns:a14="http://schemas.microsoft.com/office/drawing/2010/main"/>
              </a:ext>
            </a:extLst>
          </a:blip>
          <a:srcRect t="6604"/>
          <a:stretch/>
        </p:blipFill>
        <p:spPr>
          <a:xfrm>
            <a:off x="323528" y="41444"/>
            <a:ext cx="1513396" cy="1355556"/>
          </a:xfrm>
          <a:prstGeom prst="rect">
            <a:avLst/>
          </a:prstGeom>
        </p:spPr>
      </p:pic>
      <p:pic>
        <p:nvPicPr>
          <p:cNvPr id="20" name="Imagen 19">
            <a:extLst>
              <a:ext uri="{FF2B5EF4-FFF2-40B4-BE49-F238E27FC236}">
                <a16:creationId xmlns:a16="http://schemas.microsoft.com/office/drawing/2014/main" xmlns="" id="{46D2764F-CFCF-46A8-91DC-8CD466F1D8B0}"/>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909028" y="620961"/>
            <a:ext cx="2291810" cy="855831"/>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3"/>
          <p:cNvSpPr txBox="1">
            <a:spLocks noChangeArrowheads="1"/>
          </p:cNvSpPr>
          <p:nvPr/>
        </p:nvSpPr>
        <p:spPr>
          <a:xfrm>
            <a:off x="971600" y="2565024"/>
            <a:ext cx="6984776" cy="72008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s-ES" sz="1400" i="0" u="none" strike="noStrike" kern="1200" normalizeH="0" baseline="0" noProof="0" dirty="0">
                <a:ln w="0"/>
                <a:effectLst>
                  <a:outerShdw blurRad="38100" dist="19050" dir="2700000" algn="tl" rotWithShape="0">
                    <a:schemeClr val="dk1">
                      <a:alpha val="40000"/>
                    </a:schemeClr>
                  </a:outerShdw>
                </a:effectLst>
                <a:uLnTx/>
                <a:uFillTx/>
                <a:latin typeface="Comic Sans MS" pitchFamily="66" charset="0"/>
              </a:rPr>
              <a:t>Trabajos Realizados:</a:t>
            </a:r>
          </a:p>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lang="es-ES" sz="1400" dirty="0">
                <a:ln w="0"/>
                <a:effectLst>
                  <a:outerShdw blurRad="38100" dist="19050" dir="2700000" algn="tl" rotWithShape="0">
                    <a:schemeClr val="dk1">
                      <a:alpha val="40000"/>
                    </a:schemeClr>
                  </a:outerShdw>
                </a:effectLst>
                <a:latin typeface="Comic Sans MS" pitchFamily="66" charset="0"/>
              </a:rPr>
              <a:t>Fabricación y Montaje de Tuberías.</a:t>
            </a:r>
            <a:r>
              <a:rPr lang="es-ES" sz="1400" noProof="0" dirty="0">
                <a:ln w="0"/>
                <a:effectLst>
                  <a:outerShdw blurRad="38100" dist="19050" dir="2700000" algn="tl" rotWithShape="0">
                    <a:schemeClr val="dk1">
                      <a:alpha val="40000"/>
                    </a:schemeClr>
                  </a:outerShdw>
                </a:effectLst>
                <a:latin typeface="Comic Sans MS" pitchFamily="66" charset="0"/>
              </a:rPr>
              <a:t> </a:t>
            </a:r>
            <a:endParaRPr kumimoji="0" lang="es-ES" sz="1400" i="0" u="none" strike="noStrike" kern="1200" normalizeH="0" baseline="0" noProof="0" dirty="0">
              <a:ln w="0"/>
              <a:effectLst>
                <a:outerShdw blurRad="38100" dist="19050" dir="2700000" algn="tl" rotWithShape="0">
                  <a:schemeClr val="dk1">
                    <a:alpha val="40000"/>
                  </a:schemeClr>
                </a:outerShdw>
              </a:effectLst>
              <a:uLnTx/>
              <a:uFillTx/>
              <a:latin typeface="Comic Sans MS" pitchFamily="66" charset="0"/>
            </a:endParaRPr>
          </a:p>
        </p:txBody>
      </p:sp>
      <p:sp>
        <p:nvSpPr>
          <p:cNvPr id="8" name="Rectangle 4"/>
          <p:cNvSpPr>
            <a:spLocks noChangeArrowheads="1"/>
          </p:cNvSpPr>
          <p:nvPr/>
        </p:nvSpPr>
        <p:spPr bwMode="auto">
          <a:xfrm>
            <a:off x="827584" y="1916952"/>
            <a:ext cx="7848872" cy="720080"/>
          </a:xfrm>
          <a:prstGeom prst="rect">
            <a:avLst/>
          </a:prstGeom>
          <a:noFill/>
          <a:ln w="9525">
            <a:noFill/>
            <a:miter lim="800000"/>
            <a:headEnd/>
            <a:tailEnd/>
          </a:ln>
        </p:spPr>
        <p:txBody>
          <a:bodyPr/>
          <a:lstStyle/>
          <a:p>
            <a:pPr algn="ctr"/>
            <a:r>
              <a:rPr lang="es-MX" sz="1400" dirty="0">
                <a:ln w="0"/>
                <a:effectLst>
                  <a:outerShdw blurRad="38100" dist="19050" dir="2700000" algn="tl" rotWithShape="0">
                    <a:schemeClr val="dk1">
                      <a:alpha val="40000"/>
                    </a:schemeClr>
                  </a:outerShdw>
                </a:effectLst>
                <a:latin typeface="Comic Sans MS" pitchFamily="66" charset="0"/>
              </a:rPr>
              <a:t>“CONSTRUCCIÓN DE OBRAS COMPLEMENTARIAS PARA LOS CAMPOS DEL ACTIVO INTEGRAL ACEITE TERCIARIO DEL GOLFO”.</a:t>
            </a:r>
          </a:p>
          <a:p>
            <a:endParaRPr lang="es-MX" sz="1400" dirty="0">
              <a:ln w="0"/>
              <a:effectLst>
                <a:outerShdw blurRad="38100" dist="19050" dir="2700000" algn="tl" rotWithShape="0">
                  <a:schemeClr val="dk1">
                    <a:alpha val="40000"/>
                  </a:schemeClr>
                </a:outerShdw>
              </a:effectLst>
            </a:endParaRPr>
          </a:p>
          <a:p>
            <a:endParaRPr lang="es-MX" sz="1400" dirty="0">
              <a:ln w="0"/>
              <a:effectLst>
                <a:outerShdw blurRad="38100" dist="19050" dir="2700000" algn="tl" rotWithShape="0">
                  <a:schemeClr val="dk1">
                    <a:alpha val="40000"/>
                  </a:schemeClr>
                </a:outerShdw>
              </a:effectLst>
            </a:endParaRPr>
          </a:p>
          <a:p>
            <a:endParaRPr lang="es-MX" sz="1400" dirty="0">
              <a:ln w="0"/>
              <a:effectLst>
                <a:outerShdw blurRad="38100" dist="19050" dir="2700000" algn="tl" rotWithShape="0">
                  <a:schemeClr val="dk1">
                    <a:alpha val="40000"/>
                  </a:schemeClr>
                </a:outerShdw>
              </a:effectLst>
              <a:latin typeface="Comic Sans MS" pitchFamily="66" charset="0"/>
            </a:endParaRPr>
          </a:p>
        </p:txBody>
      </p:sp>
      <p:pic>
        <p:nvPicPr>
          <p:cNvPr id="98306" name="Picture 2" descr="C:\fotos_n_8_20_agosto_2011\Cámara\201107\201107A0\12072011648.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512" y="5589360"/>
            <a:ext cx="1571051" cy="1080000"/>
          </a:xfrm>
          <a:prstGeom prst="rect">
            <a:avLst/>
          </a:prstGeom>
          <a:noFill/>
        </p:spPr>
      </p:pic>
      <p:pic>
        <p:nvPicPr>
          <p:cNvPr id="98307" name="Picture 3" descr="C:\fotos_n_8_20_agosto_2011\Cámara\201107\201107A1\15072011683.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35896" y="4293216"/>
            <a:ext cx="1921709" cy="1080000"/>
          </a:xfrm>
          <a:prstGeom prst="rect">
            <a:avLst/>
          </a:prstGeom>
          <a:noFill/>
        </p:spPr>
      </p:pic>
      <p:pic>
        <p:nvPicPr>
          <p:cNvPr id="98308" name="Picture 4" descr="C:\fotos_n_8_20_agosto_2011\Cámara\201103\201103A1\24032011163.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580112" y="5589360"/>
            <a:ext cx="1921709" cy="1080000"/>
          </a:xfrm>
          <a:prstGeom prst="rect">
            <a:avLst/>
          </a:prstGeom>
          <a:noFill/>
        </p:spPr>
      </p:pic>
      <p:pic>
        <p:nvPicPr>
          <p:cNvPr id="98309" name="Picture 5" descr="C:\fuji_agosto_2011\100_FUJI\DSCF0254.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835696" y="5589360"/>
            <a:ext cx="1620000" cy="1080000"/>
          </a:xfrm>
          <a:prstGeom prst="rect">
            <a:avLst/>
          </a:prstGeom>
          <a:noFill/>
        </p:spPr>
      </p:pic>
      <p:pic>
        <p:nvPicPr>
          <p:cNvPr id="98310" name="Picture 6" descr="C:\Archivos_Jesus\fotos_fobos_julio_22\100MEDIA\IMG_3649.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563888" y="5589360"/>
            <a:ext cx="1908101" cy="1080000"/>
          </a:xfrm>
          <a:prstGeom prst="rect">
            <a:avLst/>
          </a:prstGeom>
          <a:noFill/>
        </p:spPr>
      </p:pic>
      <p:pic>
        <p:nvPicPr>
          <p:cNvPr id="15" name="14 Imagen" descr="DSCF0674.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832963" y="4293216"/>
            <a:ext cx="1620000" cy="1080000"/>
          </a:xfrm>
          <a:prstGeom prst="rect">
            <a:avLst/>
          </a:prstGeom>
        </p:spPr>
      </p:pic>
      <p:pic>
        <p:nvPicPr>
          <p:cNvPr id="17409" name="Picture 1" descr="C:\Archivos_Jesus\Iomega_HDD\FOTOS_TELEFONO\Images\201003\201003A0\14032010727.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65535" y="4293216"/>
            <a:ext cx="1440000" cy="1080000"/>
          </a:xfrm>
          <a:prstGeom prst="rect">
            <a:avLst/>
          </a:prstGeom>
          <a:noFill/>
        </p:spPr>
      </p:pic>
      <p:pic>
        <p:nvPicPr>
          <p:cNvPr id="17410" name="Picture 2" descr="C:\Archivos_Jesus\Iomega_HDD\FOTOS_TELEFONO\Images\201003\201003A0\14032010737.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524328" y="5589360"/>
            <a:ext cx="1440000" cy="1080000"/>
          </a:xfrm>
          <a:prstGeom prst="rect">
            <a:avLst/>
          </a:prstGeom>
          <a:noFill/>
        </p:spPr>
      </p:pic>
      <p:pic>
        <p:nvPicPr>
          <p:cNvPr id="17411" name="Picture 3" descr="C:\Archivos_Jesus\Iomega_HDD\FOTOS_TELEFONO\Images\201004\201004A0\15042010861.jp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006561" y="3051846"/>
            <a:ext cx="1440000" cy="1080000"/>
          </a:xfrm>
          <a:prstGeom prst="rect">
            <a:avLst/>
          </a:prstGeom>
          <a:noFill/>
        </p:spPr>
      </p:pic>
      <p:pic>
        <p:nvPicPr>
          <p:cNvPr id="17412" name="Picture 4" descr="C:\Archivos_Jesus\Iomega_HDD\FOTOS_TELEFONO\Images\201004\201004A1\16042010902.jp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652120" y="4293216"/>
            <a:ext cx="1440289" cy="1080000"/>
          </a:xfrm>
          <a:prstGeom prst="rect">
            <a:avLst/>
          </a:prstGeom>
          <a:noFill/>
        </p:spPr>
      </p:pic>
      <p:pic>
        <p:nvPicPr>
          <p:cNvPr id="17413" name="Picture 5" descr="C:\Archivos_Jesus\Iomega_HDD\FOTOS_TELEFONO\Images\201006\201006A0\23062010981.jp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7236296" y="4293216"/>
            <a:ext cx="1440000" cy="1080000"/>
          </a:xfrm>
          <a:prstGeom prst="rect">
            <a:avLst/>
          </a:prstGeom>
          <a:noFill/>
        </p:spPr>
      </p:pic>
      <p:pic>
        <p:nvPicPr>
          <p:cNvPr id="17414" name="Picture 6" descr="C:\Archivos_Jesus\Iomega_HDD\Archivos_Jesus\fotos_poza_rica\corralillos_667\segundo_cabezal_2.jp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6498987" y="3051846"/>
            <a:ext cx="1620000" cy="1080000"/>
          </a:xfrm>
          <a:prstGeom prst="rect">
            <a:avLst/>
          </a:prstGeom>
          <a:noFill/>
        </p:spPr>
      </p:pic>
      <p:sp>
        <p:nvSpPr>
          <p:cNvPr id="22" name="1 Título">
            <a:extLst>
              <a:ext uri="{FF2B5EF4-FFF2-40B4-BE49-F238E27FC236}">
                <a16:creationId xmlns:a16="http://schemas.microsoft.com/office/drawing/2014/main" xmlns="" id="{22406C6D-E199-41F6-837D-F33D10BE069A}"/>
              </a:ext>
            </a:extLst>
          </p:cNvPr>
          <p:cNvSpPr>
            <a:spLocks noGrp="1"/>
          </p:cNvSpPr>
          <p:nvPr>
            <p:ph type="ctrTitle"/>
          </p:nvPr>
        </p:nvSpPr>
        <p:spPr>
          <a:xfrm>
            <a:off x="-127841" y="55421"/>
            <a:ext cx="9036496" cy="1196751"/>
          </a:xfrm>
        </p:spPr>
        <p:txBody>
          <a:bodyPr>
            <a:normAutofit/>
          </a:bodyPr>
          <a:lstStyle/>
          <a:p>
            <a:pPr algn="r"/>
            <a:r>
              <a:rPr lang="es-MX" sz="2600" b="1" dirty="0">
                <a:solidFill>
                  <a:schemeClr val="tx2"/>
                </a:solidFill>
                <a:latin typeface="Arial Narrow" panose="020B0606020202030204" pitchFamily="34" charset="0"/>
              </a:rPr>
              <a:t>                </a:t>
            </a:r>
            <a:r>
              <a:rPr lang="es-MX" sz="2600" b="1" dirty="0">
                <a:solidFill>
                  <a:srgbClr val="00B050"/>
                </a:solidFill>
                <a:latin typeface="Arial Narrow" panose="020B0606020202030204" pitchFamily="34" charset="0"/>
              </a:rPr>
              <a:t>EMPRESA CONTRUCTORA DEL VALLE DE ORIZABA</a:t>
            </a:r>
            <a:br>
              <a:rPr lang="es-MX" sz="2600" b="1" dirty="0">
                <a:solidFill>
                  <a:srgbClr val="00B050"/>
                </a:solidFill>
                <a:latin typeface="Arial Narrow" panose="020B0606020202030204" pitchFamily="34" charset="0"/>
              </a:rPr>
            </a:br>
            <a:r>
              <a:rPr lang="es-MX" sz="2600" b="1" dirty="0">
                <a:solidFill>
                  <a:srgbClr val="00B050"/>
                </a:solidFill>
                <a:latin typeface="Arial Narrow" panose="020B0606020202030204" pitchFamily="34" charset="0"/>
              </a:rPr>
              <a:t>S.A. de C.V.</a:t>
            </a:r>
          </a:p>
        </p:txBody>
      </p:sp>
      <p:pic>
        <p:nvPicPr>
          <p:cNvPr id="23" name="Imagen 22">
            <a:extLst>
              <a:ext uri="{FF2B5EF4-FFF2-40B4-BE49-F238E27FC236}">
                <a16:creationId xmlns:a16="http://schemas.microsoft.com/office/drawing/2014/main" xmlns="" id="{F2D4D451-34DE-4050-82FD-87F3E52D3B9E}"/>
              </a:ext>
            </a:extLst>
          </p:cNvPr>
          <p:cNvPicPr>
            <a:picLocks noChangeAspect="1"/>
          </p:cNvPicPr>
          <p:nvPr/>
        </p:nvPicPr>
        <p:blipFill rotWithShape="1">
          <a:blip r:embed="rId15" cstate="email">
            <a:extLst>
              <a:ext uri="{BEBA8EAE-BF5A-486C-A8C5-ECC9F3942E4B}">
                <a14:imgProps xmlns:a14="http://schemas.microsoft.com/office/drawing/2010/main">
                  <a14:imgLayer r:embed="rId16">
                    <a14:imgEffect>
                      <a14:backgroundRemoval t="0" b="94737" l="5350" r="97119"/>
                    </a14:imgEffect>
                  </a14:imgLayer>
                </a14:imgProps>
              </a:ext>
              <a:ext uri="{28A0092B-C50C-407E-A947-70E740481C1C}">
                <a14:useLocalDpi xmlns:a14="http://schemas.microsoft.com/office/drawing/2010/main"/>
              </a:ext>
            </a:extLst>
          </a:blip>
          <a:srcRect t="6604"/>
          <a:stretch/>
        </p:blipFill>
        <p:spPr>
          <a:xfrm>
            <a:off x="323528" y="41444"/>
            <a:ext cx="1513396" cy="1355556"/>
          </a:xfrm>
          <a:prstGeom prst="rect">
            <a:avLst/>
          </a:prstGeom>
        </p:spPr>
      </p:pic>
      <p:pic>
        <p:nvPicPr>
          <p:cNvPr id="24" name="Imagen 23">
            <a:extLst>
              <a:ext uri="{FF2B5EF4-FFF2-40B4-BE49-F238E27FC236}">
                <a16:creationId xmlns:a16="http://schemas.microsoft.com/office/drawing/2014/main" xmlns="" id="{23A0E76B-5FA3-445D-85B6-826FF6766D92}"/>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909028" y="620961"/>
            <a:ext cx="2291810" cy="855831"/>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4 Tabla"/>
          <p:cNvGraphicFramePr>
            <a:graphicFrameLocks noGrp="1"/>
          </p:cNvGraphicFramePr>
          <p:nvPr>
            <p:extLst>
              <p:ext uri="{D42A27DB-BD31-4B8C-83A1-F6EECF244321}">
                <p14:modId xmlns:p14="http://schemas.microsoft.com/office/powerpoint/2010/main" val="2229012199"/>
              </p:ext>
            </p:extLst>
          </p:nvPr>
        </p:nvGraphicFramePr>
        <p:xfrm>
          <a:off x="1524000" y="2045232"/>
          <a:ext cx="6096000" cy="2608064"/>
        </p:xfrm>
        <a:graphic>
          <a:graphicData uri="http://schemas.openxmlformats.org/drawingml/2006/table">
            <a:tbl>
              <a:tblPr firstRow="1" bandRow="1">
                <a:tableStyleId>{2D5ABB26-0587-4C30-8999-92F81FD0307C}</a:tableStyleId>
              </a:tblPr>
              <a:tblGrid>
                <a:gridCol w="6096000">
                  <a:extLst>
                    <a:ext uri="{9D8B030D-6E8A-4147-A177-3AD203B41FA5}">
                      <a16:colId xmlns:a16="http://schemas.microsoft.com/office/drawing/2014/main" xmlns="" val="20000"/>
                    </a:ext>
                  </a:extLst>
                </a:gridCol>
              </a:tblGrid>
              <a:tr h="2608064">
                <a:tc>
                  <a:txBody>
                    <a:bodyPr/>
                    <a:lstStyle/>
                    <a:p>
                      <a:endParaRPr lang="es-MX" dirty="0"/>
                    </a:p>
                  </a:txBody>
                  <a:tcPr/>
                </a:tc>
                <a:extLst>
                  <a:ext uri="{0D108BD9-81ED-4DB2-BD59-A6C34878D82A}">
                    <a16:rowId xmlns:a16="http://schemas.microsoft.com/office/drawing/2014/main" xmlns="" val="10000"/>
                  </a:ext>
                </a:extLst>
              </a:tr>
            </a:tbl>
          </a:graphicData>
        </a:graphic>
      </p:graphicFrame>
      <p:graphicFrame>
        <p:nvGraphicFramePr>
          <p:cNvPr id="6" name="5 Tabla"/>
          <p:cNvGraphicFramePr>
            <a:graphicFrameLocks noGrp="1"/>
          </p:cNvGraphicFramePr>
          <p:nvPr>
            <p:extLst>
              <p:ext uri="{D42A27DB-BD31-4B8C-83A1-F6EECF244321}">
                <p14:modId xmlns:p14="http://schemas.microsoft.com/office/powerpoint/2010/main" val="62960312"/>
              </p:ext>
            </p:extLst>
          </p:nvPr>
        </p:nvGraphicFramePr>
        <p:xfrm>
          <a:off x="1524000" y="2045232"/>
          <a:ext cx="6096000" cy="2896096"/>
        </p:xfrm>
        <a:graphic>
          <a:graphicData uri="http://schemas.openxmlformats.org/drawingml/2006/table">
            <a:tbl>
              <a:tblPr firstRow="1" bandRow="1">
                <a:tableStyleId>{2D5ABB26-0587-4C30-8999-92F81FD0307C}</a:tableStyleId>
              </a:tblPr>
              <a:tblGrid>
                <a:gridCol w="3048000">
                  <a:extLst>
                    <a:ext uri="{9D8B030D-6E8A-4147-A177-3AD203B41FA5}">
                      <a16:colId xmlns:a16="http://schemas.microsoft.com/office/drawing/2014/main" xmlns="" val="20000"/>
                    </a:ext>
                  </a:extLst>
                </a:gridCol>
                <a:gridCol w="3048000">
                  <a:extLst>
                    <a:ext uri="{9D8B030D-6E8A-4147-A177-3AD203B41FA5}">
                      <a16:colId xmlns:a16="http://schemas.microsoft.com/office/drawing/2014/main" xmlns="" val="20001"/>
                    </a:ext>
                  </a:extLst>
                </a:gridCol>
              </a:tblGrid>
              <a:tr h="28960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MX" dirty="0"/>
                    </a:p>
                  </a:txBody>
                  <a:tcPr/>
                </a:tc>
                <a:tc>
                  <a:txBody>
                    <a:bodyPr/>
                    <a:lstStyle/>
                    <a:p>
                      <a:endParaRPr lang="es-MX" dirty="0"/>
                    </a:p>
                  </a:txBody>
                  <a:tcPr/>
                </a:tc>
                <a:extLst>
                  <a:ext uri="{0D108BD9-81ED-4DB2-BD59-A6C34878D82A}">
                    <a16:rowId xmlns:a16="http://schemas.microsoft.com/office/drawing/2014/main" xmlns="" val="10000"/>
                  </a:ext>
                </a:extLst>
              </a:tr>
            </a:tbl>
          </a:graphicData>
        </a:graphic>
      </p:graphicFrame>
      <p:sp>
        <p:nvSpPr>
          <p:cNvPr id="7" name="Rectangle 3"/>
          <p:cNvSpPr txBox="1">
            <a:spLocks noChangeArrowheads="1"/>
          </p:cNvSpPr>
          <p:nvPr/>
        </p:nvSpPr>
        <p:spPr>
          <a:xfrm>
            <a:off x="971600" y="2853096"/>
            <a:ext cx="6984776" cy="936104"/>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s-ES" sz="1400" i="0" u="none" strike="noStrike" kern="1200" normalizeH="0" baseline="0" noProof="0" dirty="0">
                <a:ln w="0"/>
                <a:effectLst>
                  <a:outerShdw blurRad="38100" dist="19050" dir="2700000" algn="tl" rotWithShape="0">
                    <a:schemeClr val="dk1">
                      <a:alpha val="40000"/>
                    </a:schemeClr>
                  </a:outerShdw>
                </a:effectLst>
                <a:uLnTx/>
                <a:uFillTx/>
                <a:latin typeface="Comic Sans MS" pitchFamily="66" charset="0"/>
              </a:rPr>
              <a:t>Trabajos Realizados:</a:t>
            </a:r>
          </a:p>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endParaRPr lang="es-ES" sz="1400" noProof="0" dirty="0">
              <a:ln w="0"/>
              <a:effectLst>
                <a:outerShdw blurRad="38100" dist="19050" dir="2700000" algn="tl" rotWithShape="0">
                  <a:schemeClr val="dk1">
                    <a:alpha val="40000"/>
                  </a:schemeClr>
                </a:outerShdw>
              </a:effectLst>
              <a:latin typeface="Comic Sans MS" pitchFamily="66" charset="0"/>
            </a:endParaRPr>
          </a:p>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lang="es-ES" sz="1400" noProof="0" dirty="0">
                <a:ln w="0"/>
                <a:effectLst>
                  <a:outerShdw blurRad="38100" dist="19050" dir="2700000" algn="tl" rotWithShape="0">
                    <a:schemeClr val="dk1">
                      <a:alpha val="40000"/>
                    </a:schemeClr>
                  </a:outerShdw>
                </a:effectLst>
                <a:latin typeface="Comic Sans MS" pitchFamily="66" charset="0"/>
              </a:rPr>
              <a:t>Instalación de Líneas para baja Tensión</a:t>
            </a:r>
            <a:r>
              <a:rPr lang="es-ES" sz="1400" dirty="0">
                <a:ln w="0"/>
                <a:effectLst>
                  <a:outerShdw blurRad="38100" dist="19050" dir="2700000" algn="tl" rotWithShape="0">
                    <a:schemeClr val="dk1">
                      <a:alpha val="40000"/>
                    </a:schemeClr>
                  </a:outerShdw>
                </a:effectLst>
                <a:latin typeface="Comic Sans MS" pitchFamily="66" charset="0"/>
              </a:rPr>
              <a:t>.</a:t>
            </a:r>
            <a:r>
              <a:rPr lang="es-ES" sz="1400" noProof="0" dirty="0">
                <a:ln w="0"/>
                <a:effectLst>
                  <a:outerShdw blurRad="38100" dist="19050" dir="2700000" algn="tl" rotWithShape="0">
                    <a:schemeClr val="dk1">
                      <a:alpha val="40000"/>
                    </a:schemeClr>
                  </a:outerShdw>
                </a:effectLst>
                <a:latin typeface="Comic Sans MS" pitchFamily="66" charset="0"/>
              </a:rPr>
              <a:t> </a:t>
            </a:r>
            <a:endParaRPr kumimoji="0" lang="es-ES" sz="1400" i="0" u="none" strike="noStrike" kern="1200" normalizeH="0" baseline="0" noProof="0" dirty="0">
              <a:ln w="0"/>
              <a:effectLst>
                <a:outerShdw blurRad="38100" dist="19050" dir="2700000" algn="tl" rotWithShape="0">
                  <a:schemeClr val="dk1">
                    <a:alpha val="40000"/>
                  </a:schemeClr>
                </a:outerShdw>
              </a:effectLst>
              <a:uLnTx/>
              <a:uFillTx/>
              <a:latin typeface="Comic Sans MS" pitchFamily="66" charset="0"/>
            </a:endParaRPr>
          </a:p>
        </p:txBody>
      </p:sp>
      <p:sp>
        <p:nvSpPr>
          <p:cNvPr id="8" name="Rectangle 4"/>
          <p:cNvSpPr>
            <a:spLocks noChangeArrowheads="1"/>
          </p:cNvSpPr>
          <p:nvPr/>
        </p:nvSpPr>
        <p:spPr bwMode="auto">
          <a:xfrm>
            <a:off x="827584" y="1916992"/>
            <a:ext cx="7848872" cy="720080"/>
          </a:xfrm>
          <a:prstGeom prst="rect">
            <a:avLst/>
          </a:prstGeom>
          <a:noFill/>
          <a:ln w="9525">
            <a:noFill/>
            <a:miter lim="800000"/>
            <a:headEnd/>
            <a:tailEnd/>
          </a:ln>
        </p:spPr>
        <p:txBody>
          <a:bodyPr/>
          <a:lstStyle/>
          <a:p>
            <a:pPr algn="ctr"/>
            <a:r>
              <a:rPr lang="es-MX" sz="1400" dirty="0">
                <a:ln w="0"/>
                <a:effectLst>
                  <a:outerShdw blurRad="38100" dist="19050" dir="2700000" algn="tl" rotWithShape="0">
                    <a:schemeClr val="dk1">
                      <a:alpha val="40000"/>
                    </a:schemeClr>
                  </a:outerShdw>
                </a:effectLst>
                <a:latin typeface="Comic Sans MS" pitchFamily="66" charset="0"/>
              </a:rPr>
              <a:t>“CONSTRUCCIÓN DE OBRAS COMPLEMENTARIAS PARA LOS CAMPOS DEL ACTIVO INTEGRAL ACEITE TERCIARIO DEL GOLFO”.</a:t>
            </a:r>
          </a:p>
          <a:p>
            <a:endParaRPr lang="es-MX" sz="1400" dirty="0">
              <a:ln w="0"/>
              <a:effectLst>
                <a:outerShdw blurRad="38100" dist="19050" dir="2700000" algn="tl" rotWithShape="0">
                  <a:schemeClr val="dk1">
                    <a:alpha val="40000"/>
                  </a:schemeClr>
                </a:outerShdw>
              </a:effectLst>
            </a:endParaRPr>
          </a:p>
          <a:p>
            <a:endParaRPr lang="es-MX" sz="1400" dirty="0">
              <a:ln w="0"/>
              <a:effectLst>
                <a:outerShdw blurRad="38100" dist="19050" dir="2700000" algn="tl" rotWithShape="0">
                  <a:schemeClr val="dk1">
                    <a:alpha val="40000"/>
                  </a:schemeClr>
                </a:outerShdw>
              </a:effectLst>
            </a:endParaRPr>
          </a:p>
          <a:p>
            <a:endParaRPr lang="es-MX" sz="1400" dirty="0">
              <a:ln w="0"/>
              <a:effectLst>
                <a:outerShdw blurRad="38100" dist="19050" dir="2700000" algn="tl" rotWithShape="0">
                  <a:schemeClr val="dk1">
                    <a:alpha val="40000"/>
                  </a:schemeClr>
                </a:outerShdw>
              </a:effectLst>
              <a:latin typeface="Comic Sans MS" pitchFamily="66" charset="0"/>
            </a:endParaRPr>
          </a:p>
        </p:txBody>
      </p:sp>
      <p:pic>
        <p:nvPicPr>
          <p:cNvPr id="32769" name="Picture 1" descr="C:\fotos_n_8_20_agosto_2011\Cámara\201105\201105A0\04052011355.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8544" y="3691147"/>
            <a:ext cx="3552181" cy="2925963"/>
          </a:xfrm>
          <a:prstGeom prst="rect">
            <a:avLst/>
          </a:prstGeom>
          <a:noFill/>
        </p:spPr>
      </p:pic>
      <p:pic>
        <p:nvPicPr>
          <p:cNvPr id="32770" name="Picture 2" descr="C:\fotos_n_8_20_agosto_2011\Cámara\201105\201105A0\04052011356.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96396" y="3691147"/>
            <a:ext cx="1920000" cy="1440000"/>
          </a:xfrm>
          <a:prstGeom prst="rect">
            <a:avLst/>
          </a:prstGeom>
          <a:noFill/>
        </p:spPr>
      </p:pic>
      <p:pic>
        <p:nvPicPr>
          <p:cNvPr id="32771" name="Picture 3" descr="C:\Archivos_Jesus\fotos_fobos_julio_22\100MEDIA\IMG_3417.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78390" y="3711753"/>
            <a:ext cx="1728192" cy="1419394"/>
          </a:xfrm>
          <a:prstGeom prst="rect">
            <a:avLst/>
          </a:prstGeom>
          <a:noFill/>
        </p:spPr>
      </p:pic>
      <p:pic>
        <p:nvPicPr>
          <p:cNvPr id="6146" name="Picture 2" descr="C:\Archivos_Jesus\FOTOS_N_8\201106\201106A0\02062011464.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878390" y="5177110"/>
            <a:ext cx="1080000" cy="1440000"/>
          </a:xfrm>
          <a:prstGeom prst="rect">
            <a:avLst/>
          </a:prstGeom>
          <a:noFill/>
        </p:spPr>
      </p:pic>
      <p:pic>
        <p:nvPicPr>
          <p:cNvPr id="6147" name="Picture 3" descr="C:\Archivos_Jesus\Fotos_Camara_Benq_1_Dic_2010\DCIM\100MEDIA\IMG_2751.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076055" y="5205832"/>
            <a:ext cx="1920000" cy="1440000"/>
          </a:xfrm>
          <a:prstGeom prst="rect">
            <a:avLst/>
          </a:prstGeom>
          <a:noFill/>
        </p:spPr>
      </p:pic>
      <p:pic>
        <p:nvPicPr>
          <p:cNvPr id="6148" name="Picture 4" descr="C:\Archivos_Jesus\Fotos_Camara_Benq_1_Dic_2010\DCIM\100MEDIA\IMG_2757.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020272" y="5229360"/>
            <a:ext cx="1944284" cy="1458213"/>
          </a:xfrm>
          <a:prstGeom prst="rect">
            <a:avLst/>
          </a:prstGeom>
          <a:noFill/>
        </p:spPr>
      </p:pic>
      <p:pic>
        <p:nvPicPr>
          <p:cNvPr id="6149" name="Picture 5" descr="C:\n_95\Images\201103\201103A0\040320112434.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724248" y="3711753"/>
            <a:ext cx="1080000" cy="1440000"/>
          </a:xfrm>
          <a:prstGeom prst="rect">
            <a:avLst/>
          </a:prstGeom>
          <a:noFill/>
        </p:spPr>
      </p:pic>
      <p:sp>
        <p:nvSpPr>
          <p:cNvPr id="17" name="1 Título">
            <a:extLst>
              <a:ext uri="{FF2B5EF4-FFF2-40B4-BE49-F238E27FC236}">
                <a16:creationId xmlns:a16="http://schemas.microsoft.com/office/drawing/2014/main" xmlns="" id="{CA9B38B7-E5E7-466A-8709-48F511736D91}"/>
              </a:ext>
            </a:extLst>
          </p:cNvPr>
          <p:cNvSpPr>
            <a:spLocks noGrp="1"/>
          </p:cNvSpPr>
          <p:nvPr>
            <p:ph type="ctrTitle"/>
          </p:nvPr>
        </p:nvSpPr>
        <p:spPr>
          <a:xfrm>
            <a:off x="-127841" y="55421"/>
            <a:ext cx="9036496" cy="1196751"/>
          </a:xfrm>
        </p:spPr>
        <p:txBody>
          <a:bodyPr>
            <a:normAutofit/>
          </a:bodyPr>
          <a:lstStyle/>
          <a:p>
            <a:pPr algn="r"/>
            <a:r>
              <a:rPr lang="es-MX" sz="2600" b="1" dirty="0">
                <a:solidFill>
                  <a:schemeClr val="tx2"/>
                </a:solidFill>
                <a:latin typeface="Arial Narrow" panose="020B0606020202030204" pitchFamily="34" charset="0"/>
              </a:rPr>
              <a:t>                </a:t>
            </a:r>
            <a:r>
              <a:rPr lang="es-MX" sz="2600" b="1" dirty="0">
                <a:solidFill>
                  <a:srgbClr val="00B050"/>
                </a:solidFill>
                <a:latin typeface="Arial Narrow" panose="020B0606020202030204" pitchFamily="34" charset="0"/>
              </a:rPr>
              <a:t>EMPRESA CONTRUCTORA DEL VALLE DE ORIZABA</a:t>
            </a:r>
            <a:br>
              <a:rPr lang="es-MX" sz="2600" b="1" dirty="0">
                <a:solidFill>
                  <a:srgbClr val="00B050"/>
                </a:solidFill>
                <a:latin typeface="Arial Narrow" panose="020B0606020202030204" pitchFamily="34" charset="0"/>
              </a:rPr>
            </a:br>
            <a:r>
              <a:rPr lang="es-MX" sz="2600" b="1" dirty="0">
                <a:solidFill>
                  <a:srgbClr val="00B050"/>
                </a:solidFill>
                <a:latin typeface="Arial Narrow" panose="020B0606020202030204" pitchFamily="34" charset="0"/>
              </a:rPr>
              <a:t>S.A. de C.V.</a:t>
            </a:r>
          </a:p>
        </p:txBody>
      </p:sp>
      <p:pic>
        <p:nvPicPr>
          <p:cNvPr id="18" name="Imagen 17">
            <a:extLst>
              <a:ext uri="{FF2B5EF4-FFF2-40B4-BE49-F238E27FC236}">
                <a16:creationId xmlns:a16="http://schemas.microsoft.com/office/drawing/2014/main" xmlns="" id="{06AAD977-FC80-4B35-978D-718FAD2E52AF}"/>
              </a:ext>
            </a:extLst>
          </p:cNvPr>
          <p:cNvPicPr>
            <a:picLocks noChangeAspect="1"/>
          </p:cNvPicPr>
          <p:nvPr/>
        </p:nvPicPr>
        <p:blipFill rotWithShape="1">
          <a:blip r:embed="rId10" cstate="email">
            <a:extLst>
              <a:ext uri="{BEBA8EAE-BF5A-486C-A8C5-ECC9F3942E4B}">
                <a14:imgProps xmlns:a14="http://schemas.microsoft.com/office/drawing/2010/main">
                  <a14:imgLayer r:embed="rId11">
                    <a14:imgEffect>
                      <a14:backgroundRemoval t="0" b="94737" l="5350" r="97119"/>
                    </a14:imgEffect>
                  </a14:imgLayer>
                </a14:imgProps>
              </a:ext>
              <a:ext uri="{28A0092B-C50C-407E-A947-70E740481C1C}">
                <a14:useLocalDpi xmlns:a14="http://schemas.microsoft.com/office/drawing/2010/main"/>
              </a:ext>
            </a:extLst>
          </a:blip>
          <a:srcRect t="6604"/>
          <a:stretch/>
        </p:blipFill>
        <p:spPr>
          <a:xfrm>
            <a:off x="323528" y="41444"/>
            <a:ext cx="1513396" cy="1355556"/>
          </a:xfrm>
          <a:prstGeom prst="rect">
            <a:avLst/>
          </a:prstGeom>
        </p:spPr>
      </p:pic>
      <p:pic>
        <p:nvPicPr>
          <p:cNvPr id="19" name="Imagen 18">
            <a:extLst>
              <a:ext uri="{FF2B5EF4-FFF2-40B4-BE49-F238E27FC236}">
                <a16:creationId xmlns:a16="http://schemas.microsoft.com/office/drawing/2014/main" xmlns="" id="{E92F0737-2519-4FBF-AB9D-9A0961AD3835}"/>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909028" y="620961"/>
            <a:ext cx="2291810" cy="855831"/>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4 Tabla"/>
          <p:cNvGraphicFramePr>
            <a:graphicFrameLocks noGrp="1"/>
          </p:cNvGraphicFramePr>
          <p:nvPr>
            <p:extLst>
              <p:ext uri="{D42A27DB-BD31-4B8C-83A1-F6EECF244321}">
                <p14:modId xmlns:p14="http://schemas.microsoft.com/office/powerpoint/2010/main" val="742000554"/>
              </p:ext>
            </p:extLst>
          </p:nvPr>
        </p:nvGraphicFramePr>
        <p:xfrm>
          <a:off x="1524000" y="2117080"/>
          <a:ext cx="6096000" cy="2608064"/>
        </p:xfrm>
        <a:graphic>
          <a:graphicData uri="http://schemas.openxmlformats.org/drawingml/2006/table">
            <a:tbl>
              <a:tblPr firstRow="1" bandRow="1">
                <a:tableStyleId>{2D5ABB26-0587-4C30-8999-92F81FD0307C}</a:tableStyleId>
              </a:tblPr>
              <a:tblGrid>
                <a:gridCol w="6096000">
                  <a:extLst>
                    <a:ext uri="{9D8B030D-6E8A-4147-A177-3AD203B41FA5}">
                      <a16:colId xmlns:a16="http://schemas.microsoft.com/office/drawing/2014/main" xmlns="" val="20000"/>
                    </a:ext>
                  </a:extLst>
                </a:gridCol>
              </a:tblGrid>
              <a:tr h="2608064">
                <a:tc>
                  <a:txBody>
                    <a:bodyPr/>
                    <a:lstStyle/>
                    <a:p>
                      <a:endParaRPr lang="es-MX" dirty="0"/>
                    </a:p>
                  </a:txBody>
                  <a:tcPr/>
                </a:tc>
                <a:extLst>
                  <a:ext uri="{0D108BD9-81ED-4DB2-BD59-A6C34878D82A}">
                    <a16:rowId xmlns:a16="http://schemas.microsoft.com/office/drawing/2014/main" xmlns="" val="10000"/>
                  </a:ext>
                </a:extLst>
              </a:tr>
            </a:tbl>
          </a:graphicData>
        </a:graphic>
      </p:graphicFrame>
      <p:sp>
        <p:nvSpPr>
          <p:cNvPr id="7" name="Rectangle 3"/>
          <p:cNvSpPr txBox="1">
            <a:spLocks noChangeArrowheads="1"/>
          </p:cNvSpPr>
          <p:nvPr/>
        </p:nvSpPr>
        <p:spPr>
          <a:xfrm>
            <a:off x="5753008" y="1330063"/>
            <a:ext cx="3143378" cy="1882913"/>
          </a:xfrm>
          <a:prstGeom prst="rect">
            <a:avLst/>
          </a:prstGeom>
        </p:spPr>
        <p:txBody>
          <a:bodyPr vert="horz" lIns="91440" tIns="45720" rIns="91440" bIns="45720" rtlCol="0">
            <a:normAutofit/>
          </a:bodyPr>
          <a:lstStyle/>
          <a:p>
            <a:r>
              <a:rPr lang="es-MX" sz="1600" dirty="0">
                <a:ln w="0"/>
                <a:latin typeface="Comic Sans MS" pitchFamily="66" charset="0"/>
              </a:rPr>
              <a:t>Actividades:</a:t>
            </a:r>
          </a:p>
          <a:p>
            <a:r>
              <a:rPr lang="es-MX" sz="1600" dirty="0">
                <a:ln w="0"/>
                <a:latin typeface="Comic Sans MS" pitchFamily="66" charset="0"/>
              </a:rPr>
              <a:t>Instalación de PLC´s,.</a:t>
            </a:r>
          </a:p>
          <a:p>
            <a:r>
              <a:rPr lang="es-MX" sz="1600" dirty="0">
                <a:ln w="0"/>
                <a:latin typeface="Comic Sans MS" pitchFamily="66" charset="0"/>
              </a:rPr>
              <a:t>Armado de Gabinetes.</a:t>
            </a:r>
          </a:p>
          <a:p>
            <a:r>
              <a:rPr lang="es-MX" sz="1600" dirty="0">
                <a:ln w="0"/>
                <a:latin typeface="Comic Sans MS" pitchFamily="66" charset="0"/>
              </a:rPr>
              <a:t>Motores Eléctricos. Cableado.</a:t>
            </a:r>
          </a:p>
          <a:p>
            <a:r>
              <a:rPr lang="es-MX" sz="1600" dirty="0">
                <a:ln w="0"/>
                <a:latin typeface="Comic Sans MS" pitchFamily="66" charset="0"/>
              </a:rPr>
              <a:t>Instalación de Tarjetas, </a:t>
            </a:r>
          </a:p>
          <a:p>
            <a:r>
              <a:rPr lang="es-MX" sz="1600" dirty="0">
                <a:ln w="0"/>
                <a:latin typeface="Comic Sans MS" pitchFamily="66" charset="0"/>
              </a:rPr>
              <a:t>Centro de Control de Motores Pruebas. Puesta en Servicio. </a:t>
            </a:r>
          </a:p>
          <a:p>
            <a:endParaRPr lang="es-MX" sz="1600" dirty="0">
              <a:ln w="0"/>
              <a:latin typeface="Comic Sans MS" pitchFamily="66" charset="0"/>
            </a:endParaRPr>
          </a:p>
        </p:txBody>
      </p:sp>
      <p:sp>
        <p:nvSpPr>
          <p:cNvPr id="8" name="Rectangle 4"/>
          <p:cNvSpPr>
            <a:spLocks noChangeArrowheads="1"/>
          </p:cNvSpPr>
          <p:nvPr/>
        </p:nvSpPr>
        <p:spPr bwMode="auto">
          <a:xfrm>
            <a:off x="444174" y="1692920"/>
            <a:ext cx="4608512" cy="1296144"/>
          </a:xfrm>
          <a:prstGeom prst="rect">
            <a:avLst/>
          </a:prstGeom>
          <a:noFill/>
          <a:ln w="9525">
            <a:noFill/>
            <a:miter lim="800000"/>
            <a:headEnd/>
            <a:tailEnd/>
          </a:ln>
        </p:spPr>
        <p:txBody>
          <a:bodyPr/>
          <a:lstStyle/>
          <a:p>
            <a:r>
              <a:rPr lang="es-ES_tradnl" sz="1400" dirty="0">
                <a:ln w="0"/>
                <a:effectLst>
                  <a:outerShdw blurRad="38100" dist="19050" dir="2700000" algn="tl" rotWithShape="0">
                    <a:schemeClr val="dk1">
                      <a:alpha val="40000"/>
                    </a:schemeClr>
                  </a:outerShdw>
                </a:effectLst>
                <a:latin typeface="Comic Sans MS" pitchFamily="66" charset="0"/>
              </a:rPr>
              <a:t>OBRA:</a:t>
            </a:r>
          </a:p>
          <a:p>
            <a:r>
              <a:rPr lang="es-ES_tradnl" sz="1400" dirty="0">
                <a:ln w="0"/>
                <a:effectLst>
                  <a:outerShdw blurRad="38100" dist="19050" dir="2700000" algn="tl" rotWithShape="0">
                    <a:schemeClr val="dk1">
                      <a:alpha val="40000"/>
                    </a:schemeClr>
                  </a:outerShdw>
                </a:effectLst>
                <a:latin typeface="Comic Sans MS" pitchFamily="66" charset="0"/>
              </a:rPr>
              <a:t>ACTUALIZACION DE LOS SISTEMAS DE CONTROL PARA DOS TORNOS  DE RECTIFICACION  CNC  “TAMSA TUBOS DE ACEROS DE MEXICO”</a:t>
            </a:r>
          </a:p>
          <a:p>
            <a:endParaRPr lang="es-ES_tradnl" sz="1400" dirty="0">
              <a:ln w="0"/>
              <a:effectLst>
                <a:outerShdw blurRad="38100" dist="19050" dir="2700000" algn="tl" rotWithShape="0">
                  <a:schemeClr val="dk1">
                    <a:alpha val="40000"/>
                  </a:schemeClr>
                </a:outerShdw>
              </a:effectLst>
              <a:latin typeface="Comic Sans MS" pitchFamily="66" charset="0"/>
            </a:endParaRPr>
          </a:p>
          <a:p>
            <a:endParaRPr lang="es-MX" sz="1400" dirty="0">
              <a:ln w="0"/>
              <a:effectLst>
                <a:outerShdw blurRad="38100" dist="19050" dir="2700000" algn="tl" rotWithShape="0">
                  <a:schemeClr val="dk1">
                    <a:alpha val="40000"/>
                  </a:schemeClr>
                </a:outerShdw>
              </a:effectLst>
            </a:endParaRPr>
          </a:p>
          <a:p>
            <a:endParaRPr lang="es-MX" sz="1400" dirty="0">
              <a:ln w="0"/>
              <a:effectLst>
                <a:outerShdw blurRad="38100" dist="19050" dir="2700000" algn="tl" rotWithShape="0">
                  <a:schemeClr val="dk1">
                    <a:alpha val="40000"/>
                  </a:schemeClr>
                </a:outerShdw>
              </a:effectLst>
            </a:endParaRPr>
          </a:p>
          <a:p>
            <a:endParaRPr lang="es-MX" sz="1400" dirty="0">
              <a:ln w="0"/>
              <a:effectLst>
                <a:outerShdw blurRad="38100" dist="19050" dir="2700000" algn="tl" rotWithShape="0">
                  <a:schemeClr val="dk1">
                    <a:alpha val="40000"/>
                  </a:schemeClr>
                </a:outerShdw>
              </a:effectLst>
            </a:endParaRPr>
          </a:p>
          <a:p>
            <a:endParaRPr lang="es-MX" sz="1400" dirty="0">
              <a:ln w="0"/>
              <a:effectLst>
                <a:outerShdw blurRad="38100" dist="19050" dir="2700000" algn="tl" rotWithShape="0">
                  <a:schemeClr val="dk1">
                    <a:alpha val="40000"/>
                  </a:schemeClr>
                </a:outerShdw>
              </a:effectLst>
              <a:latin typeface="Comic Sans MS" pitchFamily="66" charset="0"/>
            </a:endParaRPr>
          </a:p>
        </p:txBody>
      </p:sp>
      <p:sp>
        <p:nvSpPr>
          <p:cNvPr id="10" name="Rectangle 4"/>
          <p:cNvSpPr>
            <a:spLocks noChangeArrowheads="1"/>
          </p:cNvSpPr>
          <p:nvPr/>
        </p:nvSpPr>
        <p:spPr bwMode="auto">
          <a:xfrm>
            <a:off x="5099903" y="5698698"/>
            <a:ext cx="3970490" cy="1104628"/>
          </a:xfrm>
          <a:prstGeom prst="rect">
            <a:avLst/>
          </a:prstGeom>
          <a:noFill/>
          <a:ln w="9525">
            <a:noFill/>
            <a:miter lim="800000"/>
            <a:headEnd/>
            <a:tailEnd/>
          </a:ln>
        </p:spPr>
        <p:txBody>
          <a:bodyPr/>
          <a:lstStyle/>
          <a:p>
            <a:r>
              <a:rPr lang="es-MX" sz="1200" dirty="0">
                <a:ln w="0"/>
                <a:effectLst>
                  <a:outerShdw blurRad="38100" dist="19050" dir="2700000" algn="tl" rotWithShape="0">
                    <a:schemeClr val="dk1">
                      <a:alpha val="40000"/>
                    </a:schemeClr>
                  </a:outerShdw>
                </a:effectLst>
                <a:latin typeface="Comic Sans MS" pitchFamily="66" charset="0"/>
              </a:rPr>
              <a:t>Contratante:</a:t>
            </a:r>
          </a:p>
          <a:p>
            <a:r>
              <a:rPr lang="es-MX" sz="1200" dirty="0">
                <a:ln w="0"/>
                <a:effectLst>
                  <a:outerShdw blurRad="38100" dist="19050" dir="2700000" algn="tl" rotWithShape="0">
                    <a:schemeClr val="dk1">
                      <a:alpha val="40000"/>
                    </a:schemeClr>
                  </a:outerShdw>
                </a:effectLst>
                <a:latin typeface="Comic Sans MS" pitchFamily="66" charset="0"/>
              </a:rPr>
              <a:t>Ingeniería y Automatización de México, S. A. de C. V.</a:t>
            </a:r>
          </a:p>
          <a:p>
            <a:r>
              <a:rPr lang="es-MX" sz="1200" dirty="0">
                <a:ln w="0"/>
                <a:effectLst>
                  <a:outerShdw blurRad="38100" dist="19050" dir="2700000" algn="tl" rotWithShape="0">
                    <a:schemeClr val="dk1">
                      <a:alpha val="40000"/>
                    </a:schemeClr>
                  </a:outerShdw>
                </a:effectLst>
                <a:latin typeface="Comic Sans MS" pitchFamily="66" charset="0"/>
              </a:rPr>
              <a:t>Enero / marzo de 2016.</a:t>
            </a:r>
          </a:p>
          <a:p>
            <a:r>
              <a:rPr lang="es-MX" sz="1200" dirty="0">
                <a:ln w="0"/>
                <a:effectLst>
                  <a:outerShdw blurRad="38100" dist="19050" dir="2700000" algn="tl" rotWithShape="0">
                    <a:schemeClr val="dk1">
                      <a:alpha val="40000"/>
                    </a:schemeClr>
                  </a:outerShdw>
                </a:effectLst>
                <a:latin typeface="Comic Sans MS" pitchFamily="66" charset="0"/>
              </a:rPr>
              <a:t>Cliente Principal: </a:t>
            </a:r>
          </a:p>
          <a:p>
            <a:r>
              <a:rPr lang="es-MX" sz="1200" dirty="0">
                <a:ln w="0"/>
                <a:effectLst>
                  <a:outerShdw blurRad="38100" dist="19050" dir="2700000" algn="tl" rotWithShape="0">
                    <a:schemeClr val="dk1">
                      <a:alpha val="40000"/>
                    </a:schemeClr>
                  </a:outerShdw>
                </a:effectLst>
                <a:latin typeface="Comic Sans MS" pitchFamily="66" charset="0"/>
              </a:rPr>
              <a:t>TAMSA, Tubos de Acero de México, S. A. de C. V.</a:t>
            </a:r>
          </a:p>
        </p:txBody>
      </p:sp>
      <p:pic>
        <p:nvPicPr>
          <p:cNvPr id="2050" name="Picture 2" descr="C:\Users\Olintec\Pictures\2012-05\2012-05-03-13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7544" y="2996952"/>
            <a:ext cx="809280" cy="1440000"/>
          </a:xfrm>
          <a:prstGeom prst="rect">
            <a:avLst/>
          </a:prstGeom>
          <a:noFill/>
        </p:spPr>
      </p:pic>
      <p:pic>
        <p:nvPicPr>
          <p:cNvPr id="2051" name="Picture 3" descr="C:\Users\Olintec\Pictures\2012-03\2012-03-27-030.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03648" y="2996952"/>
            <a:ext cx="809280" cy="1440000"/>
          </a:xfrm>
          <a:prstGeom prst="rect">
            <a:avLst/>
          </a:prstGeom>
          <a:noFill/>
        </p:spPr>
      </p:pic>
      <p:pic>
        <p:nvPicPr>
          <p:cNvPr id="2052" name="Picture 4" descr="C:\Users\Olintec\Pictures\2012-03\2012-03-27-043.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339752" y="2996952"/>
            <a:ext cx="2232248" cy="1440000"/>
          </a:xfrm>
          <a:prstGeom prst="rect">
            <a:avLst/>
          </a:prstGeom>
          <a:noFill/>
        </p:spPr>
      </p:pic>
      <p:pic>
        <p:nvPicPr>
          <p:cNvPr id="2053"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67543" y="4594819"/>
            <a:ext cx="2232247" cy="2207759"/>
          </a:xfrm>
          <a:prstGeom prst="rect">
            <a:avLst/>
          </a:prstGeom>
          <a:noFill/>
          <a:ln w="9525">
            <a:noFill/>
            <a:miter lim="800000"/>
            <a:headEnd/>
            <a:tailEnd/>
          </a:ln>
        </p:spPr>
      </p:pic>
      <p:pic>
        <p:nvPicPr>
          <p:cNvPr id="2055" name="Picture 7" descr="Fotografía"/>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746207" y="3328844"/>
            <a:ext cx="1811238" cy="1152128"/>
          </a:xfrm>
          <a:prstGeom prst="rect">
            <a:avLst/>
          </a:prstGeom>
          <a:noFill/>
        </p:spPr>
      </p:pic>
      <p:pic>
        <p:nvPicPr>
          <p:cNvPr id="2057" name="Picture 9" descr="Fotografía"/>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860670" y="4524156"/>
            <a:ext cx="1097280" cy="1296144"/>
          </a:xfrm>
          <a:prstGeom prst="rect">
            <a:avLst/>
          </a:prstGeom>
          <a:noFill/>
        </p:spPr>
      </p:pic>
      <p:pic>
        <p:nvPicPr>
          <p:cNvPr id="2059" name="Picture 11" descr="Fotografía"/>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077589" y="4554160"/>
            <a:ext cx="2035860" cy="1144538"/>
          </a:xfrm>
          <a:prstGeom prst="rect">
            <a:avLst/>
          </a:prstGeom>
          <a:noFill/>
        </p:spPr>
      </p:pic>
      <p:pic>
        <p:nvPicPr>
          <p:cNvPr id="2061" name="Picture 13" descr="Fotografía"/>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848240" y="5935155"/>
            <a:ext cx="1097279" cy="936104"/>
          </a:xfrm>
          <a:prstGeom prst="rect">
            <a:avLst/>
          </a:prstGeom>
          <a:noFill/>
        </p:spPr>
      </p:pic>
      <p:sp>
        <p:nvSpPr>
          <p:cNvPr id="18" name="1 Título">
            <a:extLst>
              <a:ext uri="{FF2B5EF4-FFF2-40B4-BE49-F238E27FC236}">
                <a16:creationId xmlns:a16="http://schemas.microsoft.com/office/drawing/2014/main" xmlns="" id="{0C0B7979-363B-4BD7-B45C-8A0F62B30E6B}"/>
              </a:ext>
            </a:extLst>
          </p:cNvPr>
          <p:cNvSpPr>
            <a:spLocks noGrp="1"/>
          </p:cNvSpPr>
          <p:nvPr>
            <p:ph type="ctrTitle"/>
          </p:nvPr>
        </p:nvSpPr>
        <p:spPr>
          <a:xfrm>
            <a:off x="-127841" y="55421"/>
            <a:ext cx="9036496" cy="1196751"/>
          </a:xfrm>
        </p:spPr>
        <p:txBody>
          <a:bodyPr>
            <a:normAutofit/>
          </a:bodyPr>
          <a:lstStyle/>
          <a:p>
            <a:pPr algn="r"/>
            <a:r>
              <a:rPr lang="es-MX" sz="2600" b="1" dirty="0">
                <a:solidFill>
                  <a:schemeClr val="tx2"/>
                </a:solidFill>
                <a:latin typeface="Arial Narrow" panose="020B0606020202030204" pitchFamily="34" charset="0"/>
              </a:rPr>
              <a:t>                </a:t>
            </a:r>
            <a:r>
              <a:rPr lang="es-MX" sz="2600" b="1" dirty="0">
                <a:solidFill>
                  <a:srgbClr val="00B050"/>
                </a:solidFill>
                <a:latin typeface="Arial Narrow" panose="020B0606020202030204" pitchFamily="34" charset="0"/>
              </a:rPr>
              <a:t>EMPRESA CONTRUCTORA DEL VALLE DE ORIZABA</a:t>
            </a:r>
            <a:br>
              <a:rPr lang="es-MX" sz="2600" b="1" dirty="0">
                <a:solidFill>
                  <a:srgbClr val="00B050"/>
                </a:solidFill>
                <a:latin typeface="Arial Narrow" panose="020B0606020202030204" pitchFamily="34" charset="0"/>
              </a:rPr>
            </a:br>
            <a:r>
              <a:rPr lang="es-MX" sz="2600" b="1" dirty="0">
                <a:solidFill>
                  <a:srgbClr val="00B050"/>
                </a:solidFill>
                <a:latin typeface="Arial Narrow" panose="020B0606020202030204" pitchFamily="34" charset="0"/>
              </a:rPr>
              <a:t>S.A. de C.V.</a:t>
            </a:r>
          </a:p>
        </p:txBody>
      </p:sp>
      <p:pic>
        <p:nvPicPr>
          <p:cNvPr id="19" name="Imagen 18">
            <a:extLst>
              <a:ext uri="{FF2B5EF4-FFF2-40B4-BE49-F238E27FC236}">
                <a16:creationId xmlns:a16="http://schemas.microsoft.com/office/drawing/2014/main" xmlns="" id="{29628F78-B4B7-44D6-B37A-ADAEABC9F808}"/>
              </a:ext>
            </a:extLst>
          </p:cNvPr>
          <p:cNvPicPr>
            <a:picLocks noChangeAspect="1"/>
          </p:cNvPicPr>
          <p:nvPr/>
        </p:nvPicPr>
        <p:blipFill rotWithShape="1">
          <a:blip r:embed="rId11" cstate="email">
            <a:extLst>
              <a:ext uri="{BEBA8EAE-BF5A-486C-A8C5-ECC9F3942E4B}">
                <a14:imgProps xmlns:a14="http://schemas.microsoft.com/office/drawing/2010/main">
                  <a14:imgLayer r:embed="rId12">
                    <a14:imgEffect>
                      <a14:backgroundRemoval t="0" b="94737" l="5350" r="97119"/>
                    </a14:imgEffect>
                  </a14:imgLayer>
                </a14:imgProps>
              </a:ext>
              <a:ext uri="{28A0092B-C50C-407E-A947-70E740481C1C}">
                <a14:useLocalDpi xmlns:a14="http://schemas.microsoft.com/office/drawing/2010/main"/>
              </a:ext>
            </a:extLst>
          </a:blip>
          <a:srcRect t="6604"/>
          <a:stretch/>
        </p:blipFill>
        <p:spPr>
          <a:xfrm>
            <a:off x="323528" y="41444"/>
            <a:ext cx="1513396" cy="1355556"/>
          </a:xfrm>
          <a:prstGeom prst="rect">
            <a:avLst/>
          </a:prstGeom>
        </p:spPr>
      </p:pic>
      <p:pic>
        <p:nvPicPr>
          <p:cNvPr id="20" name="Imagen 19">
            <a:extLst>
              <a:ext uri="{FF2B5EF4-FFF2-40B4-BE49-F238E27FC236}">
                <a16:creationId xmlns:a16="http://schemas.microsoft.com/office/drawing/2014/main" xmlns="" id="{7F37CA59-E732-4ADD-8EBD-50147A32DF4A}"/>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909028" y="620961"/>
            <a:ext cx="2291810" cy="855831"/>
          </a:xfrm>
          <a:prstGeom prst="rect">
            <a:avLst/>
          </a:prstGeom>
        </p:spPr>
      </p:pic>
      <p:sp>
        <p:nvSpPr>
          <p:cNvPr id="17" name="Rectángulo 16">
            <a:extLst>
              <a:ext uri="{FF2B5EF4-FFF2-40B4-BE49-F238E27FC236}">
                <a16:creationId xmlns:a16="http://schemas.microsoft.com/office/drawing/2014/main" xmlns="" id="{61330925-F789-4421-B9AE-624AA66ADB53}"/>
              </a:ext>
            </a:extLst>
          </p:cNvPr>
          <p:cNvSpPr/>
          <p:nvPr/>
        </p:nvSpPr>
        <p:spPr>
          <a:xfrm>
            <a:off x="6780181" y="4436952"/>
            <a:ext cx="2173993" cy="646331"/>
          </a:xfrm>
          <a:prstGeom prst="rect">
            <a:avLst/>
          </a:prstGeom>
        </p:spPr>
        <p:txBody>
          <a:bodyPr wrap="none">
            <a:spAutoFit/>
          </a:bodyPr>
          <a:lstStyle/>
          <a:p>
            <a:pPr algn="ctr"/>
            <a:r>
              <a:rPr lang="es-MX" dirty="0">
                <a:ln w="0"/>
                <a:effectLst>
                  <a:outerShdw blurRad="38100" dist="19050" dir="2700000" algn="tl" rotWithShape="0">
                    <a:schemeClr val="dk1">
                      <a:alpha val="40000"/>
                    </a:schemeClr>
                  </a:outerShdw>
                </a:effectLst>
                <a:latin typeface="Comic Sans MS" pitchFamily="66" charset="0"/>
              </a:rPr>
              <a:t>Automatización de</a:t>
            </a:r>
          </a:p>
          <a:p>
            <a:pPr algn="ctr"/>
            <a:r>
              <a:rPr lang="es-MX" dirty="0">
                <a:ln w="0"/>
                <a:effectLst>
                  <a:outerShdw blurRad="38100" dist="19050" dir="2700000" algn="tl" rotWithShape="0">
                    <a:schemeClr val="dk1">
                      <a:alpha val="40000"/>
                    </a:schemeClr>
                  </a:outerShdw>
                </a:effectLst>
                <a:latin typeface="Comic Sans MS" pitchFamily="66" charset="0"/>
              </a:rPr>
              <a:t>Tornos CNC</a:t>
            </a:r>
            <a:endParaRPr lang="es-MX"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4 Tabla"/>
          <p:cNvGraphicFramePr>
            <a:graphicFrameLocks noGrp="1"/>
          </p:cNvGraphicFramePr>
          <p:nvPr>
            <p:extLst>
              <p:ext uri="{D42A27DB-BD31-4B8C-83A1-F6EECF244321}">
                <p14:modId xmlns:p14="http://schemas.microsoft.com/office/powerpoint/2010/main" val="623949658"/>
              </p:ext>
            </p:extLst>
          </p:nvPr>
        </p:nvGraphicFramePr>
        <p:xfrm>
          <a:off x="1524000" y="1973064"/>
          <a:ext cx="6096000" cy="2608064"/>
        </p:xfrm>
        <a:graphic>
          <a:graphicData uri="http://schemas.openxmlformats.org/drawingml/2006/table">
            <a:tbl>
              <a:tblPr firstRow="1" bandRow="1">
                <a:tableStyleId>{2D5ABB26-0587-4C30-8999-92F81FD0307C}</a:tableStyleId>
              </a:tblPr>
              <a:tblGrid>
                <a:gridCol w="6096000">
                  <a:extLst>
                    <a:ext uri="{9D8B030D-6E8A-4147-A177-3AD203B41FA5}">
                      <a16:colId xmlns:a16="http://schemas.microsoft.com/office/drawing/2014/main" xmlns="" val="20000"/>
                    </a:ext>
                  </a:extLst>
                </a:gridCol>
              </a:tblGrid>
              <a:tr h="2608064">
                <a:tc>
                  <a:txBody>
                    <a:bodyPr/>
                    <a:lstStyle/>
                    <a:p>
                      <a:endParaRPr lang="es-MX" dirty="0"/>
                    </a:p>
                  </a:txBody>
                  <a:tcPr/>
                </a:tc>
                <a:extLst>
                  <a:ext uri="{0D108BD9-81ED-4DB2-BD59-A6C34878D82A}">
                    <a16:rowId xmlns:a16="http://schemas.microsoft.com/office/drawing/2014/main" xmlns="" val="10000"/>
                  </a:ext>
                </a:extLst>
              </a:tr>
            </a:tbl>
          </a:graphicData>
        </a:graphic>
      </p:graphicFrame>
      <p:sp>
        <p:nvSpPr>
          <p:cNvPr id="8" name="Rectangle 4"/>
          <p:cNvSpPr>
            <a:spLocks noChangeArrowheads="1"/>
          </p:cNvSpPr>
          <p:nvPr/>
        </p:nvSpPr>
        <p:spPr bwMode="auto">
          <a:xfrm>
            <a:off x="467544" y="1916833"/>
            <a:ext cx="3600400" cy="1440159"/>
          </a:xfrm>
          <a:prstGeom prst="rect">
            <a:avLst/>
          </a:prstGeom>
          <a:noFill/>
          <a:ln w="9525">
            <a:noFill/>
            <a:miter lim="800000"/>
            <a:headEnd/>
            <a:tailEnd/>
          </a:ln>
        </p:spPr>
        <p:txBody>
          <a:bodyPr/>
          <a:lstStyle/>
          <a:p>
            <a:r>
              <a:rPr lang="es-ES_tradnl" sz="1400" dirty="0">
                <a:ln w="0"/>
                <a:effectLst>
                  <a:outerShdw blurRad="38100" dist="19050" dir="2700000" algn="tl" rotWithShape="0">
                    <a:schemeClr val="dk1">
                      <a:alpha val="40000"/>
                    </a:schemeClr>
                  </a:outerShdw>
                </a:effectLst>
                <a:latin typeface="Comic Sans MS" pitchFamily="66" charset="0"/>
              </a:rPr>
              <a:t>OBRA:</a:t>
            </a:r>
          </a:p>
          <a:p>
            <a:r>
              <a:rPr lang="es-ES_tradnl" sz="1400" dirty="0">
                <a:ln w="0"/>
                <a:effectLst>
                  <a:outerShdw blurRad="38100" dist="19050" dir="2700000" algn="tl" rotWithShape="0">
                    <a:schemeClr val="dk1">
                      <a:alpha val="40000"/>
                    </a:schemeClr>
                  </a:outerShdw>
                </a:effectLst>
                <a:latin typeface="Comic Sans MS" pitchFamily="66" charset="0"/>
              </a:rPr>
              <a:t>REHABILITACION INTEGRAL DE INSTALACIONES DE PRODUCCION EN LOS CAMPOS DEL SECTOR CENTRO DE ACTIVO INTEGRAL ACEITE TERCIARIO DEL GOLFO. </a:t>
            </a:r>
            <a:endParaRPr lang="es-MX" sz="1400" dirty="0">
              <a:ln w="0"/>
              <a:effectLst>
                <a:outerShdw blurRad="38100" dist="19050" dir="2700000" algn="tl" rotWithShape="0">
                  <a:schemeClr val="dk1">
                    <a:alpha val="40000"/>
                  </a:schemeClr>
                </a:outerShdw>
              </a:effectLst>
              <a:latin typeface="Comic Sans MS" pitchFamily="66" charset="0"/>
            </a:endParaRPr>
          </a:p>
          <a:p>
            <a:endParaRPr lang="es-MX" sz="1400" dirty="0">
              <a:ln w="0"/>
              <a:effectLst>
                <a:outerShdw blurRad="38100" dist="19050" dir="2700000" algn="tl" rotWithShape="0">
                  <a:schemeClr val="dk1">
                    <a:alpha val="40000"/>
                  </a:schemeClr>
                </a:outerShdw>
              </a:effectLst>
            </a:endParaRPr>
          </a:p>
          <a:p>
            <a:endParaRPr lang="es-MX" sz="1400" dirty="0">
              <a:ln w="0"/>
              <a:effectLst>
                <a:outerShdw blurRad="38100" dist="19050" dir="2700000" algn="tl" rotWithShape="0">
                  <a:schemeClr val="dk1">
                    <a:alpha val="40000"/>
                  </a:schemeClr>
                </a:outerShdw>
              </a:effectLst>
            </a:endParaRPr>
          </a:p>
          <a:p>
            <a:endParaRPr lang="es-MX" sz="1400" dirty="0">
              <a:ln w="0"/>
              <a:effectLst>
                <a:outerShdw blurRad="38100" dist="19050" dir="2700000" algn="tl" rotWithShape="0">
                  <a:schemeClr val="dk1">
                    <a:alpha val="40000"/>
                  </a:schemeClr>
                </a:outerShdw>
              </a:effectLst>
              <a:latin typeface="Comic Sans MS" pitchFamily="66" charset="0"/>
            </a:endParaRPr>
          </a:p>
        </p:txBody>
      </p:sp>
      <p:sp>
        <p:nvSpPr>
          <p:cNvPr id="12" name="Rectangle 4"/>
          <p:cNvSpPr>
            <a:spLocks noChangeArrowheads="1"/>
          </p:cNvSpPr>
          <p:nvPr/>
        </p:nvSpPr>
        <p:spPr bwMode="auto">
          <a:xfrm>
            <a:off x="4664399" y="5814890"/>
            <a:ext cx="4475618" cy="1015786"/>
          </a:xfrm>
          <a:prstGeom prst="rect">
            <a:avLst/>
          </a:prstGeom>
          <a:noFill/>
          <a:ln w="9525">
            <a:noFill/>
            <a:miter lim="800000"/>
            <a:headEnd/>
            <a:tailEnd/>
          </a:ln>
        </p:spPr>
        <p:txBody>
          <a:bodyPr/>
          <a:lstStyle/>
          <a:p>
            <a:r>
              <a:rPr lang="es-MX" sz="1200" dirty="0">
                <a:ln w="0"/>
                <a:effectLst>
                  <a:outerShdw blurRad="38100" dist="19050" dir="2700000" algn="tl" rotWithShape="0">
                    <a:schemeClr val="dk1">
                      <a:alpha val="40000"/>
                    </a:schemeClr>
                  </a:outerShdw>
                </a:effectLst>
                <a:latin typeface="Comic Sans MS" pitchFamily="66" charset="0"/>
              </a:rPr>
              <a:t>Contratante:</a:t>
            </a:r>
          </a:p>
          <a:p>
            <a:r>
              <a:rPr lang="es-MX" sz="1200" dirty="0">
                <a:ln w="0"/>
                <a:effectLst>
                  <a:outerShdw blurRad="38100" dist="19050" dir="2700000" algn="tl" rotWithShape="0">
                    <a:schemeClr val="dk1">
                      <a:alpha val="40000"/>
                    </a:schemeClr>
                  </a:outerShdw>
                </a:effectLst>
                <a:latin typeface="Comic Sans MS" pitchFamily="66" charset="0"/>
              </a:rPr>
              <a:t>Sociedad Industrial de Construcciones Eléctricas, SA de CV</a:t>
            </a:r>
          </a:p>
          <a:p>
            <a:r>
              <a:rPr lang="es-MX" sz="1200" dirty="0">
                <a:ln w="0"/>
                <a:effectLst>
                  <a:outerShdw blurRad="38100" dist="19050" dir="2700000" algn="tl" rotWithShape="0">
                    <a:schemeClr val="dk1">
                      <a:alpha val="40000"/>
                    </a:schemeClr>
                  </a:outerShdw>
                </a:effectLst>
                <a:latin typeface="Comic Sans MS" pitchFamily="66" charset="0"/>
              </a:rPr>
              <a:t>Octubre del 2012 / Julio del 2014.</a:t>
            </a:r>
          </a:p>
          <a:p>
            <a:r>
              <a:rPr lang="es-MX" sz="1200" dirty="0">
                <a:ln w="0"/>
                <a:effectLst>
                  <a:outerShdw blurRad="38100" dist="19050" dir="2700000" algn="tl" rotWithShape="0">
                    <a:schemeClr val="dk1">
                      <a:alpha val="40000"/>
                    </a:schemeClr>
                  </a:outerShdw>
                </a:effectLst>
                <a:latin typeface="Comic Sans MS" pitchFamily="66" charset="0"/>
              </a:rPr>
              <a:t>Cliente Principal: </a:t>
            </a:r>
          </a:p>
          <a:p>
            <a:r>
              <a:rPr lang="es-MX" sz="1200" dirty="0">
                <a:ln w="0"/>
                <a:effectLst>
                  <a:outerShdw blurRad="38100" dist="19050" dir="2700000" algn="tl" rotWithShape="0">
                    <a:schemeClr val="dk1">
                      <a:alpha val="40000"/>
                    </a:schemeClr>
                  </a:outerShdw>
                </a:effectLst>
                <a:latin typeface="Comic Sans MS" pitchFamily="66" charset="0"/>
              </a:rPr>
              <a:t>PEMEX  Exploración y Producción.</a:t>
            </a:r>
          </a:p>
        </p:txBody>
      </p:sp>
      <p:sp>
        <p:nvSpPr>
          <p:cNvPr id="13" name="Rectangle 3"/>
          <p:cNvSpPr txBox="1">
            <a:spLocks noChangeArrowheads="1"/>
          </p:cNvSpPr>
          <p:nvPr/>
        </p:nvSpPr>
        <p:spPr>
          <a:xfrm>
            <a:off x="5368977" y="1698761"/>
            <a:ext cx="3444370" cy="2608064"/>
          </a:xfrm>
          <a:prstGeom prst="rect">
            <a:avLst/>
          </a:prstGeom>
        </p:spPr>
        <p:txBody>
          <a:bodyPr vert="horz" lIns="91440" tIns="45720" rIns="91440" bIns="45720" rtlCol="0">
            <a:normAutofit/>
          </a:bodyPr>
          <a:lstStyle/>
          <a:p>
            <a:pPr algn="just"/>
            <a:r>
              <a:rPr lang="es-MX" sz="1600" dirty="0">
                <a:ln w="0"/>
                <a:latin typeface="Comic Sans MS" pitchFamily="66" charset="0"/>
              </a:rPr>
              <a:t>Actividades:</a:t>
            </a:r>
          </a:p>
          <a:p>
            <a:pPr algn="just"/>
            <a:r>
              <a:rPr lang="es-MX" sz="1600" dirty="0">
                <a:ln w="0"/>
                <a:latin typeface="Comic Sans MS" pitchFamily="66" charset="0"/>
              </a:rPr>
              <a:t>Fabricación e Instalación:</a:t>
            </a:r>
          </a:p>
          <a:p>
            <a:pPr algn="just"/>
            <a:r>
              <a:rPr lang="es-MX" sz="1600" dirty="0">
                <a:ln w="0"/>
                <a:latin typeface="Comic Sans MS" pitchFamily="66" charset="0"/>
              </a:rPr>
              <a:t>Redes Contraincendios.</a:t>
            </a:r>
          </a:p>
          <a:p>
            <a:pPr algn="just"/>
            <a:r>
              <a:rPr lang="es-MX" sz="1600" dirty="0">
                <a:ln w="0"/>
                <a:latin typeface="Comic Sans MS" pitchFamily="66" charset="0"/>
              </a:rPr>
              <a:t>Cabezales de recibo.</a:t>
            </a:r>
          </a:p>
          <a:p>
            <a:pPr algn="just"/>
            <a:r>
              <a:rPr lang="es-MX" sz="1600" dirty="0">
                <a:ln w="0"/>
                <a:latin typeface="Comic Sans MS" pitchFamily="66" charset="0"/>
              </a:rPr>
              <a:t>Tuberías.</a:t>
            </a:r>
          </a:p>
          <a:p>
            <a:pPr algn="just"/>
            <a:r>
              <a:rPr lang="es-MX" sz="1600" dirty="0">
                <a:ln w="0"/>
                <a:latin typeface="Comic Sans MS" pitchFamily="66" charset="0"/>
              </a:rPr>
              <a:t>Separadores bifásicos.</a:t>
            </a:r>
          </a:p>
          <a:p>
            <a:pPr algn="just"/>
            <a:r>
              <a:rPr lang="es-MX" sz="1600" dirty="0">
                <a:ln w="0"/>
                <a:latin typeface="Comic Sans MS" pitchFamily="66" charset="0"/>
              </a:rPr>
              <a:t>Quemadores Auto soportados y </a:t>
            </a:r>
          </a:p>
          <a:p>
            <a:pPr algn="just"/>
            <a:r>
              <a:rPr lang="es-MX" sz="1600" dirty="0">
                <a:ln w="0"/>
                <a:latin typeface="Comic Sans MS" pitchFamily="66" charset="0"/>
              </a:rPr>
              <a:t>Tipo Vela. Obra civil.</a:t>
            </a:r>
          </a:p>
          <a:p>
            <a:pPr algn="just"/>
            <a:r>
              <a:rPr lang="es-MX" sz="1600" dirty="0">
                <a:ln w="0"/>
                <a:latin typeface="Comic Sans MS" pitchFamily="66" charset="0"/>
              </a:rPr>
              <a:t>Aplicación de Recubrimientos.</a:t>
            </a:r>
          </a:p>
          <a:p>
            <a:pPr algn="just"/>
            <a:r>
              <a:rPr lang="es-MX" sz="1600" dirty="0">
                <a:ln w="0"/>
                <a:latin typeface="Comic Sans MS" pitchFamily="66" charset="0"/>
              </a:rPr>
              <a:t>Etc.</a:t>
            </a:r>
          </a:p>
          <a:p>
            <a:pPr algn="just"/>
            <a:endParaRPr lang="es-MX" sz="1600" dirty="0">
              <a:ln w="0"/>
              <a:latin typeface="Comic Sans MS" pitchFamily="66" charset="0"/>
            </a:endParaRPr>
          </a:p>
        </p:txBody>
      </p:sp>
      <p:pic>
        <p:nvPicPr>
          <p:cNvPr id="10" name="7 Imagen"/>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0449" y="3567728"/>
            <a:ext cx="4220400" cy="2813600"/>
          </a:xfrm>
          <a:prstGeom prst="rect">
            <a:avLst/>
          </a:prstGeom>
        </p:spPr>
      </p:pic>
      <p:sp>
        <p:nvSpPr>
          <p:cNvPr id="11" name="1 Título">
            <a:extLst>
              <a:ext uri="{FF2B5EF4-FFF2-40B4-BE49-F238E27FC236}">
                <a16:creationId xmlns:a16="http://schemas.microsoft.com/office/drawing/2014/main" xmlns="" id="{A23697FD-0AEF-4AD8-8906-71B6515EB3D5}"/>
              </a:ext>
            </a:extLst>
          </p:cNvPr>
          <p:cNvSpPr>
            <a:spLocks noGrp="1"/>
          </p:cNvSpPr>
          <p:nvPr>
            <p:ph type="ctrTitle"/>
          </p:nvPr>
        </p:nvSpPr>
        <p:spPr>
          <a:xfrm>
            <a:off x="-127841" y="55421"/>
            <a:ext cx="9036496" cy="1196751"/>
          </a:xfrm>
        </p:spPr>
        <p:txBody>
          <a:bodyPr>
            <a:normAutofit/>
          </a:bodyPr>
          <a:lstStyle/>
          <a:p>
            <a:pPr algn="r"/>
            <a:r>
              <a:rPr lang="es-MX" sz="2600" b="1" dirty="0">
                <a:solidFill>
                  <a:schemeClr val="tx2"/>
                </a:solidFill>
                <a:latin typeface="Arial Narrow" panose="020B0606020202030204" pitchFamily="34" charset="0"/>
              </a:rPr>
              <a:t>                </a:t>
            </a:r>
            <a:r>
              <a:rPr lang="es-MX" sz="2600" b="1" dirty="0">
                <a:solidFill>
                  <a:srgbClr val="00B050"/>
                </a:solidFill>
                <a:latin typeface="Arial Narrow" panose="020B0606020202030204" pitchFamily="34" charset="0"/>
              </a:rPr>
              <a:t>EMPRESA CONTRUCTORA DEL VALLE DE ORIZABA</a:t>
            </a:r>
            <a:br>
              <a:rPr lang="es-MX" sz="2600" b="1" dirty="0">
                <a:solidFill>
                  <a:srgbClr val="00B050"/>
                </a:solidFill>
                <a:latin typeface="Arial Narrow" panose="020B0606020202030204" pitchFamily="34" charset="0"/>
              </a:rPr>
            </a:br>
            <a:r>
              <a:rPr lang="es-MX" sz="2600" b="1" dirty="0">
                <a:solidFill>
                  <a:srgbClr val="00B050"/>
                </a:solidFill>
                <a:latin typeface="Arial Narrow" panose="020B0606020202030204" pitchFamily="34" charset="0"/>
              </a:rPr>
              <a:t>S.A. de C.V.</a:t>
            </a:r>
          </a:p>
        </p:txBody>
      </p:sp>
      <p:pic>
        <p:nvPicPr>
          <p:cNvPr id="14" name="Imagen 13">
            <a:extLst>
              <a:ext uri="{FF2B5EF4-FFF2-40B4-BE49-F238E27FC236}">
                <a16:creationId xmlns:a16="http://schemas.microsoft.com/office/drawing/2014/main" xmlns="" id="{84746806-32B5-4974-BAD5-83C6C6F15E28}"/>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94737" l="5350" r="97119"/>
                    </a14:imgEffect>
                  </a14:imgLayer>
                </a14:imgProps>
              </a:ext>
              <a:ext uri="{28A0092B-C50C-407E-A947-70E740481C1C}">
                <a14:useLocalDpi xmlns:a14="http://schemas.microsoft.com/office/drawing/2010/main"/>
              </a:ext>
            </a:extLst>
          </a:blip>
          <a:srcRect t="6604"/>
          <a:stretch/>
        </p:blipFill>
        <p:spPr>
          <a:xfrm>
            <a:off x="323528" y="41444"/>
            <a:ext cx="1513396" cy="1355556"/>
          </a:xfrm>
          <a:prstGeom prst="rect">
            <a:avLst/>
          </a:prstGeom>
        </p:spPr>
      </p:pic>
      <p:pic>
        <p:nvPicPr>
          <p:cNvPr id="17" name="Imagen 16">
            <a:extLst>
              <a:ext uri="{FF2B5EF4-FFF2-40B4-BE49-F238E27FC236}">
                <a16:creationId xmlns:a16="http://schemas.microsoft.com/office/drawing/2014/main" xmlns="" id="{3AAD6152-DCBB-40F8-8C69-B44C96AF658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09028" y="620961"/>
            <a:ext cx="2291810" cy="855831"/>
          </a:xfrm>
          <a:prstGeom prst="rect">
            <a:avLst/>
          </a:prstGeom>
        </p:spPr>
      </p:pic>
      <p:sp>
        <p:nvSpPr>
          <p:cNvPr id="15" name="Rectángulo 14">
            <a:extLst>
              <a:ext uri="{FF2B5EF4-FFF2-40B4-BE49-F238E27FC236}">
                <a16:creationId xmlns:a16="http://schemas.microsoft.com/office/drawing/2014/main" xmlns="" id="{4444B769-51A2-4EFD-B7D5-30613D05D93F}"/>
              </a:ext>
            </a:extLst>
          </p:cNvPr>
          <p:cNvSpPr/>
          <p:nvPr/>
        </p:nvSpPr>
        <p:spPr>
          <a:xfrm>
            <a:off x="6161659" y="4753415"/>
            <a:ext cx="2651688" cy="369332"/>
          </a:xfrm>
          <a:prstGeom prst="rect">
            <a:avLst/>
          </a:prstGeom>
        </p:spPr>
        <p:txBody>
          <a:bodyPr wrap="none">
            <a:spAutoFit/>
          </a:bodyPr>
          <a:lstStyle/>
          <a:p>
            <a:pPr algn="ctr"/>
            <a:r>
              <a:rPr lang="es-MX" dirty="0">
                <a:ln w="0"/>
                <a:effectLst>
                  <a:outerShdw blurRad="38100" dist="19050" dir="2700000" algn="tl" rotWithShape="0">
                    <a:schemeClr val="dk1">
                      <a:alpha val="40000"/>
                    </a:schemeClr>
                  </a:outerShdw>
                </a:effectLst>
                <a:latin typeface="Comic Sans MS" pitchFamily="66" charset="0"/>
              </a:rPr>
              <a:t>Rehabilitación Integral</a:t>
            </a:r>
            <a:endParaRPr lang="es-MX"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4 Tabla"/>
          <p:cNvGraphicFramePr>
            <a:graphicFrameLocks noGrp="1"/>
          </p:cNvGraphicFramePr>
          <p:nvPr>
            <p:extLst>
              <p:ext uri="{D42A27DB-BD31-4B8C-83A1-F6EECF244321}">
                <p14:modId xmlns:p14="http://schemas.microsoft.com/office/powerpoint/2010/main" val="2729680277"/>
              </p:ext>
            </p:extLst>
          </p:nvPr>
        </p:nvGraphicFramePr>
        <p:xfrm>
          <a:off x="1524000" y="1901056"/>
          <a:ext cx="6096000" cy="2608064"/>
        </p:xfrm>
        <a:graphic>
          <a:graphicData uri="http://schemas.openxmlformats.org/drawingml/2006/table">
            <a:tbl>
              <a:tblPr firstRow="1" bandRow="1">
                <a:tableStyleId>{2D5ABB26-0587-4C30-8999-92F81FD0307C}</a:tableStyleId>
              </a:tblPr>
              <a:tblGrid>
                <a:gridCol w="6096000">
                  <a:extLst>
                    <a:ext uri="{9D8B030D-6E8A-4147-A177-3AD203B41FA5}">
                      <a16:colId xmlns:a16="http://schemas.microsoft.com/office/drawing/2014/main" xmlns="" val="20000"/>
                    </a:ext>
                  </a:extLst>
                </a:gridCol>
              </a:tblGrid>
              <a:tr h="2608064">
                <a:tc>
                  <a:txBody>
                    <a:bodyPr/>
                    <a:lstStyle/>
                    <a:p>
                      <a:endParaRPr lang="es-MX" dirty="0"/>
                    </a:p>
                  </a:txBody>
                  <a:tcPr/>
                </a:tc>
                <a:extLst>
                  <a:ext uri="{0D108BD9-81ED-4DB2-BD59-A6C34878D82A}">
                    <a16:rowId xmlns:a16="http://schemas.microsoft.com/office/drawing/2014/main" xmlns="" val="10000"/>
                  </a:ext>
                </a:extLst>
              </a:tr>
            </a:tbl>
          </a:graphicData>
        </a:graphic>
      </p:graphicFrame>
      <p:sp>
        <p:nvSpPr>
          <p:cNvPr id="8" name="Rectangle 4"/>
          <p:cNvSpPr>
            <a:spLocks noChangeArrowheads="1"/>
          </p:cNvSpPr>
          <p:nvPr/>
        </p:nvSpPr>
        <p:spPr bwMode="auto">
          <a:xfrm>
            <a:off x="827584" y="2460413"/>
            <a:ext cx="4248472" cy="2120715"/>
          </a:xfrm>
          <a:prstGeom prst="rect">
            <a:avLst/>
          </a:prstGeom>
          <a:noFill/>
          <a:ln w="9525">
            <a:noFill/>
            <a:miter lim="800000"/>
            <a:headEnd/>
            <a:tailEnd/>
          </a:ln>
        </p:spPr>
        <p:txBody>
          <a:bodyPr/>
          <a:lstStyle/>
          <a:p>
            <a:endParaRPr lang="es-MX" sz="1400" b="1" dirty="0"/>
          </a:p>
          <a:p>
            <a:endParaRPr lang="es-MX" sz="1400" b="1" dirty="0"/>
          </a:p>
          <a:p>
            <a:endParaRPr lang="es-MX" sz="1400" b="1" dirty="0">
              <a:solidFill>
                <a:srgbClr val="898989"/>
              </a:solidFill>
              <a:latin typeface="Comic Sans MS" pitchFamily="66" charset="0"/>
            </a:endParaRPr>
          </a:p>
        </p:txBody>
      </p:sp>
      <p:sp>
        <p:nvSpPr>
          <p:cNvPr id="11" name="Rectangle 3"/>
          <p:cNvSpPr txBox="1">
            <a:spLocks noChangeArrowheads="1"/>
          </p:cNvSpPr>
          <p:nvPr/>
        </p:nvSpPr>
        <p:spPr>
          <a:xfrm>
            <a:off x="971600" y="2564904"/>
            <a:ext cx="6984776" cy="792088"/>
          </a:xfrm>
          <a:prstGeom prst="rect">
            <a:avLst/>
          </a:prstGeom>
        </p:spPr>
        <p:txBody>
          <a:bodyPr vert="horz" lIns="91440" tIns="45720" rIns="91440" bIns="45720" rtlCol="0">
            <a:normAutofit fontScale="92500" lnSpcReduction="20000"/>
          </a:body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s-ES" sz="1400" i="0" u="none" strike="noStrike" kern="1200" normalizeH="0" baseline="0" noProof="0" dirty="0">
                <a:ln w="0"/>
                <a:effectLst>
                  <a:outerShdw blurRad="38100" dist="19050" dir="2700000" algn="tl" rotWithShape="0">
                    <a:schemeClr val="dk1">
                      <a:alpha val="40000"/>
                    </a:schemeClr>
                  </a:outerShdw>
                </a:effectLst>
                <a:uLnTx/>
                <a:uFillTx/>
                <a:latin typeface="Comic Sans MS" pitchFamily="66" charset="0"/>
              </a:rPr>
              <a:t>Trabajos Realizados:</a:t>
            </a:r>
          </a:p>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endParaRPr lang="es-ES" sz="1400" noProof="0" dirty="0">
              <a:ln w="0"/>
              <a:effectLst>
                <a:outerShdw blurRad="38100" dist="19050" dir="2700000" algn="tl" rotWithShape="0">
                  <a:schemeClr val="dk1">
                    <a:alpha val="40000"/>
                  </a:schemeClr>
                </a:outerShdw>
              </a:effectLst>
              <a:latin typeface="Comic Sans MS" pitchFamily="66" charset="0"/>
            </a:endParaRPr>
          </a:p>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lang="es-ES" sz="1400" noProof="0" dirty="0">
                <a:ln w="0"/>
                <a:effectLst>
                  <a:outerShdw blurRad="38100" dist="19050" dir="2700000" algn="tl" rotWithShape="0">
                    <a:schemeClr val="dk1">
                      <a:alpha val="40000"/>
                    </a:schemeClr>
                  </a:outerShdw>
                </a:effectLst>
                <a:latin typeface="Comic Sans MS" pitchFamily="66" charset="0"/>
              </a:rPr>
              <a:t>Limpieza de Tubería a Base de Chorro de Arena, y Aplicación de recubrimientos en Primario y </a:t>
            </a:r>
            <a:r>
              <a:rPr lang="es-ES" sz="1400" dirty="0">
                <a:ln w="0"/>
                <a:effectLst>
                  <a:outerShdw blurRad="38100" dist="19050" dir="2700000" algn="tl" rotWithShape="0">
                    <a:schemeClr val="dk1">
                      <a:alpha val="40000"/>
                    </a:schemeClr>
                  </a:outerShdw>
                </a:effectLst>
                <a:latin typeface="Comic Sans MS" pitchFamily="66" charset="0"/>
              </a:rPr>
              <a:t>Acabado.</a:t>
            </a:r>
            <a:r>
              <a:rPr lang="es-ES" sz="1400" noProof="0" dirty="0">
                <a:ln w="0"/>
                <a:effectLst>
                  <a:outerShdw blurRad="38100" dist="19050" dir="2700000" algn="tl" rotWithShape="0">
                    <a:schemeClr val="dk1">
                      <a:alpha val="40000"/>
                    </a:schemeClr>
                  </a:outerShdw>
                </a:effectLst>
                <a:latin typeface="Comic Sans MS" pitchFamily="66" charset="0"/>
              </a:rPr>
              <a:t> </a:t>
            </a:r>
            <a:endParaRPr kumimoji="0" lang="es-ES" sz="1400" i="0" u="none" strike="noStrike" kern="1200" normalizeH="0" baseline="0" noProof="0" dirty="0">
              <a:ln w="0"/>
              <a:effectLst>
                <a:outerShdw blurRad="38100" dist="19050" dir="2700000" algn="tl" rotWithShape="0">
                  <a:schemeClr val="dk1">
                    <a:alpha val="40000"/>
                  </a:schemeClr>
                </a:outerShdw>
              </a:effectLst>
              <a:uLnTx/>
              <a:uFillTx/>
              <a:latin typeface="Comic Sans MS" pitchFamily="66" charset="0"/>
            </a:endParaRPr>
          </a:p>
        </p:txBody>
      </p:sp>
      <p:sp>
        <p:nvSpPr>
          <p:cNvPr id="12" name="Rectangle 4"/>
          <p:cNvSpPr>
            <a:spLocks noChangeArrowheads="1"/>
          </p:cNvSpPr>
          <p:nvPr/>
        </p:nvSpPr>
        <p:spPr bwMode="auto">
          <a:xfrm>
            <a:off x="467544" y="1844825"/>
            <a:ext cx="8424936" cy="504056"/>
          </a:xfrm>
          <a:prstGeom prst="rect">
            <a:avLst/>
          </a:prstGeom>
          <a:noFill/>
          <a:ln w="9525">
            <a:noFill/>
            <a:miter lim="800000"/>
            <a:headEnd/>
            <a:tailEnd/>
          </a:ln>
        </p:spPr>
        <p:txBody>
          <a:bodyPr/>
          <a:lstStyle/>
          <a:p>
            <a:pPr algn="ctr"/>
            <a:r>
              <a:rPr lang="es-ES_tradnl" sz="1400" dirty="0">
                <a:ln w="0"/>
                <a:effectLst>
                  <a:outerShdw blurRad="38100" dist="19050" dir="2700000" algn="tl" rotWithShape="0">
                    <a:schemeClr val="dk1">
                      <a:alpha val="40000"/>
                    </a:schemeClr>
                  </a:outerShdw>
                </a:effectLst>
                <a:latin typeface="Comic Sans MS" pitchFamily="66" charset="0"/>
              </a:rPr>
              <a:t>REHABILITACION INTEGRAL DE INSTALACIONES DE PRODUCCION EN LOS CAMPOS DEL SECTOR CENTRO DE ACTIVO INTEGRAL ACEITE TERCIARIO DEL GOLFO. </a:t>
            </a:r>
            <a:endParaRPr lang="es-MX" sz="1400" dirty="0">
              <a:ln w="0"/>
              <a:effectLst>
                <a:outerShdw blurRad="38100" dist="19050" dir="2700000" algn="tl" rotWithShape="0">
                  <a:schemeClr val="dk1">
                    <a:alpha val="40000"/>
                  </a:schemeClr>
                </a:outerShdw>
              </a:effectLst>
              <a:latin typeface="Comic Sans MS" pitchFamily="66" charset="0"/>
            </a:endParaRPr>
          </a:p>
          <a:p>
            <a:endParaRPr lang="es-MX" sz="1400" dirty="0">
              <a:ln w="0"/>
              <a:effectLst>
                <a:outerShdw blurRad="38100" dist="19050" dir="2700000" algn="tl" rotWithShape="0">
                  <a:schemeClr val="dk1">
                    <a:alpha val="40000"/>
                  </a:schemeClr>
                </a:outerShdw>
              </a:effectLst>
            </a:endParaRPr>
          </a:p>
          <a:p>
            <a:endParaRPr lang="es-MX" sz="1400" dirty="0">
              <a:ln w="0"/>
              <a:effectLst>
                <a:outerShdw blurRad="38100" dist="19050" dir="2700000" algn="tl" rotWithShape="0">
                  <a:schemeClr val="dk1">
                    <a:alpha val="40000"/>
                  </a:schemeClr>
                </a:outerShdw>
              </a:effectLst>
            </a:endParaRPr>
          </a:p>
          <a:p>
            <a:endParaRPr lang="es-MX" sz="1400" dirty="0">
              <a:ln w="0"/>
              <a:effectLst>
                <a:outerShdw blurRad="38100" dist="19050" dir="2700000" algn="tl" rotWithShape="0">
                  <a:schemeClr val="dk1">
                    <a:alpha val="40000"/>
                  </a:schemeClr>
                </a:outerShdw>
              </a:effectLst>
              <a:latin typeface="Comic Sans MS" pitchFamily="66" charset="0"/>
            </a:endParaRPr>
          </a:p>
        </p:txBody>
      </p:sp>
      <p:pic>
        <p:nvPicPr>
          <p:cNvPr id="17" name="Picture 2" descr="C:\sice_mantenimiento_2012\100_FUJI\DSCF039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98685" y="3429000"/>
            <a:ext cx="2411758" cy="1607839"/>
          </a:xfrm>
          <a:prstGeom prst="rect">
            <a:avLst/>
          </a:prstGeom>
          <a:noFill/>
        </p:spPr>
      </p:pic>
      <p:pic>
        <p:nvPicPr>
          <p:cNvPr id="18" name="Picture 6" descr="C:\sice_mantenimiento_2012\100_FUJI\DSCF0618.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07932" y="3439002"/>
            <a:ext cx="2270609" cy="1597837"/>
          </a:xfrm>
          <a:prstGeom prst="rect">
            <a:avLst/>
          </a:prstGeom>
          <a:noFill/>
        </p:spPr>
      </p:pic>
      <p:pic>
        <p:nvPicPr>
          <p:cNvPr id="19" name="Picture 4" descr="C:\sice_mantenimiento_2012\100_FUJI\DSCF0417.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775646" y="3428999"/>
            <a:ext cx="2396754" cy="1597837"/>
          </a:xfrm>
          <a:prstGeom prst="rect">
            <a:avLst/>
          </a:prstGeom>
          <a:noFill/>
        </p:spPr>
      </p:pic>
      <p:pic>
        <p:nvPicPr>
          <p:cNvPr id="20" name="Picture 3" descr="C:\sice_mantenimiento_2012\100_FUJI\DSCF0405.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15654" y="5185257"/>
            <a:ext cx="3423938" cy="1597836"/>
          </a:xfrm>
          <a:prstGeom prst="rect">
            <a:avLst/>
          </a:prstGeom>
          <a:noFill/>
        </p:spPr>
      </p:pic>
      <p:pic>
        <p:nvPicPr>
          <p:cNvPr id="21" name="Picture 5" descr="C:\sice_mantenimiento_2012\100_FUJI\DSCF0462.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640236" y="5177809"/>
            <a:ext cx="3100116" cy="1614071"/>
          </a:xfrm>
          <a:prstGeom prst="rect">
            <a:avLst/>
          </a:prstGeom>
          <a:noFill/>
        </p:spPr>
      </p:pic>
      <p:sp>
        <p:nvSpPr>
          <p:cNvPr id="16" name="1 Título">
            <a:extLst>
              <a:ext uri="{FF2B5EF4-FFF2-40B4-BE49-F238E27FC236}">
                <a16:creationId xmlns:a16="http://schemas.microsoft.com/office/drawing/2014/main" xmlns="" id="{7AEC0B5B-EB70-42FC-8EF8-0CB9F728D1F4}"/>
              </a:ext>
            </a:extLst>
          </p:cNvPr>
          <p:cNvSpPr>
            <a:spLocks noGrp="1"/>
          </p:cNvSpPr>
          <p:nvPr>
            <p:ph type="ctrTitle"/>
          </p:nvPr>
        </p:nvSpPr>
        <p:spPr>
          <a:xfrm>
            <a:off x="-127841" y="55421"/>
            <a:ext cx="9036496" cy="1196751"/>
          </a:xfrm>
        </p:spPr>
        <p:txBody>
          <a:bodyPr>
            <a:normAutofit/>
          </a:bodyPr>
          <a:lstStyle/>
          <a:p>
            <a:pPr algn="r"/>
            <a:r>
              <a:rPr lang="es-MX" sz="2600" b="1" dirty="0">
                <a:solidFill>
                  <a:schemeClr val="tx2"/>
                </a:solidFill>
                <a:latin typeface="Arial Narrow" panose="020B0606020202030204" pitchFamily="34" charset="0"/>
              </a:rPr>
              <a:t>                </a:t>
            </a:r>
            <a:r>
              <a:rPr lang="es-MX" sz="2600" b="1" dirty="0">
                <a:solidFill>
                  <a:srgbClr val="00B050"/>
                </a:solidFill>
                <a:latin typeface="Arial Narrow" panose="020B0606020202030204" pitchFamily="34" charset="0"/>
              </a:rPr>
              <a:t>EMPRESA CONTRUCTORA DEL VALLE DE ORIZABA</a:t>
            </a:r>
            <a:br>
              <a:rPr lang="es-MX" sz="2600" b="1" dirty="0">
                <a:solidFill>
                  <a:srgbClr val="00B050"/>
                </a:solidFill>
                <a:latin typeface="Arial Narrow" panose="020B0606020202030204" pitchFamily="34" charset="0"/>
              </a:rPr>
            </a:br>
            <a:r>
              <a:rPr lang="es-MX" sz="2600" b="1" dirty="0">
                <a:solidFill>
                  <a:srgbClr val="00B050"/>
                </a:solidFill>
                <a:latin typeface="Arial Narrow" panose="020B0606020202030204" pitchFamily="34" charset="0"/>
              </a:rPr>
              <a:t>S.A. de C.V.</a:t>
            </a:r>
          </a:p>
        </p:txBody>
      </p:sp>
      <p:pic>
        <p:nvPicPr>
          <p:cNvPr id="24" name="Imagen 23">
            <a:extLst>
              <a:ext uri="{FF2B5EF4-FFF2-40B4-BE49-F238E27FC236}">
                <a16:creationId xmlns:a16="http://schemas.microsoft.com/office/drawing/2014/main" xmlns="" id="{8D60CE70-6975-49A9-AD32-D4BF47CFAC7D}"/>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0" b="94737" l="5350" r="97119"/>
                    </a14:imgEffect>
                  </a14:imgLayer>
                </a14:imgProps>
              </a:ext>
              <a:ext uri="{28A0092B-C50C-407E-A947-70E740481C1C}">
                <a14:useLocalDpi xmlns:a14="http://schemas.microsoft.com/office/drawing/2010/main"/>
              </a:ext>
            </a:extLst>
          </a:blip>
          <a:srcRect t="6604"/>
          <a:stretch/>
        </p:blipFill>
        <p:spPr>
          <a:xfrm>
            <a:off x="323528" y="41444"/>
            <a:ext cx="1513396" cy="1355556"/>
          </a:xfrm>
          <a:prstGeom prst="rect">
            <a:avLst/>
          </a:prstGeom>
        </p:spPr>
      </p:pic>
      <p:pic>
        <p:nvPicPr>
          <p:cNvPr id="25" name="Imagen 24">
            <a:extLst>
              <a:ext uri="{FF2B5EF4-FFF2-40B4-BE49-F238E27FC236}">
                <a16:creationId xmlns:a16="http://schemas.microsoft.com/office/drawing/2014/main" xmlns="" id="{9E0C8611-0563-4089-B647-401E584D6F1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909028" y="620961"/>
            <a:ext cx="2291810" cy="855831"/>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4 Tabla"/>
          <p:cNvGraphicFramePr>
            <a:graphicFrameLocks noGrp="1"/>
          </p:cNvGraphicFramePr>
          <p:nvPr>
            <p:extLst>
              <p:ext uri="{D42A27DB-BD31-4B8C-83A1-F6EECF244321}">
                <p14:modId xmlns:p14="http://schemas.microsoft.com/office/powerpoint/2010/main" val="2012232558"/>
              </p:ext>
            </p:extLst>
          </p:nvPr>
        </p:nvGraphicFramePr>
        <p:xfrm>
          <a:off x="1524000" y="1928440"/>
          <a:ext cx="6096000" cy="2608064"/>
        </p:xfrm>
        <a:graphic>
          <a:graphicData uri="http://schemas.openxmlformats.org/drawingml/2006/table">
            <a:tbl>
              <a:tblPr firstRow="1" bandRow="1">
                <a:tableStyleId>{2D5ABB26-0587-4C30-8999-92F81FD0307C}</a:tableStyleId>
              </a:tblPr>
              <a:tblGrid>
                <a:gridCol w="6096000">
                  <a:extLst>
                    <a:ext uri="{9D8B030D-6E8A-4147-A177-3AD203B41FA5}">
                      <a16:colId xmlns:a16="http://schemas.microsoft.com/office/drawing/2014/main" xmlns="" val="20000"/>
                    </a:ext>
                  </a:extLst>
                </a:gridCol>
              </a:tblGrid>
              <a:tr h="2608064">
                <a:tc>
                  <a:txBody>
                    <a:bodyPr/>
                    <a:lstStyle/>
                    <a:p>
                      <a:endParaRPr lang="es-MX" dirty="0"/>
                    </a:p>
                  </a:txBody>
                  <a:tcPr/>
                </a:tc>
                <a:extLst>
                  <a:ext uri="{0D108BD9-81ED-4DB2-BD59-A6C34878D82A}">
                    <a16:rowId xmlns:a16="http://schemas.microsoft.com/office/drawing/2014/main" xmlns="" val="10000"/>
                  </a:ext>
                </a:extLst>
              </a:tr>
            </a:tbl>
          </a:graphicData>
        </a:graphic>
      </p:graphicFrame>
      <p:sp>
        <p:nvSpPr>
          <p:cNvPr id="8" name="Rectangle 4"/>
          <p:cNvSpPr>
            <a:spLocks noChangeArrowheads="1"/>
          </p:cNvSpPr>
          <p:nvPr/>
        </p:nvSpPr>
        <p:spPr bwMode="auto">
          <a:xfrm>
            <a:off x="827584" y="2487797"/>
            <a:ext cx="4248472" cy="2120715"/>
          </a:xfrm>
          <a:prstGeom prst="rect">
            <a:avLst/>
          </a:prstGeom>
          <a:noFill/>
          <a:ln w="9525">
            <a:noFill/>
            <a:miter lim="800000"/>
            <a:headEnd/>
            <a:tailEnd/>
          </a:ln>
        </p:spPr>
        <p:txBody>
          <a:bodyPr/>
          <a:lstStyle/>
          <a:p>
            <a:endParaRPr lang="es-MX" sz="1400" b="1" dirty="0"/>
          </a:p>
          <a:p>
            <a:endParaRPr lang="es-MX" sz="1400" b="1" dirty="0"/>
          </a:p>
          <a:p>
            <a:endParaRPr lang="es-MX" sz="1400" b="1" dirty="0">
              <a:solidFill>
                <a:srgbClr val="898989"/>
              </a:solidFill>
              <a:latin typeface="Comic Sans MS" pitchFamily="66" charset="0"/>
            </a:endParaRPr>
          </a:p>
        </p:txBody>
      </p:sp>
      <p:sp>
        <p:nvSpPr>
          <p:cNvPr id="11" name="Rectangle 3"/>
          <p:cNvSpPr txBox="1">
            <a:spLocks noChangeArrowheads="1"/>
          </p:cNvSpPr>
          <p:nvPr/>
        </p:nvSpPr>
        <p:spPr>
          <a:xfrm>
            <a:off x="971600" y="2592288"/>
            <a:ext cx="6984776" cy="1008112"/>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s-ES" sz="1400" i="0" u="none" strike="noStrike" kern="1200" normalizeH="0" baseline="0" noProof="0" dirty="0">
                <a:ln w="0"/>
                <a:effectLst>
                  <a:outerShdw blurRad="38100" dist="19050" dir="2700000" algn="tl" rotWithShape="0">
                    <a:schemeClr val="dk1">
                      <a:alpha val="40000"/>
                    </a:schemeClr>
                  </a:outerShdw>
                </a:effectLst>
                <a:uLnTx/>
                <a:uFillTx/>
                <a:latin typeface="Comic Sans MS" pitchFamily="66" charset="0"/>
              </a:rPr>
              <a:t>Trabajos Realizados:</a:t>
            </a:r>
          </a:p>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endParaRPr lang="es-ES" sz="1400" noProof="0" dirty="0">
              <a:ln w="0"/>
              <a:effectLst>
                <a:outerShdw blurRad="38100" dist="19050" dir="2700000" algn="tl" rotWithShape="0">
                  <a:schemeClr val="dk1">
                    <a:alpha val="40000"/>
                  </a:schemeClr>
                </a:outerShdw>
              </a:effectLst>
              <a:latin typeface="Comic Sans MS" pitchFamily="66" charset="0"/>
            </a:endParaRPr>
          </a:p>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lang="es-ES" sz="1400" dirty="0">
                <a:ln w="0"/>
                <a:effectLst>
                  <a:outerShdw blurRad="38100" dist="19050" dir="2700000" algn="tl" rotWithShape="0">
                    <a:schemeClr val="dk1">
                      <a:alpha val="40000"/>
                    </a:schemeClr>
                  </a:outerShdw>
                </a:effectLst>
                <a:latin typeface="Comic Sans MS" pitchFamily="66" charset="0"/>
              </a:rPr>
              <a:t>Fabricación e Instalación de tuberías.</a:t>
            </a:r>
            <a:r>
              <a:rPr lang="es-ES" sz="1400" noProof="0" dirty="0">
                <a:ln w="0"/>
                <a:effectLst>
                  <a:outerShdw blurRad="38100" dist="19050" dir="2700000" algn="tl" rotWithShape="0">
                    <a:schemeClr val="dk1">
                      <a:alpha val="40000"/>
                    </a:schemeClr>
                  </a:outerShdw>
                </a:effectLst>
                <a:latin typeface="Comic Sans MS" pitchFamily="66" charset="0"/>
              </a:rPr>
              <a:t> </a:t>
            </a:r>
            <a:endParaRPr kumimoji="0" lang="es-ES" sz="1400" i="0" u="none" strike="noStrike" kern="1200" normalizeH="0" baseline="0" noProof="0" dirty="0">
              <a:ln w="0"/>
              <a:effectLst>
                <a:outerShdw blurRad="38100" dist="19050" dir="2700000" algn="tl" rotWithShape="0">
                  <a:schemeClr val="dk1">
                    <a:alpha val="40000"/>
                  </a:schemeClr>
                </a:outerShdw>
              </a:effectLst>
              <a:uLnTx/>
              <a:uFillTx/>
              <a:latin typeface="Comic Sans MS" pitchFamily="66" charset="0"/>
            </a:endParaRPr>
          </a:p>
        </p:txBody>
      </p:sp>
      <p:sp>
        <p:nvSpPr>
          <p:cNvPr id="12" name="Rectangle 4"/>
          <p:cNvSpPr>
            <a:spLocks noChangeArrowheads="1"/>
          </p:cNvSpPr>
          <p:nvPr/>
        </p:nvSpPr>
        <p:spPr bwMode="auto">
          <a:xfrm>
            <a:off x="467544" y="1872209"/>
            <a:ext cx="8424936" cy="695380"/>
          </a:xfrm>
          <a:prstGeom prst="rect">
            <a:avLst/>
          </a:prstGeom>
          <a:noFill/>
          <a:ln w="9525">
            <a:noFill/>
            <a:miter lim="800000"/>
            <a:headEnd/>
            <a:tailEnd/>
          </a:ln>
        </p:spPr>
        <p:txBody>
          <a:bodyPr/>
          <a:lstStyle/>
          <a:p>
            <a:pPr algn="ctr"/>
            <a:r>
              <a:rPr lang="es-ES_tradnl" sz="1400" dirty="0">
                <a:ln w="0"/>
                <a:effectLst>
                  <a:outerShdw blurRad="38100" dist="19050" dir="2700000" algn="tl" rotWithShape="0">
                    <a:schemeClr val="dk1">
                      <a:alpha val="40000"/>
                    </a:schemeClr>
                  </a:outerShdw>
                </a:effectLst>
                <a:latin typeface="Comic Sans MS" pitchFamily="66" charset="0"/>
              </a:rPr>
              <a:t>REHABILITACION INTEGRAL DE INSTALACIONES DE PRODUCCION EN LOS CAMPOS DEL SECTOR CENTRO DE ACTIVO INTEGRAL ACEITE TERCIARIO DEL GOLFO. </a:t>
            </a:r>
            <a:endParaRPr lang="es-MX" sz="1400" dirty="0">
              <a:ln w="0"/>
              <a:effectLst>
                <a:outerShdw blurRad="38100" dist="19050" dir="2700000" algn="tl" rotWithShape="0">
                  <a:schemeClr val="dk1">
                    <a:alpha val="40000"/>
                  </a:schemeClr>
                </a:outerShdw>
              </a:effectLst>
              <a:latin typeface="Comic Sans MS" pitchFamily="66" charset="0"/>
            </a:endParaRPr>
          </a:p>
          <a:p>
            <a:endParaRPr lang="es-MX" sz="1400" dirty="0">
              <a:ln w="0"/>
              <a:effectLst>
                <a:outerShdw blurRad="38100" dist="19050" dir="2700000" algn="tl" rotWithShape="0">
                  <a:schemeClr val="dk1">
                    <a:alpha val="40000"/>
                  </a:schemeClr>
                </a:outerShdw>
              </a:effectLst>
            </a:endParaRPr>
          </a:p>
          <a:p>
            <a:endParaRPr lang="es-MX" sz="1400" dirty="0">
              <a:ln w="0"/>
              <a:effectLst>
                <a:outerShdw blurRad="38100" dist="19050" dir="2700000" algn="tl" rotWithShape="0">
                  <a:schemeClr val="dk1">
                    <a:alpha val="40000"/>
                  </a:schemeClr>
                </a:outerShdw>
              </a:effectLst>
            </a:endParaRPr>
          </a:p>
          <a:p>
            <a:endParaRPr lang="es-MX" sz="1400" dirty="0">
              <a:ln w="0"/>
              <a:effectLst>
                <a:outerShdw blurRad="38100" dist="19050" dir="2700000" algn="tl" rotWithShape="0">
                  <a:schemeClr val="dk1">
                    <a:alpha val="40000"/>
                  </a:schemeClr>
                </a:outerShdw>
              </a:effectLst>
              <a:latin typeface="Comic Sans MS" pitchFamily="66" charset="0"/>
            </a:endParaRPr>
          </a:p>
        </p:txBody>
      </p:sp>
      <p:pic>
        <p:nvPicPr>
          <p:cNvPr id="14343" name="Picture 7" descr="C:\sice_mantenimiento_2012\102_FUJI\DSCF200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19772" y="3456045"/>
            <a:ext cx="1656184" cy="1512168"/>
          </a:xfrm>
          <a:prstGeom prst="rect">
            <a:avLst/>
          </a:prstGeom>
          <a:noFill/>
        </p:spPr>
      </p:pic>
      <p:pic>
        <p:nvPicPr>
          <p:cNvPr id="14344" name="Picture 8" descr="C:\sice_mantenimiento_2012\102_FUJI\DSCF2006.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5888" y="3456384"/>
            <a:ext cx="1872208" cy="1511829"/>
          </a:xfrm>
          <a:prstGeom prst="rect">
            <a:avLst/>
          </a:prstGeom>
          <a:noFill/>
        </p:spPr>
      </p:pic>
      <p:pic>
        <p:nvPicPr>
          <p:cNvPr id="14345" name="Picture 9" descr="C:\sice_mantenimiento_2012\102_FUJI\DSCF2047.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355976" y="3456384"/>
            <a:ext cx="2195736" cy="1512168"/>
          </a:xfrm>
          <a:prstGeom prst="rect">
            <a:avLst/>
          </a:prstGeom>
          <a:noFill/>
        </p:spPr>
      </p:pic>
      <p:pic>
        <p:nvPicPr>
          <p:cNvPr id="14347" name="Picture 11" descr="C:\sice_mantenimiento_2012\102_FUJI\DSCF2064.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04022" y="5040560"/>
            <a:ext cx="1944216" cy="1556792"/>
          </a:xfrm>
          <a:prstGeom prst="rect">
            <a:avLst/>
          </a:prstGeom>
          <a:noFill/>
        </p:spPr>
      </p:pic>
      <p:pic>
        <p:nvPicPr>
          <p:cNvPr id="14348" name="Picture 12" descr="C:\sice_mantenimiento_2012\102_FUJI\DSCF2090.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717673" y="3456045"/>
            <a:ext cx="2088232" cy="1512168"/>
          </a:xfrm>
          <a:prstGeom prst="rect">
            <a:avLst/>
          </a:prstGeom>
          <a:noFill/>
        </p:spPr>
      </p:pic>
      <p:pic>
        <p:nvPicPr>
          <p:cNvPr id="22" name="21 Imagen"/>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483768" y="5040560"/>
            <a:ext cx="1872208" cy="1512168"/>
          </a:xfrm>
          <a:prstGeom prst="rect">
            <a:avLst/>
          </a:prstGeom>
        </p:spPr>
      </p:pic>
      <p:pic>
        <p:nvPicPr>
          <p:cNvPr id="23" name="Picture 2" descr="C:\sice_mantenimiento_2012\100_FUJI\DSCF0770.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463988" y="5040560"/>
            <a:ext cx="2016224" cy="1512168"/>
          </a:xfrm>
          <a:prstGeom prst="rect">
            <a:avLst/>
          </a:prstGeom>
          <a:noFill/>
        </p:spPr>
      </p:pic>
      <p:pic>
        <p:nvPicPr>
          <p:cNvPr id="24" name="Picture 5" descr="C:\sice_mantenimiento_2012\100_FUJI\DSCF0732.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588224" y="5040560"/>
            <a:ext cx="2088232" cy="1535832"/>
          </a:xfrm>
          <a:prstGeom prst="rect">
            <a:avLst/>
          </a:prstGeom>
          <a:noFill/>
        </p:spPr>
      </p:pic>
      <p:sp>
        <p:nvSpPr>
          <p:cNvPr id="19" name="1 Título">
            <a:extLst>
              <a:ext uri="{FF2B5EF4-FFF2-40B4-BE49-F238E27FC236}">
                <a16:creationId xmlns:a16="http://schemas.microsoft.com/office/drawing/2014/main" xmlns="" id="{0E3B1722-0E35-4E49-A17A-3E22E3C1E0BF}"/>
              </a:ext>
            </a:extLst>
          </p:cNvPr>
          <p:cNvSpPr>
            <a:spLocks noGrp="1"/>
          </p:cNvSpPr>
          <p:nvPr>
            <p:ph type="ctrTitle"/>
          </p:nvPr>
        </p:nvSpPr>
        <p:spPr>
          <a:xfrm>
            <a:off x="-127841" y="55421"/>
            <a:ext cx="9036496" cy="1196751"/>
          </a:xfrm>
        </p:spPr>
        <p:txBody>
          <a:bodyPr>
            <a:normAutofit/>
          </a:bodyPr>
          <a:lstStyle/>
          <a:p>
            <a:pPr algn="r"/>
            <a:r>
              <a:rPr lang="es-MX" sz="2600" b="1" dirty="0">
                <a:solidFill>
                  <a:schemeClr val="tx2"/>
                </a:solidFill>
                <a:latin typeface="Arial Narrow" panose="020B0606020202030204" pitchFamily="34" charset="0"/>
              </a:rPr>
              <a:t>                </a:t>
            </a:r>
            <a:r>
              <a:rPr lang="es-MX" sz="2600" b="1" dirty="0">
                <a:solidFill>
                  <a:srgbClr val="00B050"/>
                </a:solidFill>
                <a:latin typeface="Arial Narrow" panose="020B0606020202030204" pitchFamily="34" charset="0"/>
              </a:rPr>
              <a:t>EMPRESA CONTRUCTORA DEL VALLE DE ORIZABA</a:t>
            </a:r>
            <a:br>
              <a:rPr lang="es-MX" sz="2600" b="1" dirty="0">
                <a:solidFill>
                  <a:srgbClr val="00B050"/>
                </a:solidFill>
                <a:latin typeface="Arial Narrow" panose="020B0606020202030204" pitchFamily="34" charset="0"/>
              </a:rPr>
            </a:br>
            <a:r>
              <a:rPr lang="es-MX" sz="2600" b="1" dirty="0">
                <a:solidFill>
                  <a:srgbClr val="00B050"/>
                </a:solidFill>
                <a:latin typeface="Arial Narrow" panose="020B0606020202030204" pitchFamily="34" charset="0"/>
              </a:rPr>
              <a:t>S.A. de C.V.</a:t>
            </a:r>
          </a:p>
        </p:txBody>
      </p:sp>
      <p:pic>
        <p:nvPicPr>
          <p:cNvPr id="20" name="Imagen 19">
            <a:extLst>
              <a:ext uri="{FF2B5EF4-FFF2-40B4-BE49-F238E27FC236}">
                <a16:creationId xmlns:a16="http://schemas.microsoft.com/office/drawing/2014/main" xmlns="" id="{9E2B29EC-3017-4DF4-AE91-C40F5F7D9AC3}"/>
              </a:ext>
            </a:extLst>
          </p:cNvPr>
          <p:cNvPicPr>
            <a:picLocks noChangeAspect="1"/>
          </p:cNvPicPr>
          <p:nvPr/>
        </p:nvPicPr>
        <p:blipFill rotWithShape="1">
          <a:blip r:embed="rId11" cstate="email">
            <a:extLst>
              <a:ext uri="{BEBA8EAE-BF5A-486C-A8C5-ECC9F3942E4B}">
                <a14:imgProps xmlns:a14="http://schemas.microsoft.com/office/drawing/2010/main">
                  <a14:imgLayer r:embed="rId12">
                    <a14:imgEffect>
                      <a14:backgroundRemoval t="0" b="94737" l="5350" r="97119"/>
                    </a14:imgEffect>
                  </a14:imgLayer>
                </a14:imgProps>
              </a:ext>
              <a:ext uri="{28A0092B-C50C-407E-A947-70E740481C1C}">
                <a14:useLocalDpi xmlns:a14="http://schemas.microsoft.com/office/drawing/2010/main"/>
              </a:ext>
            </a:extLst>
          </a:blip>
          <a:srcRect t="6604"/>
          <a:stretch/>
        </p:blipFill>
        <p:spPr>
          <a:xfrm>
            <a:off x="323528" y="41444"/>
            <a:ext cx="1513396" cy="1355556"/>
          </a:xfrm>
          <a:prstGeom prst="rect">
            <a:avLst/>
          </a:prstGeom>
        </p:spPr>
      </p:pic>
      <p:pic>
        <p:nvPicPr>
          <p:cNvPr id="21" name="Imagen 20">
            <a:extLst>
              <a:ext uri="{FF2B5EF4-FFF2-40B4-BE49-F238E27FC236}">
                <a16:creationId xmlns:a16="http://schemas.microsoft.com/office/drawing/2014/main" xmlns="" id="{D4ABEACE-E064-4442-862D-E2C358885449}"/>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909028" y="620961"/>
            <a:ext cx="2291810" cy="85583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4 Tabla"/>
          <p:cNvGraphicFramePr>
            <a:graphicFrameLocks noGrp="1"/>
          </p:cNvGraphicFramePr>
          <p:nvPr>
            <p:extLst>
              <p:ext uri="{D42A27DB-BD31-4B8C-83A1-F6EECF244321}">
                <p14:modId xmlns:p14="http://schemas.microsoft.com/office/powerpoint/2010/main" val="3068909665"/>
              </p:ext>
            </p:extLst>
          </p:nvPr>
        </p:nvGraphicFramePr>
        <p:xfrm>
          <a:off x="1524000" y="1966168"/>
          <a:ext cx="6096000" cy="2608064"/>
        </p:xfrm>
        <a:graphic>
          <a:graphicData uri="http://schemas.openxmlformats.org/drawingml/2006/table">
            <a:tbl>
              <a:tblPr firstRow="1" bandRow="1">
                <a:tableStyleId>{2D5ABB26-0587-4C30-8999-92F81FD0307C}</a:tableStyleId>
              </a:tblPr>
              <a:tblGrid>
                <a:gridCol w="6096000">
                  <a:extLst>
                    <a:ext uri="{9D8B030D-6E8A-4147-A177-3AD203B41FA5}">
                      <a16:colId xmlns:a16="http://schemas.microsoft.com/office/drawing/2014/main" xmlns="" val="20000"/>
                    </a:ext>
                  </a:extLst>
                </a:gridCol>
              </a:tblGrid>
              <a:tr h="2608064">
                <a:tc>
                  <a:txBody>
                    <a:bodyPr/>
                    <a:lstStyle/>
                    <a:p>
                      <a:endParaRPr lang="es-MX" dirty="0"/>
                    </a:p>
                  </a:txBody>
                  <a:tcPr/>
                </a:tc>
                <a:extLst>
                  <a:ext uri="{0D108BD9-81ED-4DB2-BD59-A6C34878D82A}">
                    <a16:rowId xmlns:a16="http://schemas.microsoft.com/office/drawing/2014/main" xmlns="" val="10000"/>
                  </a:ext>
                </a:extLst>
              </a:tr>
            </a:tbl>
          </a:graphicData>
        </a:graphic>
      </p:graphicFrame>
      <p:sp>
        <p:nvSpPr>
          <p:cNvPr id="9" name="Rectangle 3"/>
          <p:cNvSpPr txBox="1">
            <a:spLocks noChangeArrowheads="1"/>
          </p:cNvSpPr>
          <p:nvPr/>
        </p:nvSpPr>
        <p:spPr>
          <a:xfrm>
            <a:off x="1836924" y="2638084"/>
            <a:ext cx="5724128" cy="1863328"/>
          </a:xfrm>
          <a:prstGeom prst="rect">
            <a:avLst/>
          </a:prstGeom>
        </p:spPr>
        <p:txBody>
          <a:bodyPr vert="horz" lIns="91440" tIns="45720" rIns="91440" bIns="45720" rtlCol="0">
            <a:normAutofit fontScale="92500"/>
          </a:bodyPr>
          <a:lstStyle>
            <a:defPPr>
              <a:defRPr lang="es-MX"/>
            </a:defPPr>
            <a:lvl1pPr marR="0" lvl="0" indent="0" algn="just" fontAlgn="auto">
              <a:lnSpc>
                <a:spcPct val="110000"/>
              </a:lnSpc>
              <a:spcBef>
                <a:spcPts val="0"/>
              </a:spcBef>
              <a:spcAft>
                <a:spcPts val="0"/>
              </a:spcAft>
              <a:buClrTx/>
              <a:buSzTx/>
              <a:buFont typeface="Arial" pitchFamily="34" charset="0"/>
              <a:buNone/>
              <a:tabLst/>
              <a:defRPr kumimoji="0" sz="2400" i="0" u="none" strike="noStrike" normalizeH="0" baseline="0">
                <a:ln w="0"/>
                <a:effectLst>
                  <a:outerShdw blurRad="38100" dist="19050" dir="2700000" algn="tl" rotWithShape="0">
                    <a:schemeClr val="dk1">
                      <a:alpha val="40000"/>
                    </a:schemeClr>
                  </a:outerShdw>
                </a:effectLst>
                <a:uLnTx/>
                <a:uFillTx/>
                <a:latin typeface="Comic Sans MS" pitchFamily="66" charset="0"/>
              </a:defRPr>
            </a:lvl1pPr>
            <a:lvl2pPr lvl="1">
              <a:defRPr sz="2000"/>
            </a:lvl2pPr>
          </a:lstStyle>
          <a:p>
            <a:pPr lvl="1">
              <a:lnSpc>
                <a:spcPct val="110000"/>
              </a:lnSpc>
            </a:pPr>
            <a:r>
              <a:rPr lang="es-ES_tradnl" dirty="0">
                <a:latin typeface="Comic Sans MS" panose="030F0702030302020204" pitchFamily="66" charset="0"/>
              </a:rPr>
              <a:t>2 Compresor de Aire 250 PCM. Mod. 2002.</a:t>
            </a:r>
          </a:p>
          <a:p>
            <a:pPr lvl="1">
              <a:lnSpc>
                <a:spcPct val="110000"/>
              </a:lnSpc>
            </a:pPr>
            <a:r>
              <a:rPr lang="es-ES_tradnl" dirty="0">
                <a:latin typeface="Comic Sans MS" panose="030F0702030302020204" pitchFamily="66" charset="0"/>
              </a:rPr>
              <a:t>1 Compresor de Aire 185 PCM. Mod. 2004.</a:t>
            </a:r>
          </a:p>
          <a:p>
            <a:pPr lvl="1">
              <a:lnSpc>
                <a:spcPct val="110000"/>
              </a:lnSpc>
            </a:pPr>
            <a:r>
              <a:rPr lang="es-ES_tradnl" dirty="0">
                <a:latin typeface="Comic Sans MS" panose="030F0702030302020204" pitchFamily="66" charset="0"/>
              </a:rPr>
              <a:t>13 Maquina de Soldar C. Interna 300 </a:t>
            </a:r>
            <a:r>
              <a:rPr lang="es-ES_tradnl" dirty="0" err="1">
                <a:latin typeface="Comic Sans MS" panose="030F0702030302020204" pitchFamily="66" charset="0"/>
              </a:rPr>
              <a:t>Amps</a:t>
            </a:r>
            <a:r>
              <a:rPr lang="es-ES_tradnl" dirty="0">
                <a:latin typeface="Comic Sans MS" panose="030F0702030302020204" pitchFamily="66" charset="0"/>
              </a:rPr>
              <a:t>.</a:t>
            </a:r>
          </a:p>
          <a:p>
            <a:pPr lvl="1">
              <a:lnSpc>
                <a:spcPct val="110000"/>
              </a:lnSpc>
            </a:pPr>
            <a:r>
              <a:rPr lang="es-ES_tradnl" dirty="0">
                <a:latin typeface="Comic Sans MS" panose="030F0702030302020204" pitchFamily="66" charset="0"/>
              </a:rPr>
              <a:t>4 Camioneta Pick-Up 1.5 TN.</a:t>
            </a:r>
          </a:p>
          <a:p>
            <a:pPr lvl="1">
              <a:lnSpc>
                <a:spcPct val="110000"/>
              </a:lnSpc>
            </a:pPr>
            <a:r>
              <a:rPr lang="es-ES_tradnl" dirty="0">
                <a:latin typeface="Comic Sans MS" panose="030F0702030302020204" pitchFamily="66" charset="0"/>
              </a:rPr>
              <a:t>2 Camioneta Tipo </a:t>
            </a:r>
            <a:r>
              <a:rPr lang="es-ES_tradnl" dirty="0" err="1">
                <a:latin typeface="Comic Sans MS" panose="030F0702030302020204" pitchFamily="66" charset="0"/>
              </a:rPr>
              <a:t>Suburban</a:t>
            </a:r>
            <a:r>
              <a:rPr lang="es-ES_tradnl" dirty="0">
                <a:latin typeface="Comic Sans MS" panose="030F0702030302020204" pitchFamily="66" charset="0"/>
              </a:rPr>
              <a:t>. </a:t>
            </a:r>
          </a:p>
        </p:txBody>
      </p:sp>
      <p:sp>
        <p:nvSpPr>
          <p:cNvPr id="11" name="Rectangle 2"/>
          <p:cNvSpPr txBox="1">
            <a:spLocks noChangeArrowheads="1"/>
          </p:cNvSpPr>
          <p:nvPr/>
        </p:nvSpPr>
        <p:spPr>
          <a:xfrm>
            <a:off x="685800" y="1693912"/>
            <a:ext cx="7772400" cy="647260"/>
          </a:xfrm>
          <a:prstGeom prst="rect">
            <a:avLst/>
          </a:prstGeom>
        </p:spPr>
        <p:txBody>
          <a:bodyPr vert="horz" lIns="91440" tIns="45720" rIns="91440" bIns="45720" rtlCol="0">
            <a:noAutofit/>
          </a:bodyPr>
          <a:lstStyle>
            <a:defPPr>
              <a:defRPr lang="es-MX"/>
            </a:defPPr>
            <a:lvl1pPr marR="0" lvl="0" indent="0" algn="ctr" fontAlgn="auto">
              <a:lnSpc>
                <a:spcPct val="110000"/>
              </a:lnSpc>
              <a:spcBef>
                <a:spcPts val="0"/>
              </a:spcBef>
              <a:spcAft>
                <a:spcPts val="0"/>
              </a:spcAft>
              <a:buClrTx/>
              <a:buSzTx/>
              <a:buFont typeface="Arial" pitchFamily="34" charset="0"/>
              <a:buNone/>
              <a:tabLst/>
              <a:defRPr kumimoji="0" sz="3200" i="0" u="none" strike="noStrike" normalizeH="0" baseline="0">
                <a:ln w="0"/>
                <a:effectLst>
                  <a:outerShdw blurRad="38100" dist="19050" dir="2700000" algn="tl" rotWithShape="0">
                    <a:schemeClr val="dk1">
                      <a:alpha val="40000"/>
                    </a:schemeClr>
                  </a:outerShdw>
                </a:effectLst>
                <a:uLnTx/>
                <a:uFillTx/>
                <a:latin typeface="Comic Sans MS" pitchFamily="66" charset="0"/>
              </a:defRPr>
            </a:lvl1pPr>
          </a:lstStyle>
          <a:p>
            <a:r>
              <a:rPr lang="es-ES_tradnl" dirty="0"/>
              <a:t>Maquinaria-Equipo</a:t>
            </a:r>
            <a:endParaRPr lang="es-ES" dirty="0"/>
          </a:p>
        </p:txBody>
      </p:sp>
      <p:pic>
        <p:nvPicPr>
          <p:cNvPr id="12" name="11 Imagen" descr="DSCF009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46433" y="4430620"/>
            <a:ext cx="2925411" cy="2166730"/>
          </a:xfrm>
          <a:prstGeom prst="rect">
            <a:avLst/>
          </a:prstGeom>
        </p:spPr>
      </p:pic>
      <p:pic>
        <p:nvPicPr>
          <p:cNvPr id="94209" name="Picture 1" descr="C:\fotos_n_8_20_agosto_2011\Cámara\201107\201107A1\25072011718.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7504" y="4444088"/>
            <a:ext cx="3455328" cy="2153264"/>
          </a:xfrm>
          <a:prstGeom prst="rect">
            <a:avLst/>
          </a:prstGeom>
          <a:noFill/>
        </p:spPr>
      </p:pic>
      <p:pic>
        <p:nvPicPr>
          <p:cNvPr id="1026" name="Picture 2" descr="C:\fotos_coapechaca_IV\100_FUJI\DSCF0610.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24213"/>
          <a:stretch/>
        </p:blipFill>
        <p:spPr bwMode="auto">
          <a:xfrm>
            <a:off x="3630707" y="4430620"/>
            <a:ext cx="2447852" cy="2166731"/>
          </a:xfrm>
          <a:prstGeom prst="rect">
            <a:avLst/>
          </a:prstGeom>
          <a:noFill/>
        </p:spPr>
      </p:pic>
      <p:sp>
        <p:nvSpPr>
          <p:cNvPr id="13" name="1 Título">
            <a:extLst>
              <a:ext uri="{FF2B5EF4-FFF2-40B4-BE49-F238E27FC236}">
                <a16:creationId xmlns:a16="http://schemas.microsoft.com/office/drawing/2014/main" xmlns="" id="{33DD058E-4552-48DE-AC00-EEAAB326BB56}"/>
              </a:ext>
            </a:extLst>
          </p:cNvPr>
          <p:cNvSpPr>
            <a:spLocks noGrp="1"/>
          </p:cNvSpPr>
          <p:nvPr>
            <p:ph type="ctrTitle"/>
          </p:nvPr>
        </p:nvSpPr>
        <p:spPr>
          <a:xfrm>
            <a:off x="-127841" y="55421"/>
            <a:ext cx="9036496" cy="1196751"/>
          </a:xfrm>
        </p:spPr>
        <p:txBody>
          <a:bodyPr>
            <a:normAutofit/>
          </a:bodyPr>
          <a:lstStyle/>
          <a:p>
            <a:pPr algn="r"/>
            <a:r>
              <a:rPr lang="es-MX" sz="2600" b="1" dirty="0">
                <a:solidFill>
                  <a:schemeClr val="tx2"/>
                </a:solidFill>
                <a:latin typeface="Arial Narrow" panose="020B0606020202030204" pitchFamily="34" charset="0"/>
              </a:rPr>
              <a:t>                </a:t>
            </a:r>
            <a:r>
              <a:rPr lang="es-MX" sz="2600" b="1" dirty="0">
                <a:solidFill>
                  <a:srgbClr val="00B050"/>
                </a:solidFill>
                <a:latin typeface="Arial Narrow" panose="020B0606020202030204" pitchFamily="34" charset="0"/>
              </a:rPr>
              <a:t>EMPRESA CONTRUCTORA DEL VALLE DE ORIZABA</a:t>
            </a:r>
            <a:br>
              <a:rPr lang="es-MX" sz="2600" b="1" dirty="0">
                <a:solidFill>
                  <a:srgbClr val="00B050"/>
                </a:solidFill>
                <a:latin typeface="Arial Narrow" panose="020B0606020202030204" pitchFamily="34" charset="0"/>
              </a:rPr>
            </a:br>
            <a:r>
              <a:rPr lang="es-MX" sz="2600" b="1" dirty="0">
                <a:solidFill>
                  <a:srgbClr val="00B050"/>
                </a:solidFill>
                <a:latin typeface="Arial Narrow" panose="020B0606020202030204" pitchFamily="34" charset="0"/>
              </a:rPr>
              <a:t>S.A. de C.V.</a:t>
            </a:r>
          </a:p>
        </p:txBody>
      </p:sp>
      <p:pic>
        <p:nvPicPr>
          <p:cNvPr id="14" name="Imagen 13">
            <a:extLst>
              <a:ext uri="{FF2B5EF4-FFF2-40B4-BE49-F238E27FC236}">
                <a16:creationId xmlns:a16="http://schemas.microsoft.com/office/drawing/2014/main" xmlns="" id="{DB5D2B92-3124-4D77-B071-1911FCC3182C}"/>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0" b="94737" l="5350" r="97119"/>
                    </a14:imgEffect>
                  </a14:imgLayer>
                </a14:imgProps>
              </a:ext>
              <a:ext uri="{28A0092B-C50C-407E-A947-70E740481C1C}">
                <a14:useLocalDpi xmlns:a14="http://schemas.microsoft.com/office/drawing/2010/main"/>
              </a:ext>
            </a:extLst>
          </a:blip>
          <a:srcRect t="6604"/>
          <a:stretch/>
        </p:blipFill>
        <p:spPr>
          <a:xfrm>
            <a:off x="323528" y="41444"/>
            <a:ext cx="1513396" cy="1355556"/>
          </a:xfrm>
          <a:prstGeom prst="rect">
            <a:avLst/>
          </a:prstGeom>
        </p:spPr>
      </p:pic>
      <p:pic>
        <p:nvPicPr>
          <p:cNvPr id="15" name="Imagen 14">
            <a:extLst>
              <a:ext uri="{FF2B5EF4-FFF2-40B4-BE49-F238E27FC236}">
                <a16:creationId xmlns:a16="http://schemas.microsoft.com/office/drawing/2014/main" xmlns="" id="{AB5712BE-C542-498B-94F5-BB04AB0B25E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909028" y="620961"/>
            <a:ext cx="2291810" cy="855831"/>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827584" y="2532541"/>
            <a:ext cx="4248472" cy="2120715"/>
          </a:xfrm>
          <a:prstGeom prst="rect">
            <a:avLst/>
          </a:prstGeom>
          <a:noFill/>
          <a:ln w="9525">
            <a:noFill/>
            <a:miter lim="800000"/>
            <a:headEnd/>
            <a:tailEnd/>
          </a:ln>
        </p:spPr>
        <p:txBody>
          <a:bodyPr/>
          <a:lstStyle/>
          <a:p>
            <a:endParaRPr lang="es-MX" sz="1400" b="1" dirty="0"/>
          </a:p>
          <a:p>
            <a:endParaRPr lang="es-MX" sz="1400" b="1" dirty="0"/>
          </a:p>
          <a:p>
            <a:endParaRPr lang="es-MX" sz="1400" b="1" dirty="0">
              <a:solidFill>
                <a:srgbClr val="898989"/>
              </a:solidFill>
              <a:latin typeface="Comic Sans MS" pitchFamily="66" charset="0"/>
            </a:endParaRPr>
          </a:p>
        </p:txBody>
      </p:sp>
      <p:sp>
        <p:nvSpPr>
          <p:cNvPr id="11" name="Rectangle 3"/>
          <p:cNvSpPr txBox="1">
            <a:spLocks noChangeArrowheads="1"/>
          </p:cNvSpPr>
          <p:nvPr/>
        </p:nvSpPr>
        <p:spPr>
          <a:xfrm>
            <a:off x="971600" y="2565024"/>
            <a:ext cx="6984776" cy="576064"/>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s-ES" sz="1400" i="0" u="none" strike="noStrike" kern="1200" normalizeH="0" baseline="0" noProof="0" dirty="0">
                <a:ln w="0"/>
                <a:effectLst>
                  <a:outerShdw blurRad="38100" dist="19050" dir="2700000" algn="tl" rotWithShape="0">
                    <a:schemeClr val="dk1">
                      <a:alpha val="40000"/>
                    </a:schemeClr>
                  </a:outerShdw>
                </a:effectLst>
                <a:uLnTx/>
                <a:uFillTx/>
                <a:latin typeface="Comic Sans MS" pitchFamily="66" charset="0"/>
              </a:rPr>
              <a:t>Trabajos Realizados:</a:t>
            </a:r>
          </a:p>
          <a:p>
            <a:pPr lvl="0" algn="ctr">
              <a:lnSpc>
                <a:spcPct val="90000"/>
              </a:lnSpc>
              <a:spcBef>
                <a:spcPct val="20000"/>
              </a:spcBef>
              <a:defRPr/>
            </a:pPr>
            <a:r>
              <a:rPr lang="es-ES" sz="1400" dirty="0">
                <a:ln w="0"/>
                <a:effectLst>
                  <a:outerShdw blurRad="38100" dist="19050" dir="2700000" algn="tl" rotWithShape="0">
                    <a:schemeClr val="dk1">
                      <a:alpha val="40000"/>
                    </a:schemeClr>
                  </a:outerShdw>
                </a:effectLst>
                <a:latin typeface="Comic Sans MS" pitchFamily="66" charset="0"/>
              </a:rPr>
              <a:t>Fabricación e Instalación de tuberías. </a:t>
            </a:r>
          </a:p>
        </p:txBody>
      </p:sp>
      <p:sp>
        <p:nvSpPr>
          <p:cNvPr id="12" name="Rectangle 4"/>
          <p:cNvSpPr>
            <a:spLocks noChangeArrowheads="1"/>
          </p:cNvSpPr>
          <p:nvPr/>
        </p:nvSpPr>
        <p:spPr bwMode="auto">
          <a:xfrm>
            <a:off x="467544" y="1916953"/>
            <a:ext cx="8424936" cy="615588"/>
          </a:xfrm>
          <a:prstGeom prst="rect">
            <a:avLst/>
          </a:prstGeom>
          <a:noFill/>
          <a:ln w="9525">
            <a:noFill/>
            <a:miter lim="800000"/>
            <a:headEnd/>
            <a:tailEnd/>
          </a:ln>
        </p:spPr>
        <p:txBody>
          <a:bodyPr/>
          <a:lstStyle/>
          <a:p>
            <a:pPr algn="ctr"/>
            <a:r>
              <a:rPr lang="es-ES_tradnl" sz="1400" dirty="0">
                <a:ln w="0"/>
                <a:effectLst>
                  <a:outerShdw blurRad="38100" dist="19050" dir="2700000" algn="tl" rotWithShape="0">
                    <a:schemeClr val="dk1">
                      <a:alpha val="40000"/>
                    </a:schemeClr>
                  </a:outerShdw>
                </a:effectLst>
                <a:latin typeface="Comic Sans MS" pitchFamily="66" charset="0"/>
              </a:rPr>
              <a:t>REHABILITACION INTEGRAL DE INSTALACIONES DE PRODUCCION EN LOS CAMPOS DEL SECTOR CENTRO DE ACTIVO INTEGRAL ACEITE TERCIARIO DEL GOLFO. </a:t>
            </a:r>
            <a:endParaRPr lang="es-MX" sz="1400" dirty="0">
              <a:ln w="0"/>
              <a:effectLst>
                <a:outerShdw blurRad="38100" dist="19050" dir="2700000" algn="tl" rotWithShape="0">
                  <a:schemeClr val="dk1">
                    <a:alpha val="40000"/>
                  </a:schemeClr>
                </a:outerShdw>
              </a:effectLst>
              <a:latin typeface="Comic Sans MS" pitchFamily="66" charset="0"/>
            </a:endParaRPr>
          </a:p>
          <a:p>
            <a:endParaRPr lang="es-MX" sz="1400" dirty="0">
              <a:ln w="0"/>
              <a:effectLst>
                <a:outerShdw blurRad="38100" dist="19050" dir="2700000" algn="tl" rotWithShape="0">
                  <a:schemeClr val="dk1">
                    <a:alpha val="40000"/>
                  </a:schemeClr>
                </a:outerShdw>
              </a:effectLst>
            </a:endParaRPr>
          </a:p>
          <a:p>
            <a:endParaRPr lang="es-MX" sz="1400" dirty="0">
              <a:ln w="0"/>
              <a:effectLst>
                <a:outerShdw blurRad="38100" dist="19050" dir="2700000" algn="tl" rotWithShape="0">
                  <a:schemeClr val="dk1">
                    <a:alpha val="40000"/>
                  </a:schemeClr>
                </a:outerShdw>
              </a:effectLst>
            </a:endParaRPr>
          </a:p>
          <a:p>
            <a:endParaRPr lang="es-MX" sz="1400" dirty="0">
              <a:ln w="0"/>
              <a:effectLst>
                <a:outerShdw blurRad="38100" dist="19050" dir="2700000" algn="tl" rotWithShape="0">
                  <a:schemeClr val="dk1">
                    <a:alpha val="40000"/>
                  </a:schemeClr>
                </a:outerShdw>
              </a:effectLst>
              <a:latin typeface="Comic Sans MS" pitchFamily="66" charset="0"/>
            </a:endParaRPr>
          </a:p>
        </p:txBody>
      </p:sp>
      <p:pic>
        <p:nvPicPr>
          <p:cNvPr id="6146" name="Picture 2" descr="Fotografía"/>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010" y="3429000"/>
            <a:ext cx="2376264" cy="1334044"/>
          </a:xfrm>
          <a:prstGeom prst="rect">
            <a:avLst/>
          </a:prstGeom>
          <a:noFill/>
        </p:spPr>
      </p:pic>
      <p:pic>
        <p:nvPicPr>
          <p:cNvPr id="6148" name="Picture 4" descr="Fotografía"/>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22188" y="4957514"/>
            <a:ext cx="2336202" cy="1317695"/>
          </a:xfrm>
          <a:prstGeom prst="rect">
            <a:avLst/>
          </a:prstGeom>
          <a:noFill/>
        </p:spPr>
      </p:pic>
      <p:pic>
        <p:nvPicPr>
          <p:cNvPr id="6150" name="Picture 6" descr="Fotografía"/>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9083" y="4941167"/>
            <a:ext cx="2365187" cy="1334043"/>
          </a:xfrm>
          <a:prstGeom prst="rect">
            <a:avLst/>
          </a:prstGeom>
          <a:noFill/>
        </p:spPr>
      </p:pic>
      <p:pic>
        <p:nvPicPr>
          <p:cNvPr id="6152" name="Picture 8" descr="Fotografía"/>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316754" y="4941167"/>
            <a:ext cx="1662720" cy="1339120"/>
          </a:xfrm>
          <a:prstGeom prst="rect">
            <a:avLst/>
          </a:prstGeom>
          <a:noFill/>
        </p:spPr>
      </p:pic>
      <p:pic>
        <p:nvPicPr>
          <p:cNvPr id="6154" name="Picture 10" descr="Fotografía"/>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475755" y="4957515"/>
            <a:ext cx="2356186" cy="1322772"/>
          </a:xfrm>
          <a:prstGeom prst="rect">
            <a:avLst/>
          </a:prstGeom>
          <a:noFill/>
        </p:spPr>
      </p:pic>
      <p:pic>
        <p:nvPicPr>
          <p:cNvPr id="13314" name="Picture 2" descr="C:\sice_mantenimiento_2012\100_FUJI\DSCF0770.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395298" y="3429922"/>
            <a:ext cx="1584176" cy="1330387"/>
          </a:xfrm>
          <a:prstGeom prst="rect">
            <a:avLst/>
          </a:prstGeom>
          <a:noFill/>
        </p:spPr>
      </p:pic>
      <p:pic>
        <p:nvPicPr>
          <p:cNvPr id="13315" name="Picture 3" descr="C:\sice_mantenimiento_2012\100_FUJI\DSCF0783.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507138" y="3429000"/>
            <a:ext cx="2356186" cy="1334044"/>
          </a:xfrm>
          <a:prstGeom prst="rect">
            <a:avLst/>
          </a:prstGeom>
          <a:noFill/>
        </p:spPr>
      </p:pic>
      <p:pic>
        <p:nvPicPr>
          <p:cNvPr id="17" name="21 Imagen"/>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922188" y="3432656"/>
            <a:ext cx="2420965" cy="1330387"/>
          </a:xfrm>
          <a:prstGeom prst="rect">
            <a:avLst/>
          </a:prstGeom>
        </p:spPr>
      </p:pic>
      <p:sp>
        <p:nvSpPr>
          <p:cNvPr id="19" name="1 Título">
            <a:extLst>
              <a:ext uri="{FF2B5EF4-FFF2-40B4-BE49-F238E27FC236}">
                <a16:creationId xmlns:a16="http://schemas.microsoft.com/office/drawing/2014/main" xmlns="" id="{8074BD7E-5871-4E3E-8817-0CD3386E30C9}"/>
              </a:ext>
            </a:extLst>
          </p:cNvPr>
          <p:cNvSpPr>
            <a:spLocks noGrp="1"/>
          </p:cNvSpPr>
          <p:nvPr>
            <p:ph type="ctrTitle"/>
          </p:nvPr>
        </p:nvSpPr>
        <p:spPr>
          <a:xfrm>
            <a:off x="-127841" y="55421"/>
            <a:ext cx="9036496" cy="1196751"/>
          </a:xfrm>
        </p:spPr>
        <p:txBody>
          <a:bodyPr>
            <a:normAutofit/>
          </a:bodyPr>
          <a:lstStyle/>
          <a:p>
            <a:pPr algn="r"/>
            <a:r>
              <a:rPr lang="es-MX" sz="2600" b="1" dirty="0">
                <a:solidFill>
                  <a:schemeClr val="tx2"/>
                </a:solidFill>
                <a:latin typeface="Arial Narrow" panose="020B0606020202030204" pitchFamily="34" charset="0"/>
              </a:rPr>
              <a:t>                </a:t>
            </a:r>
            <a:r>
              <a:rPr lang="es-MX" sz="2600" b="1" dirty="0">
                <a:solidFill>
                  <a:srgbClr val="00B050"/>
                </a:solidFill>
                <a:latin typeface="Arial Narrow" panose="020B0606020202030204" pitchFamily="34" charset="0"/>
              </a:rPr>
              <a:t>EMPRESA CONTRUCTORA DEL VALLE DE ORIZABA</a:t>
            </a:r>
            <a:br>
              <a:rPr lang="es-MX" sz="2600" b="1" dirty="0">
                <a:solidFill>
                  <a:srgbClr val="00B050"/>
                </a:solidFill>
                <a:latin typeface="Arial Narrow" panose="020B0606020202030204" pitchFamily="34" charset="0"/>
              </a:rPr>
            </a:br>
            <a:r>
              <a:rPr lang="es-MX" sz="2600" b="1" dirty="0">
                <a:solidFill>
                  <a:srgbClr val="00B050"/>
                </a:solidFill>
                <a:latin typeface="Arial Narrow" panose="020B0606020202030204" pitchFamily="34" charset="0"/>
              </a:rPr>
              <a:t>S.A. de C.V.</a:t>
            </a:r>
          </a:p>
        </p:txBody>
      </p:sp>
      <p:pic>
        <p:nvPicPr>
          <p:cNvPr id="20" name="Imagen 19">
            <a:extLst>
              <a:ext uri="{FF2B5EF4-FFF2-40B4-BE49-F238E27FC236}">
                <a16:creationId xmlns:a16="http://schemas.microsoft.com/office/drawing/2014/main" xmlns="" id="{44DF3D07-5745-4E29-AB83-DF76E8824004}"/>
              </a:ext>
            </a:extLst>
          </p:cNvPr>
          <p:cNvPicPr>
            <a:picLocks noChangeAspect="1"/>
          </p:cNvPicPr>
          <p:nvPr/>
        </p:nvPicPr>
        <p:blipFill rotWithShape="1">
          <a:blip r:embed="rId11" cstate="email">
            <a:extLst>
              <a:ext uri="{BEBA8EAE-BF5A-486C-A8C5-ECC9F3942E4B}">
                <a14:imgProps xmlns:a14="http://schemas.microsoft.com/office/drawing/2010/main">
                  <a14:imgLayer r:embed="rId12">
                    <a14:imgEffect>
                      <a14:backgroundRemoval t="0" b="94737" l="5350" r="97119"/>
                    </a14:imgEffect>
                  </a14:imgLayer>
                </a14:imgProps>
              </a:ext>
              <a:ext uri="{28A0092B-C50C-407E-A947-70E740481C1C}">
                <a14:useLocalDpi xmlns:a14="http://schemas.microsoft.com/office/drawing/2010/main"/>
              </a:ext>
            </a:extLst>
          </a:blip>
          <a:srcRect t="6604"/>
          <a:stretch/>
        </p:blipFill>
        <p:spPr>
          <a:xfrm>
            <a:off x="323528" y="41444"/>
            <a:ext cx="1513396" cy="1355556"/>
          </a:xfrm>
          <a:prstGeom prst="rect">
            <a:avLst/>
          </a:prstGeom>
        </p:spPr>
      </p:pic>
      <p:pic>
        <p:nvPicPr>
          <p:cNvPr id="21" name="Imagen 20">
            <a:extLst>
              <a:ext uri="{FF2B5EF4-FFF2-40B4-BE49-F238E27FC236}">
                <a16:creationId xmlns:a16="http://schemas.microsoft.com/office/drawing/2014/main" xmlns="" id="{C16CF261-E11F-40D8-8974-2C134D6712E4}"/>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909028" y="620961"/>
            <a:ext cx="2291810" cy="855831"/>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4 Tabla"/>
          <p:cNvGraphicFramePr>
            <a:graphicFrameLocks noGrp="1"/>
          </p:cNvGraphicFramePr>
          <p:nvPr>
            <p:extLst>
              <p:ext uri="{D42A27DB-BD31-4B8C-83A1-F6EECF244321}">
                <p14:modId xmlns:p14="http://schemas.microsoft.com/office/powerpoint/2010/main" val="3845200235"/>
              </p:ext>
            </p:extLst>
          </p:nvPr>
        </p:nvGraphicFramePr>
        <p:xfrm>
          <a:off x="1524000" y="2045410"/>
          <a:ext cx="6096000" cy="2608064"/>
        </p:xfrm>
        <a:graphic>
          <a:graphicData uri="http://schemas.openxmlformats.org/drawingml/2006/table">
            <a:tbl>
              <a:tblPr firstRow="1" bandRow="1">
                <a:tableStyleId>{2D5ABB26-0587-4C30-8999-92F81FD0307C}</a:tableStyleId>
              </a:tblPr>
              <a:tblGrid>
                <a:gridCol w="6096000">
                  <a:extLst>
                    <a:ext uri="{9D8B030D-6E8A-4147-A177-3AD203B41FA5}">
                      <a16:colId xmlns:a16="http://schemas.microsoft.com/office/drawing/2014/main" xmlns="" val="20000"/>
                    </a:ext>
                  </a:extLst>
                </a:gridCol>
              </a:tblGrid>
              <a:tr h="2608064">
                <a:tc>
                  <a:txBody>
                    <a:bodyPr/>
                    <a:lstStyle/>
                    <a:p>
                      <a:endParaRPr lang="es-MX" dirty="0"/>
                    </a:p>
                  </a:txBody>
                  <a:tcPr/>
                </a:tc>
                <a:extLst>
                  <a:ext uri="{0D108BD9-81ED-4DB2-BD59-A6C34878D82A}">
                    <a16:rowId xmlns:a16="http://schemas.microsoft.com/office/drawing/2014/main" xmlns="" val="10000"/>
                  </a:ext>
                </a:extLst>
              </a:tr>
            </a:tbl>
          </a:graphicData>
        </a:graphic>
      </p:graphicFrame>
      <p:sp>
        <p:nvSpPr>
          <p:cNvPr id="8" name="Rectangle 4"/>
          <p:cNvSpPr>
            <a:spLocks noChangeArrowheads="1"/>
          </p:cNvSpPr>
          <p:nvPr/>
        </p:nvSpPr>
        <p:spPr bwMode="auto">
          <a:xfrm>
            <a:off x="827584" y="2604767"/>
            <a:ext cx="4248472" cy="2120715"/>
          </a:xfrm>
          <a:prstGeom prst="rect">
            <a:avLst/>
          </a:prstGeom>
          <a:noFill/>
          <a:ln w="9525">
            <a:noFill/>
            <a:miter lim="800000"/>
            <a:headEnd/>
            <a:tailEnd/>
          </a:ln>
        </p:spPr>
        <p:txBody>
          <a:bodyPr/>
          <a:lstStyle/>
          <a:p>
            <a:endParaRPr lang="es-MX" sz="1400" b="1" dirty="0"/>
          </a:p>
          <a:p>
            <a:endParaRPr lang="es-MX" sz="1400" b="1" dirty="0"/>
          </a:p>
          <a:p>
            <a:endParaRPr lang="es-MX" sz="1400" b="1" dirty="0">
              <a:solidFill>
                <a:srgbClr val="898989"/>
              </a:solidFill>
              <a:latin typeface="Comic Sans MS" pitchFamily="66" charset="0"/>
            </a:endParaRPr>
          </a:p>
        </p:txBody>
      </p:sp>
      <p:sp>
        <p:nvSpPr>
          <p:cNvPr id="11" name="Rectangle 3"/>
          <p:cNvSpPr txBox="1">
            <a:spLocks noChangeArrowheads="1"/>
          </p:cNvSpPr>
          <p:nvPr/>
        </p:nvSpPr>
        <p:spPr>
          <a:xfrm>
            <a:off x="971600" y="2709258"/>
            <a:ext cx="6984776" cy="720080"/>
          </a:xfrm>
          <a:prstGeom prst="rect">
            <a:avLst/>
          </a:prstGeom>
        </p:spPr>
        <p:txBody>
          <a:bodyPr vert="horz" lIns="91440" tIns="45720" rIns="91440" bIns="45720" rtlCol="0">
            <a:normAutofit fontScale="92500" lnSpcReduction="20000"/>
          </a:body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s-ES" sz="1600" i="0" u="none" strike="noStrike" kern="1200" normalizeH="0" baseline="0" noProof="0" dirty="0">
                <a:ln w="0"/>
                <a:effectLst>
                  <a:outerShdw blurRad="38100" dist="19050" dir="2700000" algn="tl" rotWithShape="0">
                    <a:schemeClr val="dk1">
                      <a:alpha val="40000"/>
                    </a:schemeClr>
                  </a:outerShdw>
                </a:effectLst>
                <a:uLnTx/>
                <a:uFillTx/>
                <a:latin typeface="Comic Sans MS" pitchFamily="66" charset="0"/>
              </a:rPr>
              <a:t>Trabajos Realizados:</a:t>
            </a:r>
          </a:p>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endParaRPr lang="es-ES" sz="1600" noProof="0" dirty="0">
              <a:ln w="0"/>
              <a:effectLst>
                <a:outerShdw blurRad="38100" dist="19050" dir="2700000" algn="tl" rotWithShape="0">
                  <a:schemeClr val="dk1">
                    <a:alpha val="40000"/>
                  </a:schemeClr>
                </a:outerShdw>
              </a:effectLst>
              <a:latin typeface="Comic Sans MS" pitchFamily="66" charset="0"/>
            </a:endParaRPr>
          </a:p>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lang="es-ES" sz="1600" noProof="0" dirty="0">
                <a:ln w="0"/>
                <a:effectLst>
                  <a:outerShdw blurRad="38100" dist="19050" dir="2700000" algn="tl" rotWithShape="0">
                    <a:schemeClr val="dk1">
                      <a:alpha val="40000"/>
                    </a:schemeClr>
                  </a:outerShdw>
                </a:effectLst>
                <a:latin typeface="Comic Sans MS" pitchFamily="66" charset="0"/>
              </a:rPr>
              <a:t>Fabricación e Interconexión de tuberías</a:t>
            </a:r>
            <a:r>
              <a:rPr lang="es-ES" sz="1400" noProof="0" dirty="0">
                <a:ln w="0"/>
                <a:effectLst>
                  <a:outerShdw blurRad="38100" dist="19050" dir="2700000" algn="tl" rotWithShape="0">
                    <a:schemeClr val="dk1">
                      <a:alpha val="40000"/>
                    </a:schemeClr>
                  </a:outerShdw>
                </a:effectLst>
                <a:latin typeface="Comic Sans MS" pitchFamily="66" charset="0"/>
              </a:rPr>
              <a:t>.</a:t>
            </a:r>
            <a:endParaRPr kumimoji="0" lang="es-ES" sz="1400" i="0" u="none" strike="noStrike" kern="1200" normalizeH="0" baseline="0" noProof="0" dirty="0">
              <a:ln w="0"/>
              <a:effectLst>
                <a:outerShdw blurRad="38100" dist="19050" dir="2700000" algn="tl" rotWithShape="0">
                  <a:schemeClr val="dk1">
                    <a:alpha val="40000"/>
                  </a:schemeClr>
                </a:outerShdw>
              </a:effectLst>
              <a:uLnTx/>
              <a:uFillTx/>
              <a:latin typeface="Comic Sans MS" pitchFamily="66" charset="0"/>
            </a:endParaRPr>
          </a:p>
        </p:txBody>
      </p:sp>
      <p:sp>
        <p:nvSpPr>
          <p:cNvPr id="12" name="Rectangle 4"/>
          <p:cNvSpPr>
            <a:spLocks noChangeArrowheads="1"/>
          </p:cNvSpPr>
          <p:nvPr/>
        </p:nvSpPr>
        <p:spPr bwMode="auto">
          <a:xfrm>
            <a:off x="467544" y="1989179"/>
            <a:ext cx="8424936" cy="615588"/>
          </a:xfrm>
          <a:prstGeom prst="rect">
            <a:avLst/>
          </a:prstGeom>
          <a:noFill/>
          <a:ln w="9525">
            <a:noFill/>
            <a:miter lim="800000"/>
            <a:headEnd/>
            <a:tailEnd/>
          </a:ln>
        </p:spPr>
        <p:txBody>
          <a:bodyPr/>
          <a:lstStyle/>
          <a:p>
            <a:pPr algn="ctr"/>
            <a:r>
              <a:rPr lang="es-ES_tradnl" sz="1400" dirty="0">
                <a:ln w="0"/>
                <a:effectLst>
                  <a:outerShdw blurRad="38100" dist="19050" dir="2700000" algn="tl" rotWithShape="0">
                    <a:schemeClr val="dk1">
                      <a:alpha val="40000"/>
                    </a:schemeClr>
                  </a:outerShdw>
                </a:effectLst>
                <a:latin typeface="Comic Sans MS" pitchFamily="66" charset="0"/>
              </a:rPr>
              <a:t>REHABILITACION INTEGRAL DE INSTALACIONES DE PRODUCCION EN LOS CAMPOS DEL SECTOR CENTRO DE ACTIVO INTEGRAL ACEITE TERCIARIO DEL GOLFO. </a:t>
            </a:r>
            <a:endParaRPr lang="es-MX" sz="1400" dirty="0">
              <a:ln w="0"/>
              <a:effectLst>
                <a:outerShdw blurRad="38100" dist="19050" dir="2700000" algn="tl" rotWithShape="0">
                  <a:schemeClr val="dk1">
                    <a:alpha val="40000"/>
                  </a:schemeClr>
                </a:outerShdw>
              </a:effectLst>
              <a:latin typeface="Comic Sans MS" pitchFamily="66" charset="0"/>
            </a:endParaRPr>
          </a:p>
          <a:p>
            <a:endParaRPr lang="es-MX" sz="1400" dirty="0">
              <a:ln w="0"/>
              <a:effectLst>
                <a:outerShdw blurRad="38100" dist="19050" dir="2700000" algn="tl" rotWithShape="0">
                  <a:schemeClr val="dk1">
                    <a:alpha val="40000"/>
                  </a:schemeClr>
                </a:outerShdw>
              </a:effectLst>
            </a:endParaRPr>
          </a:p>
          <a:p>
            <a:endParaRPr lang="es-MX" sz="1400" dirty="0">
              <a:ln w="0"/>
              <a:effectLst>
                <a:outerShdw blurRad="38100" dist="19050" dir="2700000" algn="tl" rotWithShape="0">
                  <a:schemeClr val="dk1">
                    <a:alpha val="40000"/>
                  </a:schemeClr>
                </a:outerShdw>
              </a:effectLst>
            </a:endParaRPr>
          </a:p>
          <a:p>
            <a:endParaRPr lang="es-MX" sz="1400" dirty="0">
              <a:ln w="0"/>
              <a:effectLst>
                <a:outerShdw blurRad="38100" dist="19050" dir="2700000" algn="tl" rotWithShape="0">
                  <a:schemeClr val="dk1">
                    <a:alpha val="40000"/>
                  </a:schemeClr>
                </a:outerShdw>
              </a:effectLst>
              <a:latin typeface="Comic Sans MS" pitchFamily="66" charset="0"/>
            </a:endParaRPr>
          </a:p>
        </p:txBody>
      </p:sp>
      <p:pic>
        <p:nvPicPr>
          <p:cNvPr id="7170" name="Picture 2" descr="C:\Archivos_Jesus\Iomega_HDD\FOTOS_TELEFONO\100_FUJI\DSCF023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3528" y="3533829"/>
            <a:ext cx="2003324" cy="1335549"/>
          </a:xfrm>
          <a:prstGeom prst="rect">
            <a:avLst/>
          </a:prstGeom>
          <a:noFill/>
        </p:spPr>
      </p:pic>
      <p:pic>
        <p:nvPicPr>
          <p:cNvPr id="13" name="4630 Imagen" descr="DSC02364.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99992" y="3533829"/>
            <a:ext cx="2016829" cy="1335549"/>
          </a:xfrm>
          <a:prstGeom prst="rect">
            <a:avLst/>
          </a:prstGeom>
        </p:spPr>
      </p:pic>
      <p:pic>
        <p:nvPicPr>
          <p:cNvPr id="7171" name="Picture 3" descr="C:\sice_mantenimiento_2012\100_FUJI\DSCF0856.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8366"/>
          <a:stretch/>
        </p:blipFill>
        <p:spPr bwMode="auto">
          <a:xfrm>
            <a:off x="6588224" y="3533829"/>
            <a:ext cx="2366324" cy="1335549"/>
          </a:xfrm>
          <a:prstGeom prst="rect">
            <a:avLst/>
          </a:prstGeom>
          <a:noFill/>
        </p:spPr>
      </p:pic>
      <p:pic>
        <p:nvPicPr>
          <p:cNvPr id="7172" name="Picture 4" descr="C:\sice_mantenimiento_2012\100_FUJI\DSCF0859.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10800000" flipV="1">
            <a:off x="330592" y="5042535"/>
            <a:ext cx="2003324" cy="1335549"/>
          </a:xfrm>
          <a:prstGeom prst="rect">
            <a:avLst/>
          </a:prstGeom>
          <a:noFill/>
        </p:spPr>
      </p:pic>
      <p:pic>
        <p:nvPicPr>
          <p:cNvPr id="7173" name="Picture 5" descr="C:\sice_mantenimiento_2012\100_FUJI\DSCF0392.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411760" y="3533829"/>
            <a:ext cx="2003324" cy="1335549"/>
          </a:xfrm>
          <a:prstGeom prst="rect">
            <a:avLst/>
          </a:prstGeom>
          <a:noFill/>
        </p:spPr>
      </p:pic>
      <p:pic>
        <p:nvPicPr>
          <p:cNvPr id="15" name="Picture 6" descr="C:\sice_mantenimiento_2012\100_FUJI\DSCF0733.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408841" y="5042535"/>
            <a:ext cx="2136877" cy="1335548"/>
          </a:xfrm>
          <a:prstGeom prst="rect">
            <a:avLst/>
          </a:prstGeom>
          <a:noFill/>
        </p:spPr>
      </p:pic>
      <p:pic>
        <p:nvPicPr>
          <p:cNvPr id="16" name="Picture 8" descr="C:\sice_mantenimiento_2012\100_FUJI\DSCF0759.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625636" y="5042535"/>
            <a:ext cx="1872207" cy="1331374"/>
          </a:xfrm>
          <a:prstGeom prst="rect">
            <a:avLst/>
          </a:prstGeom>
          <a:noFill/>
        </p:spPr>
      </p:pic>
      <p:pic>
        <p:nvPicPr>
          <p:cNvPr id="17" name="Picture 2" descr="C:\sice_mantenimiento_2012\100_FUJI\DSCF0703.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603566" y="5042535"/>
            <a:ext cx="2288913" cy="1314614"/>
          </a:xfrm>
          <a:prstGeom prst="rect">
            <a:avLst/>
          </a:prstGeom>
          <a:noFill/>
        </p:spPr>
      </p:pic>
      <p:sp>
        <p:nvSpPr>
          <p:cNvPr id="19" name="1 Título">
            <a:extLst>
              <a:ext uri="{FF2B5EF4-FFF2-40B4-BE49-F238E27FC236}">
                <a16:creationId xmlns:a16="http://schemas.microsoft.com/office/drawing/2014/main" xmlns="" id="{D28FC870-DF1A-4FFF-8270-6F22247A8073}"/>
              </a:ext>
            </a:extLst>
          </p:cNvPr>
          <p:cNvSpPr>
            <a:spLocks noGrp="1"/>
          </p:cNvSpPr>
          <p:nvPr>
            <p:ph type="ctrTitle"/>
          </p:nvPr>
        </p:nvSpPr>
        <p:spPr>
          <a:xfrm>
            <a:off x="-127841" y="55421"/>
            <a:ext cx="9036496" cy="1196751"/>
          </a:xfrm>
        </p:spPr>
        <p:txBody>
          <a:bodyPr>
            <a:normAutofit/>
          </a:bodyPr>
          <a:lstStyle/>
          <a:p>
            <a:pPr algn="r"/>
            <a:r>
              <a:rPr lang="es-MX" sz="2600" b="1" dirty="0">
                <a:solidFill>
                  <a:schemeClr val="tx2"/>
                </a:solidFill>
                <a:latin typeface="Arial Narrow" panose="020B0606020202030204" pitchFamily="34" charset="0"/>
              </a:rPr>
              <a:t>                </a:t>
            </a:r>
            <a:r>
              <a:rPr lang="es-MX" sz="2600" b="1" dirty="0">
                <a:solidFill>
                  <a:srgbClr val="00B050"/>
                </a:solidFill>
                <a:latin typeface="Arial Narrow" panose="020B0606020202030204" pitchFamily="34" charset="0"/>
              </a:rPr>
              <a:t>EMPRESA CONTRUCTORA DEL VALLE DE ORIZABA</a:t>
            </a:r>
            <a:br>
              <a:rPr lang="es-MX" sz="2600" b="1" dirty="0">
                <a:solidFill>
                  <a:srgbClr val="00B050"/>
                </a:solidFill>
                <a:latin typeface="Arial Narrow" panose="020B0606020202030204" pitchFamily="34" charset="0"/>
              </a:rPr>
            </a:br>
            <a:r>
              <a:rPr lang="es-MX" sz="2600" b="1" dirty="0">
                <a:solidFill>
                  <a:srgbClr val="00B050"/>
                </a:solidFill>
                <a:latin typeface="Arial Narrow" panose="020B0606020202030204" pitchFamily="34" charset="0"/>
              </a:rPr>
              <a:t>S.A. de C.V.</a:t>
            </a:r>
          </a:p>
        </p:txBody>
      </p:sp>
      <p:pic>
        <p:nvPicPr>
          <p:cNvPr id="20" name="Imagen 19">
            <a:extLst>
              <a:ext uri="{FF2B5EF4-FFF2-40B4-BE49-F238E27FC236}">
                <a16:creationId xmlns:a16="http://schemas.microsoft.com/office/drawing/2014/main" xmlns="" id="{94409337-04B5-450E-BB3A-9DE7699E1ABA}"/>
              </a:ext>
            </a:extLst>
          </p:cNvPr>
          <p:cNvPicPr>
            <a:picLocks noChangeAspect="1"/>
          </p:cNvPicPr>
          <p:nvPr/>
        </p:nvPicPr>
        <p:blipFill rotWithShape="1">
          <a:blip r:embed="rId11" cstate="email">
            <a:extLst>
              <a:ext uri="{BEBA8EAE-BF5A-486C-A8C5-ECC9F3942E4B}">
                <a14:imgProps xmlns:a14="http://schemas.microsoft.com/office/drawing/2010/main">
                  <a14:imgLayer r:embed="rId12">
                    <a14:imgEffect>
                      <a14:backgroundRemoval t="0" b="94737" l="5350" r="97119"/>
                    </a14:imgEffect>
                  </a14:imgLayer>
                </a14:imgProps>
              </a:ext>
              <a:ext uri="{28A0092B-C50C-407E-A947-70E740481C1C}">
                <a14:useLocalDpi xmlns:a14="http://schemas.microsoft.com/office/drawing/2010/main"/>
              </a:ext>
            </a:extLst>
          </a:blip>
          <a:srcRect t="6604"/>
          <a:stretch/>
        </p:blipFill>
        <p:spPr>
          <a:xfrm>
            <a:off x="323528" y="41444"/>
            <a:ext cx="1513396" cy="1355556"/>
          </a:xfrm>
          <a:prstGeom prst="rect">
            <a:avLst/>
          </a:prstGeom>
        </p:spPr>
      </p:pic>
      <p:pic>
        <p:nvPicPr>
          <p:cNvPr id="21" name="Imagen 20">
            <a:extLst>
              <a:ext uri="{FF2B5EF4-FFF2-40B4-BE49-F238E27FC236}">
                <a16:creationId xmlns:a16="http://schemas.microsoft.com/office/drawing/2014/main" xmlns="" id="{C02F6CBE-58E5-4AD3-8B1E-06123D6B2757}"/>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909028" y="620961"/>
            <a:ext cx="2291810" cy="855831"/>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4 Tabla"/>
          <p:cNvGraphicFramePr>
            <a:graphicFrameLocks noGrp="1"/>
          </p:cNvGraphicFramePr>
          <p:nvPr>
            <p:extLst>
              <p:ext uri="{D42A27DB-BD31-4B8C-83A1-F6EECF244321}">
                <p14:modId xmlns:p14="http://schemas.microsoft.com/office/powerpoint/2010/main" val="2543733973"/>
              </p:ext>
            </p:extLst>
          </p:nvPr>
        </p:nvGraphicFramePr>
        <p:xfrm>
          <a:off x="1524000" y="1865053"/>
          <a:ext cx="6096000" cy="2608064"/>
        </p:xfrm>
        <a:graphic>
          <a:graphicData uri="http://schemas.openxmlformats.org/drawingml/2006/table">
            <a:tbl>
              <a:tblPr firstRow="1" bandRow="1">
                <a:tableStyleId>{2D5ABB26-0587-4C30-8999-92F81FD0307C}</a:tableStyleId>
              </a:tblPr>
              <a:tblGrid>
                <a:gridCol w="6096000">
                  <a:extLst>
                    <a:ext uri="{9D8B030D-6E8A-4147-A177-3AD203B41FA5}">
                      <a16:colId xmlns:a16="http://schemas.microsoft.com/office/drawing/2014/main" xmlns="" val="20000"/>
                    </a:ext>
                  </a:extLst>
                </a:gridCol>
              </a:tblGrid>
              <a:tr h="2608064">
                <a:tc>
                  <a:txBody>
                    <a:bodyPr/>
                    <a:lstStyle/>
                    <a:p>
                      <a:endParaRPr lang="es-MX" dirty="0"/>
                    </a:p>
                  </a:txBody>
                  <a:tcPr/>
                </a:tc>
                <a:extLst>
                  <a:ext uri="{0D108BD9-81ED-4DB2-BD59-A6C34878D82A}">
                    <a16:rowId xmlns:a16="http://schemas.microsoft.com/office/drawing/2014/main" xmlns="" val="10000"/>
                  </a:ext>
                </a:extLst>
              </a:tr>
            </a:tbl>
          </a:graphicData>
        </a:graphic>
      </p:graphicFrame>
      <p:graphicFrame>
        <p:nvGraphicFramePr>
          <p:cNvPr id="6" name="5 Tabla"/>
          <p:cNvGraphicFramePr>
            <a:graphicFrameLocks noGrp="1"/>
          </p:cNvGraphicFramePr>
          <p:nvPr>
            <p:extLst>
              <p:ext uri="{D42A27DB-BD31-4B8C-83A1-F6EECF244321}">
                <p14:modId xmlns:p14="http://schemas.microsoft.com/office/powerpoint/2010/main" val="1239509893"/>
              </p:ext>
            </p:extLst>
          </p:nvPr>
        </p:nvGraphicFramePr>
        <p:xfrm>
          <a:off x="1524000" y="1865053"/>
          <a:ext cx="6096000" cy="2896096"/>
        </p:xfrm>
        <a:graphic>
          <a:graphicData uri="http://schemas.openxmlformats.org/drawingml/2006/table">
            <a:tbl>
              <a:tblPr firstRow="1" bandRow="1">
                <a:tableStyleId>{2D5ABB26-0587-4C30-8999-92F81FD0307C}</a:tableStyleId>
              </a:tblPr>
              <a:tblGrid>
                <a:gridCol w="3048000">
                  <a:extLst>
                    <a:ext uri="{9D8B030D-6E8A-4147-A177-3AD203B41FA5}">
                      <a16:colId xmlns:a16="http://schemas.microsoft.com/office/drawing/2014/main" xmlns="" val="20000"/>
                    </a:ext>
                  </a:extLst>
                </a:gridCol>
                <a:gridCol w="3048000">
                  <a:extLst>
                    <a:ext uri="{9D8B030D-6E8A-4147-A177-3AD203B41FA5}">
                      <a16:colId xmlns:a16="http://schemas.microsoft.com/office/drawing/2014/main" xmlns="" val="20001"/>
                    </a:ext>
                  </a:extLst>
                </a:gridCol>
              </a:tblGrid>
              <a:tr h="28960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MX" dirty="0"/>
                    </a:p>
                  </a:txBody>
                  <a:tcPr/>
                </a:tc>
                <a:tc>
                  <a:txBody>
                    <a:bodyPr/>
                    <a:lstStyle/>
                    <a:p>
                      <a:endParaRPr lang="es-MX" dirty="0"/>
                    </a:p>
                  </a:txBody>
                  <a:tcPr/>
                </a:tc>
                <a:extLst>
                  <a:ext uri="{0D108BD9-81ED-4DB2-BD59-A6C34878D82A}">
                    <a16:rowId xmlns:a16="http://schemas.microsoft.com/office/drawing/2014/main" xmlns="" val="10000"/>
                  </a:ext>
                </a:extLst>
              </a:tr>
            </a:tbl>
          </a:graphicData>
        </a:graphic>
      </p:graphicFrame>
      <p:sp>
        <p:nvSpPr>
          <p:cNvPr id="8" name="Rectangle 4"/>
          <p:cNvSpPr>
            <a:spLocks noChangeArrowheads="1"/>
          </p:cNvSpPr>
          <p:nvPr/>
        </p:nvSpPr>
        <p:spPr bwMode="auto">
          <a:xfrm>
            <a:off x="600438" y="1720280"/>
            <a:ext cx="3600400" cy="1440159"/>
          </a:xfrm>
          <a:prstGeom prst="rect">
            <a:avLst/>
          </a:prstGeom>
          <a:noFill/>
          <a:ln w="9525">
            <a:noFill/>
            <a:miter lim="800000"/>
            <a:headEnd/>
            <a:tailEnd/>
          </a:ln>
        </p:spPr>
        <p:txBody>
          <a:bodyPr/>
          <a:lstStyle/>
          <a:p>
            <a:r>
              <a:rPr lang="es-ES_tradnl" sz="1400" dirty="0">
                <a:ln w="0"/>
                <a:effectLst>
                  <a:outerShdw blurRad="38100" dist="19050" dir="2700000" algn="tl" rotWithShape="0">
                    <a:schemeClr val="dk1">
                      <a:alpha val="40000"/>
                    </a:schemeClr>
                  </a:outerShdw>
                </a:effectLst>
                <a:latin typeface="Comic Sans MS" pitchFamily="66" charset="0"/>
              </a:rPr>
              <a:t>OBRA:</a:t>
            </a:r>
          </a:p>
          <a:p>
            <a:r>
              <a:rPr lang="es-ES_tradnl" sz="1400" dirty="0">
                <a:ln w="0"/>
                <a:effectLst>
                  <a:outerShdw blurRad="38100" dist="19050" dir="2700000" algn="tl" rotWithShape="0">
                    <a:schemeClr val="dk1">
                      <a:alpha val="40000"/>
                    </a:schemeClr>
                  </a:outerShdw>
                </a:effectLst>
                <a:latin typeface="Comic Sans MS" pitchFamily="66" charset="0"/>
              </a:rPr>
              <a:t>SUMINISTRO, CABLEADO, CONEXIONADO DE EQUIPOS PARA SEPARACION DE AGUA CONGENITA Y CRUDO EN LA PRESA API TAJIN IV. </a:t>
            </a:r>
            <a:endParaRPr lang="es-MX" sz="1400" dirty="0">
              <a:ln w="0"/>
              <a:effectLst>
                <a:outerShdw blurRad="38100" dist="19050" dir="2700000" algn="tl" rotWithShape="0">
                  <a:schemeClr val="dk1">
                    <a:alpha val="40000"/>
                  </a:schemeClr>
                </a:outerShdw>
              </a:effectLst>
              <a:latin typeface="Comic Sans MS" pitchFamily="66" charset="0"/>
            </a:endParaRPr>
          </a:p>
          <a:p>
            <a:endParaRPr lang="es-MX" sz="1400" dirty="0">
              <a:ln w="0"/>
              <a:effectLst>
                <a:outerShdw blurRad="38100" dist="19050" dir="2700000" algn="tl" rotWithShape="0">
                  <a:schemeClr val="dk1">
                    <a:alpha val="40000"/>
                  </a:schemeClr>
                </a:outerShdw>
              </a:effectLst>
            </a:endParaRPr>
          </a:p>
          <a:p>
            <a:endParaRPr lang="es-MX" sz="1400" dirty="0">
              <a:ln w="0"/>
              <a:effectLst>
                <a:outerShdw blurRad="38100" dist="19050" dir="2700000" algn="tl" rotWithShape="0">
                  <a:schemeClr val="dk1">
                    <a:alpha val="40000"/>
                  </a:schemeClr>
                </a:outerShdw>
              </a:effectLst>
            </a:endParaRPr>
          </a:p>
          <a:p>
            <a:endParaRPr lang="es-MX" sz="1400" dirty="0">
              <a:ln w="0"/>
              <a:effectLst>
                <a:outerShdw blurRad="38100" dist="19050" dir="2700000" algn="tl" rotWithShape="0">
                  <a:schemeClr val="dk1">
                    <a:alpha val="40000"/>
                  </a:schemeClr>
                </a:outerShdw>
              </a:effectLst>
              <a:latin typeface="Comic Sans MS" pitchFamily="66" charset="0"/>
            </a:endParaRPr>
          </a:p>
        </p:txBody>
      </p:sp>
      <p:sp>
        <p:nvSpPr>
          <p:cNvPr id="12" name="Rectangle 4"/>
          <p:cNvSpPr>
            <a:spLocks noChangeArrowheads="1"/>
          </p:cNvSpPr>
          <p:nvPr/>
        </p:nvSpPr>
        <p:spPr bwMode="auto">
          <a:xfrm>
            <a:off x="6988697" y="5634103"/>
            <a:ext cx="2155303" cy="1196751"/>
          </a:xfrm>
          <a:prstGeom prst="rect">
            <a:avLst/>
          </a:prstGeom>
          <a:noFill/>
          <a:ln w="9525">
            <a:noFill/>
            <a:miter lim="800000"/>
            <a:headEnd/>
            <a:tailEnd/>
          </a:ln>
        </p:spPr>
        <p:txBody>
          <a:bodyPr/>
          <a:lstStyle/>
          <a:p>
            <a:r>
              <a:rPr lang="es-MX" sz="1200" dirty="0">
                <a:ln w="0"/>
                <a:effectLst>
                  <a:outerShdw blurRad="38100" dist="19050" dir="2700000" algn="tl" rotWithShape="0">
                    <a:schemeClr val="dk1">
                      <a:alpha val="40000"/>
                    </a:schemeClr>
                  </a:outerShdw>
                </a:effectLst>
                <a:latin typeface="Comic Sans MS" pitchFamily="66" charset="0"/>
              </a:rPr>
              <a:t>Contratante:</a:t>
            </a:r>
          </a:p>
          <a:p>
            <a:r>
              <a:rPr lang="es-MX" sz="1200" dirty="0">
                <a:ln w="0"/>
                <a:effectLst>
                  <a:outerShdw blurRad="38100" dist="19050" dir="2700000" algn="tl" rotWithShape="0">
                    <a:schemeClr val="dk1">
                      <a:alpha val="40000"/>
                    </a:schemeClr>
                  </a:outerShdw>
                </a:effectLst>
                <a:latin typeface="Comic Sans MS" pitchFamily="66" charset="0"/>
              </a:rPr>
              <a:t>OSH, S. A. de C. V.</a:t>
            </a:r>
          </a:p>
          <a:p>
            <a:r>
              <a:rPr lang="es-MX" sz="1200" dirty="0">
                <a:ln w="0"/>
                <a:effectLst>
                  <a:outerShdw blurRad="38100" dist="19050" dir="2700000" algn="tl" rotWithShape="0">
                    <a:schemeClr val="dk1">
                      <a:alpha val="40000"/>
                    </a:schemeClr>
                  </a:outerShdw>
                </a:effectLst>
                <a:latin typeface="Comic Sans MS" pitchFamily="66" charset="0"/>
              </a:rPr>
              <a:t>Julio del 2015.</a:t>
            </a:r>
          </a:p>
          <a:p>
            <a:r>
              <a:rPr lang="es-MX" sz="1200" dirty="0">
                <a:ln w="0"/>
                <a:effectLst>
                  <a:outerShdw blurRad="38100" dist="19050" dir="2700000" algn="tl" rotWithShape="0">
                    <a:schemeClr val="dk1">
                      <a:alpha val="40000"/>
                    </a:schemeClr>
                  </a:outerShdw>
                </a:effectLst>
                <a:latin typeface="Comic Sans MS" pitchFamily="66" charset="0"/>
              </a:rPr>
              <a:t>Cliente Principal: </a:t>
            </a:r>
          </a:p>
          <a:p>
            <a:r>
              <a:rPr lang="es-MX" sz="1200" dirty="0">
                <a:ln w="0"/>
                <a:effectLst>
                  <a:outerShdw blurRad="38100" dist="19050" dir="2700000" algn="tl" rotWithShape="0">
                    <a:schemeClr val="dk1">
                      <a:alpha val="40000"/>
                    </a:schemeClr>
                  </a:outerShdw>
                </a:effectLst>
                <a:latin typeface="Comic Sans MS" pitchFamily="66" charset="0"/>
              </a:rPr>
              <a:t>PEMEX  </a:t>
            </a:r>
          </a:p>
          <a:p>
            <a:r>
              <a:rPr lang="es-MX" sz="1200" dirty="0">
                <a:ln w="0"/>
                <a:effectLst>
                  <a:outerShdw blurRad="38100" dist="19050" dir="2700000" algn="tl" rotWithShape="0">
                    <a:schemeClr val="dk1">
                      <a:alpha val="40000"/>
                    </a:schemeClr>
                  </a:outerShdw>
                </a:effectLst>
                <a:latin typeface="Comic Sans MS" pitchFamily="66" charset="0"/>
              </a:rPr>
              <a:t>Exploración y Producción.</a:t>
            </a:r>
          </a:p>
        </p:txBody>
      </p:sp>
      <p:sp>
        <p:nvSpPr>
          <p:cNvPr id="13" name="Rectangle 3"/>
          <p:cNvSpPr txBox="1">
            <a:spLocks noChangeArrowheads="1"/>
          </p:cNvSpPr>
          <p:nvPr/>
        </p:nvSpPr>
        <p:spPr>
          <a:xfrm>
            <a:off x="5380450" y="1471254"/>
            <a:ext cx="3083008" cy="1642219"/>
          </a:xfrm>
          <a:prstGeom prst="rect">
            <a:avLst/>
          </a:prstGeom>
        </p:spPr>
        <p:txBody>
          <a:bodyPr vert="horz" lIns="91440" tIns="45720" rIns="91440" bIns="45720" rtlCol="0">
            <a:normAutofit/>
          </a:bodyPr>
          <a:lstStyle/>
          <a:p>
            <a:pPr algn="just"/>
            <a:r>
              <a:rPr lang="es-MX" sz="1600" dirty="0">
                <a:ln w="0"/>
                <a:latin typeface="Comic Sans MS" pitchFamily="66" charset="0"/>
              </a:rPr>
              <a:t>Actividades:</a:t>
            </a:r>
          </a:p>
          <a:p>
            <a:pPr algn="just"/>
            <a:r>
              <a:rPr lang="es-MX" sz="1600" dirty="0">
                <a:ln w="0"/>
                <a:latin typeface="Comic Sans MS" pitchFamily="66" charset="0"/>
              </a:rPr>
              <a:t>Suministro e Instalación de:</a:t>
            </a:r>
          </a:p>
          <a:p>
            <a:pPr algn="just"/>
            <a:r>
              <a:rPr lang="es-MX" sz="1600" dirty="0">
                <a:ln w="0"/>
                <a:latin typeface="Comic Sans MS" pitchFamily="66" charset="0"/>
              </a:rPr>
              <a:t>Silletas tamaño 6 en CCM.</a:t>
            </a:r>
          </a:p>
          <a:p>
            <a:pPr algn="just"/>
            <a:r>
              <a:rPr lang="es-MX" sz="1600" dirty="0">
                <a:ln w="0"/>
                <a:latin typeface="Comic Sans MS" pitchFamily="66" charset="0"/>
              </a:rPr>
              <a:t>Cable. Conexionado.</a:t>
            </a:r>
          </a:p>
          <a:p>
            <a:pPr algn="just"/>
            <a:r>
              <a:rPr lang="es-MX" sz="1600" dirty="0">
                <a:ln w="0"/>
                <a:latin typeface="Comic Sans MS" pitchFamily="66" charset="0"/>
              </a:rPr>
              <a:t>Tuberías. Obra civil.</a:t>
            </a:r>
          </a:p>
          <a:p>
            <a:pPr algn="just"/>
            <a:r>
              <a:rPr lang="es-MX" sz="1600" dirty="0">
                <a:ln w="0"/>
                <a:latin typeface="Comic Sans MS" pitchFamily="66" charset="0"/>
              </a:rPr>
              <a:t>Aplicación de Recubrimientos</a:t>
            </a:r>
          </a:p>
        </p:txBody>
      </p:sp>
      <p:pic>
        <p:nvPicPr>
          <p:cNvPr id="7" name="6 Imagen"/>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9276" y="3332556"/>
            <a:ext cx="2758548" cy="3336804"/>
          </a:xfrm>
          <a:prstGeom prst="rect">
            <a:avLst/>
          </a:prstGeom>
        </p:spPr>
      </p:pic>
      <p:pic>
        <p:nvPicPr>
          <p:cNvPr id="9" name="8 Imagen"/>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29038" y="4846837"/>
            <a:ext cx="3037903" cy="1814417"/>
          </a:xfrm>
          <a:prstGeom prst="rect">
            <a:avLst/>
          </a:prstGeom>
        </p:spPr>
      </p:pic>
      <p:sp>
        <p:nvSpPr>
          <p:cNvPr id="14" name="1 Título">
            <a:extLst>
              <a:ext uri="{FF2B5EF4-FFF2-40B4-BE49-F238E27FC236}">
                <a16:creationId xmlns:a16="http://schemas.microsoft.com/office/drawing/2014/main" xmlns="" id="{A17C13F9-C8D7-4725-81AA-C61BD6D25FAF}"/>
              </a:ext>
            </a:extLst>
          </p:cNvPr>
          <p:cNvSpPr>
            <a:spLocks noGrp="1"/>
          </p:cNvSpPr>
          <p:nvPr>
            <p:ph type="ctrTitle"/>
          </p:nvPr>
        </p:nvSpPr>
        <p:spPr>
          <a:xfrm>
            <a:off x="-127841" y="55421"/>
            <a:ext cx="9036496" cy="1196751"/>
          </a:xfrm>
        </p:spPr>
        <p:txBody>
          <a:bodyPr>
            <a:normAutofit/>
          </a:bodyPr>
          <a:lstStyle/>
          <a:p>
            <a:pPr algn="r"/>
            <a:r>
              <a:rPr lang="es-MX" sz="2600" b="1" dirty="0">
                <a:solidFill>
                  <a:schemeClr val="tx2"/>
                </a:solidFill>
                <a:latin typeface="Arial Narrow" panose="020B0606020202030204" pitchFamily="34" charset="0"/>
              </a:rPr>
              <a:t>                </a:t>
            </a:r>
            <a:r>
              <a:rPr lang="es-MX" sz="2600" b="1" dirty="0">
                <a:solidFill>
                  <a:srgbClr val="00B050"/>
                </a:solidFill>
                <a:latin typeface="Arial Narrow" panose="020B0606020202030204" pitchFamily="34" charset="0"/>
              </a:rPr>
              <a:t>EMPRESA CONTRUCTORA DEL VALLE DE ORIZABA</a:t>
            </a:r>
            <a:br>
              <a:rPr lang="es-MX" sz="2600" b="1" dirty="0">
                <a:solidFill>
                  <a:srgbClr val="00B050"/>
                </a:solidFill>
                <a:latin typeface="Arial Narrow" panose="020B0606020202030204" pitchFamily="34" charset="0"/>
              </a:rPr>
            </a:br>
            <a:r>
              <a:rPr lang="es-MX" sz="2600" b="1" dirty="0">
                <a:solidFill>
                  <a:srgbClr val="00B050"/>
                </a:solidFill>
                <a:latin typeface="Arial Narrow" panose="020B0606020202030204" pitchFamily="34" charset="0"/>
              </a:rPr>
              <a:t>S.A. de C.V.</a:t>
            </a:r>
          </a:p>
        </p:txBody>
      </p:sp>
      <p:pic>
        <p:nvPicPr>
          <p:cNvPr id="15" name="Imagen 14">
            <a:extLst>
              <a:ext uri="{FF2B5EF4-FFF2-40B4-BE49-F238E27FC236}">
                <a16:creationId xmlns:a16="http://schemas.microsoft.com/office/drawing/2014/main" xmlns="" id="{13C5498A-6E75-4B78-B6DA-CBDC3B9250B2}"/>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0" b="94737" l="5350" r="97119"/>
                    </a14:imgEffect>
                  </a14:imgLayer>
                </a14:imgProps>
              </a:ext>
              <a:ext uri="{28A0092B-C50C-407E-A947-70E740481C1C}">
                <a14:useLocalDpi xmlns:a14="http://schemas.microsoft.com/office/drawing/2010/main"/>
              </a:ext>
            </a:extLst>
          </a:blip>
          <a:srcRect t="6604"/>
          <a:stretch/>
        </p:blipFill>
        <p:spPr>
          <a:xfrm>
            <a:off x="323528" y="41444"/>
            <a:ext cx="1513396" cy="1355556"/>
          </a:xfrm>
          <a:prstGeom prst="rect">
            <a:avLst/>
          </a:prstGeom>
        </p:spPr>
      </p:pic>
      <p:pic>
        <p:nvPicPr>
          <p:cNvPr id="18" name="Imagen 17">
            <a:extLst>
              <a:ext uri="{FF2B5EF4-FFF2-40B4-BE49-F238E27FC236}">
                <a16:creationId xmlns:a16="http://schemas.microsoft.com/office/drawing/2014/main" xmlns="" id="{FFCF0F9B-C489-413B-B964-F11DA749C0A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909028" y="620961"/>
            <a:ext cx="2291810" cy="855831"/>
          </a:xfrm>
          <a:prstGeom prst="rect">
            <a:avLst/>
          </a:prstGeom>
        </p:spPr>
      </p:pic>
      <p:sp>
        <p:nvSpPr>
          <p:cNvPr id="16" name="Rectángulo 15">
            <a:extLst>
              <a:ext uri="{FF2B5EF4-FFF2-40B4-BE49-F238E27FC236}">
                <a16:creationId xmlns:a16="http://schemas.microsoft.com/office/drawing/2014/main" xmlns="" id="{ECC65E57-E830-489D-886D-42268A00E5BA}"/>
              </a:ext>
            </a:extLst>
          </p:cNvPr>
          <p:cNvSpPr/>
          <p:nvPr/>
        </p:nvSpPr>
        <p:spPr>
          <a:xfrm>
            <a:off x="5905930" y="3857083"/>
            <a:ext cx="3076483" cy="369332"/>
          </a:xfrm>
          <a:prstGeom prst="rect">
            <a:avLst/>
          </a:prstGeom>
        </p:spPr>
        <p:txBody>
          <a:bodyPr wrap="none">
            <a:spAutoFit/>
          </a:bodyPr>
          <a:lstStyle/>
          <a:p>
            <a:pPr algn="ctr"/>
            <a:r>
              <a:rPr lang="es-MX" dirty="0">
                <a:ln w="0"/>
                <a:effectLst>
                  <a:outerShdw blurRad="38100" dist="19050" dir="2700000" algn="tl" rotWithShape="0">
                    <a:schemeClr val="dk1">
                      <a:alpha val="40000"/>
                    </a:schemeClr>
                  </a:outerShdw>
                </a:effectLst>
                <a:latin typeface="Comic Sans MS" pitchFamily="66" charset="0"/>
              </a:rPr>
              <a:t>Separación Agua Congénita</a:t>
            </a:r>
            <a:endParaRPr lang="es-MX" dirty="0"/>
          </a:p>
        </p:txBody>
      </p:sp>
    </p:spTree>
    <p:extLst>
      <p:ext uri="{BB962C8B-B14F-4D97-AF65-F5344CB8AC3E}">
        <p14:creationId xmlns:p14="http://schemas.microsoft.com/office/powerpoint/2010/main" val="11222278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4 Tabla"/>
          <p:cNvGraphicFramePr>
            <a:graphicFrameLocks noGrp="1"/>
          </p:cNvGraphicFramePr>
          <p:nvPr>
            <p:extLst>
              <p:ext uri="{D42A27DB-BD31-4B8C-83A1-F6EECF244321}">
                <p14:modId xmlns:p14="http://schemas.microsoft.com/office/powerpoint/2010/main" val="908008639"/>
              </p:ext>
            </p:extLst>
          </p:nvPr>
        </p:nvGraphicFramePr>
        <p:xfrm>
          <a:off x="1524000" y="1829048"/>
          <a:ext cx="6096000" cy="2608064"/>
        </p:xfrm>
        <a:graphic>
          <a:graphicData uri="http://schemas.openxmlformats.org/drawingml/2006/table">
            <a:tbl>
              <a:tblPr firstRow="1" bandRow="1">
                <a:tableStyleId>{2D5ABB26-0587-4C30-8999-92F81FD0307C}</a:tableStyleId>
              </a:tblPr>
              <a:tblGrid>
                <a:gridCol w="6096000">
                  <a:extLst>
                    <a:ext uri="{9D8B030D-6E8A-4147-A177-3AD203B41FA5}">
                      <a16:colId xmlns:a16="http://schemas.microsoft.com/office/drawing/2014/main" xmlns="" val="20000"/>
                    </a:ext>
                  </a:extLst>
                </a:gridCol>
              </a:tblGrid>
              <a:tr h="2608064">
                <a:tc>
                  <a:txBody>
                    <a:bodyPr/>
                    <a:lstStyle/>
                    <a:p>
                      <a:endParaRPr lang="es-MX" dirty="0"/>
                    </a:p>
                  </a:txBody>
                  <a:tcPr/>
                </a:tc>
                <a:extLst>
                  <a:ext uri="{0D108BD9-81ED-4DB2-BD59-A6C34878D82A}">
                    <a16:rowId xmlns:a16="http://schemas.microsoft.com/office/drawing/2014/main" xmlns="" val="10000"/>
                  </a:ext>
                </a:extLst>
              </a:tr>
            </a:tbl>
          </a:graphicData>
        </a:graphic>
      </p:graphicFrame>
      <p:graphicFrame>
        <p:nvGraphicFramePr>
          <p:cNvPr id="6" name="5 Tabla"/>
          <p:cNvGraphicFramePr>
            <a:graphicFrameLocks noGrp="1"/>
          </p:cNvGraphicFramePr>
          <p:nvPr>
            <p:extLst>
              <p:ext uri="{D42A27DB-BD31-4B8C-83A1-F6EECF244321}">
                <p14:modId xmlns:p14="http://schemas.microsoft.com/office/powerpoint/2010/main" val="499977924"/>
              </p:ext>
            </p:extLst>
          </p:nvPr>
        </p:nvGraphicFramePr>
        <p:xfrm>
          <a:off x="1524000" y="1829048"/>
          <a:ext cx="6096000" cy="2896096"/>
        </p:xfrm>
        <a:graphic>
          <a:graphicData uri="http://schemas.openxmlformats.org/drawingml/2006/table">
            <a:tbl>
              <a:tblPr firstRow="1" bandRow="1">
                <a:tableStyleId>{2D5ABB26-0587-4C30-8999-92F81FD0307C}</a:tableStyleId>
              </a:tblPr>
              <a:tblGrid>
                <a:gridCol w="3048000">
                  <a:extLst>
                    <a:ext uri="{9D8B030D-6E8A-4147-A177-3AD203B41FA5}">
                      <a16:colId xmlns:a16="http://schemas.microsoft.com/office/drawing/2014/main" xmlns="" val="20000"/>
                    </a:ext>
                  </a:extLst>
                </a:gridCol>
                <a:gridCol w="3048000">
                  <a:extLst>
                    <a:ext uri="{9D8B030D-6E8A-4147-A177-3AD203B41FA5}">
                      <a16:colId xmlns:a16="http://schemas.microsoft.com/office/drawing/2014/main" xmlns="" val="20001"/>
                    </a:ext>
                  </a:extLst>
                </a:gridCol>
              </a:tblGrid>
              <a:tr h="28960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MX" dirty="0"/>
                    </a:p>
                  </a:txBody>
                  <a:tcPr/>
                </a:tc>
                <a:tc>
                  <a:txBody>
                    <a:bodyPr/>
                    <a:lstStyle/>
                    <a:p>
                      <a:endParaRPr lang="es-MX" dirty="0"/>
                    </a:p>
                  </a:txBody>
                  <a:tcPr/>
                </a:tc>
                <a:extLst>
                  <a:ext uri="{0D108BD9-81ED-4DB2-BD59-A6C34878D82A}">
                    <a16:rowId xmlns:a16="http://schemas.microsoft.com/office/drawing/2014/main" xmlns="" val="10000"/>
                  </a:ext>
                </a:extLst>
              </a:tr>
            </a:tbl>
          </a:graphicData>
        </a:graphic>
      </p:graphicFrame>
      <p:sp>
        <p:nvSpPr>
          <p:cNvPr id="8" name="Rectangle 4"/>
          <p:cNvSpPr>
            <a:spLocks noChangeArrowheads="1"/>
          </p:cNvSpPr>
          <p:nvPr/>
        </p:nvSpPr>
        <p:spPr bwMode="auto">
          <a:xfrm>
            <a:off x="467544" y="1556793"/>
            <a:ext cx="4032448" cy="1656184"/>
          </a:xfrm>
          <a:prstGeom prst="rect">
            <a:avLst/>
          </a:prstGeom>
          <a:noFill/>
          <a:ln w="9525">
            <a:noFill/>
            <a:miter lim="800000"/>
            <a:headEnd/>
            <a:tailEnd/>
          </a:ln>
        </p:spPr>
        <p:txBody>
          <a:bodyPr/>
          <a:lstStyle/>
          <a:p>
            <a:r>
              <a:rPr lang="es-ES_tradnl" sz="1400" dirty="0">
                <a:ln w="0"/>
                <a:effectLst>
                  <a:outerShdw blurRad="38100" dist="19050" dir="2700000" algn="tl" rotWithShape="0">
                    <a:schemeClr val="dk1">
                      <a:alpha val="40000"/>
                    </a:schemeClr>
                  </a:outerShdw>
                </a:effectLst>
                <a:latin typeface="Comic Sans MS" pitchFamily="66" charset="0"/>
              </a:rPr>
              <a:t>OBRA:</a:t>
            </a:r>
          </a:p>
          <a:p>
            <a:r>
              <a:rPr lang="es-MX" sz="1400" dirty="0">
                <a:ln w="0"/>
                <a:effectLst>
                  <a:outerShdw blurRad="38100" dist="19050" dir="2700000" algn="tl" rotWithShape="0">
                    <a:schemeClr val="dk1">
                      <a:alpha val="40000"/>
                    </a:schemeClr>
                  </a:outerShdw>
                </a:effectLst>
                <a:latin typeface="Comic Sans MS" pitchFamily="66" charset="0"/>
              </a:rPr>
              <a:t>SUMINISTRO, INSTALACIÓN Y PUESTA EN OPERACIÓN DE MEDIDORES DE FLUJO TIPO ULTRASONICO PARA LOS SISTEMAS DE MEDICIÓN DE ACEITES DE LA GTDH REGIÓN SUR.</a:t>
            </a:r>
          </a:p>
          <a:p>
            <a:r>
              <a:rPr lang="es-MX" sz="1400" dirty="0">
                <a:ln w="0"/>
                <a:effectLst>
                  <a:outerShdw blurRad="38100" dist="19050" dir="2700000" algn="tl" rotWithShape="0">
                    <a:schemeClr val="dk1">
                      <a:alpha val="40000"/>
                    </a:schemeClr>
                  </a:outerShdw>
                </a:effectLst>
                <a:latin typeface="Comic Sans MS" pitchFamily="66" charset="0"/>
              </a:rPr>
              <a:t>ESTACION PALOMAS.</a:t>
            </a:r>
            <a:endParaRPr lang="es-MX" sz="1400" dirty="0">
              <a:ln w="0"/>
              <a:effectLst>
                <a:outerShdw blurRad="38100" dist="19050" dir="2700000" algn="tl" rotWithShape="0">
                  <a:schemeClr val="dk1">
                    <a:alpha val="40000"/>
                  </a:schemeClr>
                </a:outerShdw>
              </a:effectLst>
            </a:endParaRPr>
          </a:p>
          <a:p>
            <a:endParaRPr lang="es-MX" sz="1400" dirty="0">
              <a:ln w="0"/>
              <a:effectLst>
                <a:outerShdw blurRad="38100" dist="19050" dir="2700000" algn="tl" rotWithShape="0">
                  <a:schemeClr val="dk1">
                    <a:alpha val="40000"/>
                  </a:schemeClr>
                </a:outerShdw>
              </a:effectLst>
            </a:endParaRPr>
          </a:p>
          <a:p>
            <a:endParaRPr lang="es-MX" sz="1400" dirty="0">
              <a:ln w="0"/>
              <a:effectLst>
                <a:outerShdw blurRad="38100" dist="19050" dir="2700000" algn="tl" rotWithShape="0">
                  <a:schemeClr val="dk1">
                    <a:alpha val="40000"/>
                  </a:schemeClr>
                </a:outerShdw>
              </a:effectLst>
              <a:latin typeface="Comic Sans MS" pitchFamily="66" charset="0"/>
            </a:endParaRPr>
          </a:p>
        </p:txBody>
      </p:sp>
      <p:sp>
        <p:nvSpPr>
          <p:cNvPr id="12" name="Rectangle 4"/>
          <p:cNvSpPr>
            <a:spLocks noChangeArrowheads="1"/>
          </p:cNvSpPr>
          <p:nvPr/>
        </p:nvSpPr>
        <p:spPr bwMode="auto">
          <a:xfrm>
            <a:off x="5387815" y="5668960"/>
            <a:ext cx="3744279" cy="1368152"/>
          </a:xfrm>
          <a:prstGeom prst="rect">
            <a:avLst/>
          </a:prstGeom>
          <a:noFill/>
          <a:ln w="9525">
            <a:noFill/>
            <a:miter lim="800000"/>
            <a:headEnd/>
            <a:tailEnd/>
          </a:ln>
        </p:spPr>
        <p:txBody>
          <a:bodyPr/>
          <a:lstStyle/>
          <a:p>
            <a:r>
              <a:rPr lang="es-MX" sz="1200" dirty="0">
                <a:ln w="0"/>
                <a:effectLst>
                  <a:outerShdw blurRad="38100" dist="19050" dir="2700000" algn="tl" rotWithShape="0">
                    <a:schemeClr val="dk1">
                      <a:alpha val="40000"/>
                    </a:schemeClr>
                  </a:outerShdw>
                </a:effectLst>
                <a:latin typeface="Comic Sans MS" pitchFamily="66" charset="0"/>
              </a:rPr>
              <a:t>Contratante:</a:t>
            </a:r>
          </a:p>
          <a:p>
            <a:r>
              <a:rPr lang="es-MX" sz="1200" dirty="0">
                <a:ln w="0"/>
                <a:effectLst>
                  <a:outerShdw blurRad="38100" dist="19050" dir="2700000" algn="tl" rotWithShape="0">
                    <a:schemeClr val="dk1">
                      <a:alpha val="40000"/>
                    </a:schemeClr>
                  </a:outerShdw>
                </a:effectLst>
                <a:latin typeface="Comic Sans MS" pitchFamily="66" charset="0"/>
              </a:rPr>
              <a:t>Sociedad Industrial de Construcciones Eléctricas</a:t>
            </a:r>
          </a:p>
          <a:p>
            <a:r>
              <a:rPr lang="es-MX" sz="1200" dirty="0">
                <a:ln w="0"/>
                <a:effectLst>
                  <a:outerShdw blurRad="38100" dist="19050" dir="2700000" algn="tl" rotWithShape="0">
                    <a:schemeClr val="dk1">
                      <a:alpha val="40000"/>
                    </a:schemeClr>
                  </a:outerShdw>
                </a:effectLst>
                <a:latin typeface="Comic Sans MS" pitchFamily="66" charset="0"/>
              </a:rPr>
              <a:t>Abril del 2014 / Julio del 2014.</a:t>
            </a:r>
          </a:p>
          <a:p>
            <a:r>
              <a:rPr lang="es-MX" sz="1200" dirty="0">
                <a:ln w="0"/>
                <a:effectLst>
                  <a:outerShdw blurRad="38100" dist="19050" dir="2700000" algn="tl" rotWithShape="0">
                    <a:schemeClr val="dk1">
                      <a:alpha val="40000"/>
                    </a:schemeClr>
                  </a:outerShdw>
                </a:effectLst>
                <a:latin typeface="Comic Sans MS" pitchFamily="66" charset="0"/>
              </a:rPr>
              <a:t>Cliente Principal: </a:t>
            </a:r>
          </a:p>
          <a:p>
            <a:r>
              <a:rPr lang="es-MX" sz="1200" dirty="0">
                <a:ln w="0"/>
                <a:effectLst>
                  <a:outerShdw blurRad="38100" dist="19050" dir="2700000" algn="tl" rotWithShape="0">
                    <a:schemeClr val="dk1">
                      <a:alpha val="40000"/>
                    </a:schemeClr>
                  </a:outerShdw>
                </a:effectLst>
                <a:latin typeface="Comic Sans MS" pitchFamily="66" charset="0"/>
              </a:rPr>
              <a:t>PEMEX  Exploración y Producción.</a:t>
            </a:r>
          </a:p>
          <a:p>
            <a:r>
              <a:rPr lang="es-MX" sz="1200" dirty="0">
                <a:ln w="0"/>
                <a:effectLst>
                  <a:outerShdw blurRad="38100" dist="19050" dir="2700000" algn="tl" rotWithShape="0">
                    <a:schemeClr val="dk1">
                      <a:alpha val="40000"/>
                    </a:schemeClr>
                  </a:outerShdw>
                </a:effectLst>
                <a:latin typeface="Comic Sans MS" pitchFamily="66" charset="0"/>
              </a:rPr>
              <a:t>.</a:t>
            </a:r>
          </a:p>
        </p:txBody>
      </p:sp>
      <p:sp>
        <p:nvSpPr>
          <p:cNvPr id="13" name="Rectangle 3"/>
          <p:cNvSpPr txBox="1">
            <a:spLocks noChangeArrowheads="1"/>
          </p:cNvSpPr>
          <p:nvPr/>
        </p:nvSpPr>
        <p:spPr>
          <a:xfrm>
            <a:off x="4730193" y="1636033"/>
            <a:ext cx="4320480" cy="3672408"/>
          </a:xfrm>
          <a:prstGeom prst="rect">
            <a:avLst/>
          </a:prstGeom>
        </p:spPr>
        <p:txBody>
          <a:bodyPr vert="horz" lIns="91440" tIns="45720" rIns="91440" bIns="45720" rtlCol="0">
            <a:normAutofit/>
          </a:bodyPr>
          <a:lstStyle/>
          <a:p>
            <a:pPr algn="just"/>
            <a:r>
              <a:rPr lang="es-MX" sz="1600" dirty="0">
                <a:ln w="0"/>
                <a:latin typeface="Comic Sans MS" pitchFamily="66" charset="0"/>
              </a:rPr>
              <a:t>Actividades:</a:t>
            </a:r>
          </a:p>
          <a:p>
            <a:pPr algn="just"/>
            <a:r>
              <a:rPr lang="es-MX" sz="1600" dirty="0">
                <a:ln w="0"/>
                <a:latin typeface="Comic Sans MS" pitchFamily="66" charset="0"/>
              </a:rPr>
              <a:t>Fabricación de carretes bridados.</a:t>
            </a:r>
          </a:p>
          <a:p>
            <a:pPr algn="just"/>
            <a:r>
              <a:rPr lang="es-MX" sz="1600" dirty="0">
                <a:ln w="0"/>
                <a:latin typeface="Comic Sans MS" pitchFamily="66" charset="0"/>
              </a:rPr>
              <a:t>Pruebas hidrostáticas.</a:t>
            </a:r>
          </a:p>
          <a:p>
            <a:pPr algn="just"/>
            <a:r>
              <a:rPr lang="es-MX" sz="1600" dirty="0">
                <a:ln w="0"/>
                <a:latin typeface="Comic Sans MS" pitchFamily="66" charset="0"/>
              </a:rPr>
              <a:t>Instalación de medidores tipo ultrasónico.</a:t>
            </a:r>
          </a:p>
          <a:p>
            <a:pPr algn="just"/>
            <a:r>
              <a:rPr lang="es-MX" sz="1600" dirty="0">
                <a:ln w="0"/>
                <a:latin typeface="Comic Sans MS" pitchFamily="66" charset="0"/>
              </a:rPr>
              <a:t>Aplicación de Recubrimientos.</a:t>
            </a:r>
          </a:p>
          <a:p>
            <a:pPr algn="just"/>
            <a:r>
              <a:rPr lang="es-MX" sz="1600" dirty="0">
                <a:ln w="0"/>
                <a:latin typeface="Comic Sans MS" pitchFamily="66" charset="0"/>
              </a:rPr>
              <a:t>Etc.</a:t>
            </a:r>
          </a:p>
          <a:p>
            <a:pPr algn="just"/>
            <a:endParaRPr lang="es-MX" sz="1600" dirty="0">
              <a:ln w="0"/>
              <a:latin typeface="Comic Sans MS" pitchFamily="66" charset="0"/>
            </a:endParaRPr>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5144" y="3476270"/>
            <a:ext cx="1631968" cy="14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75154" y="4987101"/>
            <a:ext cx="2064016" cy="1821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159300" y="3472237"/>
            <a:ext cx="1487952" cy="14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700530" y="3479561"/>
            <a:ext cx="1398294" cy="14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83 Imagen"/>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714089" y="3465404"/>
            <a:ext cx="1440000" cy="1440000"/>
          </a:xfrm>
          <a:prstGeom prst="rect">
            <a:avLst/>
          </a:prstGeom>
        </p:spPr>
      </p:pic>
      <p:pic>
        <p:nvPicPr>
          <p:cNvPr id="16" name="21 Imagen"/>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190646" y="3472237"/>
            <a:ext cx="1304933" cy="1480477"/>
          </a:xfrm>
          <a:prstGeom prst="rect">
            <a:avLst/>
          </a:prstGeom>
        </p:spPr>
      </p:pic>
      <p:pic>
        <p:nvPicPr>
          <p:cNvPr id="17" name="24 Imagen"/>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457015" y="4987101"/>
            <a:ext cx="1826953" cy="1826953"/>
          </a:xfrm>
          <a:prstGeom prst="rect">
            <a:avLst/>
          </a:prstGeom>
        </p:spPr>
      </p:pic>
      <p:sp>
        <p:nvSpPr>
          <p:cNvPr id="18" name="1 Título">
            <a:extLst>
              <a:ext uri="{FF2B5EF4-FFF2-40B4-BE49-F238E27FC236}">
                <a16:creationId xmlns:a16="http://schemas.microsoft.com/office/drawing/2014/main" xmlns="" id="{9F63E5D4-F709-4C02-8528-09F0D5C27079}"/>
              </a:ext>
            </a:extLst>
          </p:cNvPr>
          <p:cNvSpPr>
            <a:spLocks noGrp="1"/>
          </p:cNvSpPr>
          <p:nvPr>
            <p:ph type="ctrTitle"/>
          </p:nvPr>
        </p:nvSpPr>
        <p:spPr>
          <a:xfrm>
            <a:off x="-127841" y="55421"/>
            <a:ext cx="9036496" cy="1196751"/>
          </a:xfrm>
        </p:spPr>
        <p:txBody>
          <a:bodyPr>
            <a:normAutofit/>
          </a:bodyPr>
          <a:lstStyle/>
          <a:p>
            <a:pPr algn="r"/>
            <a:r>
              <a:rPr lang="es-MX" sz="2600" b="1" dirty="0">
                <a:solidFill>
                  <a:schemeClr val="tx2"/>
                </a:solidFill>
                <a:latin typeface="Arial Narrow" panose="020B0606020202030204" pitchFamily="34" charset="0"/>
              </a:rPr>
              <a:t>                </a:t>
            </a:r>
            <a:r>
              <a:rPr lang="es-MX" sz="2600" b="1" dirty="0">
                <a:solidFill>
                  <a:srgbClr val="00B050"/>
                </a:solidFill>
                <a:latin typeface="Arial Narrow" panose="020B0606020202030204" pitchFamily="34" charset="0"/>
              </a:rPr>
              <a:t>EMPRESA CONTRUCTORA DEL VALLE DE ORIZABA</a:t>
            </a:r>
            <a:br>
              <a:rPr lang="es-MX" sz="2600" b="1" dirty="0">
                <a:solidFill>
                  <a:srgbClr val="00B050"/>
                </a:solidFill>
                <a:latin typeface="Arial Narrow" panose="020B0606020202030204" pitchFamily="34" charset="0"/>
              </a:rPr>
            </a:br>
            <a:r>
              <a:rPr lang="es-MX" sz="2600" b="1" dirty="0">
                <a:solidFill>
                  <a:srgbClr val="00B050"/>
                </a:solidFill>
                <a:latin typeface="Arial Narrow" panose="020B0606020202030204" pitchFamily="34" charset="0"/>
              </a:rPr>
              <a:t>S.A. de C.V.</a:t>
            </a:r>
          </a:p>
        </p:txBody>
      </p:sp>
      <p:pic>
        <p:nvPicPr>
          <p:cNvPr id="19" name="Imagen 18">
            <a:extLst>
              <a:ext uri="{FF2B5EF4-FFF2-40B4-BE49-F238E27FC236}">
                <a16:creationId xmlns:a16="http://schemas.microsoft.com/office/drawing/2014/main" xmlns="" id="{B53B78D1-EF77-43D6-9C78-7DF65BAE01DD}"/>
              </a:ext>
            </a:extLst>
          </p:cNvPr>
          <p:cNvPicPr>
            <a:picLocks noChangeAspect="1"/>
          </p:cNvPicPr>
          <p:nvPr/>
        </p:nvPicPr>
        <p:blipFill rotWithShape="1">
          <a:blip r:embed="rId10" cstate="email">
            <a:extLst>
              <a:ext uri="{BEBA8EAE-BF5A-486C-A8C5-ECC9F3942E4B}">
                <a14:imgProps xmlns:a14="http://schemas.microsoft.com/office/drawing/2010/main">
                  <a14:imgLayer r:embed="rId11">
                    <a14:imgEffect>
                      <a14:backgroundRemoval t="0" b="94737" l="5350" r="97119"/>
                    </a14:imgEffect>
                  </a14:imgLayer>
                </a14:imgProps>
              </a:ext>
              <a:ext uri="{28A0092B-C50C-407E-A947-70E740481C1C}">
                <a14:useLocalDpi xmlns:a14="http://schemas.microsoft.com/office/drawing/2010/main"/>
              </a:ext>
            </a:extLst>
          </a:blip>
          <a:srcRect t="6604"/>
          <a:stretch/>
        </p:blipFill>
        <p:spPr>
          <a:xfrm>
            <a:off x="323528" y="41444"/>
            <a:ext cx="1513396" cy="1355556"/>
          </a:xfrm>
          <a:prstGeom prst="rect">
            <a:avLst/>
          </a:prstGeom>
        </p:spPr>
      </p:pic>
      <p:pic>
        <p:nvPicPr>
          <p:cNvPr id="20" name="Imagen 19">
            <a:extLst>
              <a:ext uri="{FF2B5EF4-FFF2-40B4-BE49-F238E27FC236}">
                <a16:creationId xmlns:a16="http://schemas.microsoft.com/office/drawing/2014/main" xmlns="" id="{CE4161CF-79A5-4D81-8134-68089823CC0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909028" y="620961"/>
            <a:ext cx="2291810" cy="855831"/>
          </a:xfrm>
          <a:prstGeom prst="rect">
            <a:avLst/>
          </a:prstGeom>
        </p:spPr>
      </p:pic>
    </p:spTree>
    <p:extLst>
      <p:ext uri="{BB962C8B-B14F-4D97-AF65-F5344CB8AC3E}">
        <p14:creationId xmlns:p14="http://schemas.microsoft.com/office/powerpoint/2010/main" val="19789133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4 Tabla"/>
          <p:cNvGraphicFramePr>
            <a:graphicFrameLocks noGrp="1"/>
          </p:cNvGraphicFramePr>
          <p:nvPr>
            <p:extLst>
              <p:ext uri="{D42A27DB-BD31-4B8C-83A1-F6EECF244321}">
                <p14:modId xmlns:p14="http://schemas.microsoft.com/office/powerpoint/2010/main" val="817192910"/>
              </p:ext>
            </p:extLst>
          </p:nvPr>
        </p:nvGraphicFramePr>
        <p:xfrm>
          <a:off x="1524000" y="1974552"/>
          <a:ext cx="6096000" cy="2608064"/>
        </p:xfrm>
        <a:graphic>
          <a:graphicData uri="http://schemas.openxmlformats.org/drawingml/2006/table">
            <a:tbl>
              <a:tblPr firstRow="1" bandRow="1">
                <a:tableStyleId>{2D5ABB26-0587-4C30-8999-92F81FD0307C}</a:tableStyleId>
              </a:tblPr>
              <a:tblGrid>
                <a:gridCol w="6096000">
                  <a:extLst>
                    <a:ext uri="{9D8B030D-6E8A-4147-A177-3AD203B41FA5}">
                      <a16:colId xmlns:a16="http://schemas.microsoft.com/office/drawing/2014/main" xmlns="" val="20000"/>
                    </a:ext>
                  </a:extLst>
                </a:gridCol>
              </a:tblGrid>
              <a:tr h="2608064">
                <a:tc>
                  <a:txBody>
                    <a:bodyPr/>
                    <a:lstStyle/>
                    <a:p>
                      <a:endParaRPr lang="es-MX" dirty="0"/>
                    </a:p>
                  </a:txBody>
                  <a:tcPr/>
                </a:tc>
                <a:extLst>
                  <a:ext uri="{0D108BD9-81ED-4DB2-BD59-A6C34878D82A}">
                    <a16:rowId xmlns:a16="http://schemas.microsoft.com/office/drawing/2014/main" xmlns="" val="10000"/>
                  </a:ext>
                </a:extLst>
              </a:tr>
            </a:tbl>
          </a:graphicData>
        </a:graphic>
      </p:graphicFrame>
      <p:graphicFrame>
        <p:nvGraphicFramePr>
          <p:cNvPr id="6" name="5 Tabla"/>
          <p:cNvGraphicFramePr>
            <a:graphicFrameLocks noGrp="1"/>
          </p:cNvGraphicFramePr>
          <p:nvPr>
            <p:extLst>
              <p:ext uri="{D42A27DB-BD31-4B8C-83A1-F6EECF244321}">
                <p14:modId xmlns:p14="http://schemas.microsoft.com/office/powerpoint/2010/main" val="1372034197"/>
              </p:ext>
            </p:extLst>
          </p:nvPr>
        </p:nvGraphicFramePr>
        <p:xfrm>
          <a:off x="1524000" y="1846312"/>
          <a:ext cx="6096000" cy="3024336"/>
        </p:xfrm>
        <a:graphic>
          <a:graphicData uri="http://schemas.openxmlformats.org/drawingml/2006/table">
            <a:tbl>
              <a:tblPr firstRow="1" bandRow="1">
                <a:tableStyleId>{2D5ABB26-0587-4C30-8999-92F81FD0307C}</a:tableStyleId>
              </a:tblPr>
              <a:tblGrid>
                <a:gridCol w="3048000">
                  <a:extLst>
                    <a:ext uri="{9D8B030D-6E8A-4147-A177-3AD203B41FA5}">
                      <a16:colId xmlns:a16="http://schemas.microsoft.com/office/drawing/2014/main" xmlns="" val="20000"/>
                    </a:ext>
                  </a:extLst>
                </a:gridCol>
                <a:gridCol w="3048000">
                  <a:extLst>
                    <a:ext uri="{9D8B030D-6E8A-4147-A177-3AD203B41FA5}">
                      <a16:colId xmlns:a16="http://schemas.microsoft.com/office/drawing/2014/main" xmlns="" val="20001"/>
                    </a:ext>
                  </a:extLst>
                </a:gridCol>
              </a:tblGrid>
              <a:tr h="30243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MX" dirty="0"/>
                    </a:p>
                  </a:txBody>
                  <a:tcPr/>
                </a:tc>
                <a:tc>
                  <a:txBody>
                    <a:bodyPr/>
                    <a:lstStyle/>
                    <a:p>
                      <a:endParaRPr lang="es-MX" dirty="0"/>
                    </a:p>
                  </a:txBody>
                  <a:tcPr/>
                </a:tc>
                <a:extLst>
                  <a:ext uri="{0D108BD9-81ED-4DB2-BD59-A6C34878D82A}">
                    <a16:rowId xmlns:a16="http://schemas.microsoft.com/office/drawing/2014/main" xmlns="" val="10000"/>
                  </a:ext>
                </a:extLst>
              </a:tr>
            </a:tbl>
          </a:graphicData>
        </a:graphic>
      </p:graphicFrame>
      <p:sp>
        <p:nvSpPr>
          <p:cNvPr id="7" name="Rectangle 3"/>
          <p:cNvSpPr txBox="1">
            <a:spLocks noChangeArrowheads="1"/>
          </p:cNvSpPr>
          <p:nvPr/>
        </p:nvSpPr>
        <p:spPr>
          <a:xfrm>
            <a:off x="685800" y="2494384"/>
            <a:ext cx="7772400" cy="4318992"/>
          </a:xfrm>
          <a:prstGeom prst="rect">
            <a:avLst/>
          </a:prstGeom>
        </p:spPr>
        <p:txBody>
          <a:bodyPr vert="horz" lIns="91440" tIns="45720" rIns="91440" bIns="45720" rtlCol="0">
            <a:normAutofit/>
          </a:bodyPr>
          <a:lstStyle>
            <a:defPPr>
              <a:defRPr lang="es-MX"/>
            </a:defPPr>
            <a:lvl1pPr marR="0" lvl="0" indent="0" algn="just" fontAlgn="auto">
              <a:lnSpc>
                <a:spcPct val="110000"/>
              </a:lnSpc>
              <a:spcBef>
                <a:spcPts val="0"/>
              </a:spcBef>
              <a:spcAft>
                <a:spcPts val="0"/>
              </a:spcAft>
              <a:buClrTx/>
              <a:buSzTx/>
              <a:buFont typeface="Arial" pitchFamily="34" charset="0"/>
              <a:buNone/>
              <a:tabLst/>
              <a:defRPr kumimoji="0" sz="2400" i="0" u="none" strike="noStrike" normalizeH="0" baseline="0">
                <a:ln w="0"/>
                <a:effectLst>
                  <a:outerShdw blurRad="38100" dist="19050" dir="2700000" algn="tl" rotWithShape="0">
                    <a:schemeClr val="dk1">
                      <a:alpha val="40000"/>
                    </a:schemeClr>
                  </a:outerShdw>
                </a:effectLst>
                <a:uLnTx/>
                <a:uFillTx/>
                <a:latin typeface="Comic Sans MS" pitchFamily="66" charset="0"/>
              </a:defRPr>
            </a:lvl1pPr>
            <a:lvl2pPr lvl="1">
              <a:defRPr sz="2000"/>
            </a:lvl2pPr>
          </a:lstStyle>
          <a:p>
            <a:r>
              <a:rPr lang="es-ES_tradnl" dirty="0"/>
              <a:t>Construcción de Plantas Industriales:</a:t>
            </a:r>
          </a:p>
          <a:p>
            <a:pPr lvl="1"/>
            <a:r>
              <a:rPr lang="es-ES" dirty="0"/>
              <a:t>Tuberías, Civil, Mecánica, Eléctrica e Instrumentación.</a:t>
            </a:r>
          </a:p>
          <a:p>
            <a:r>
              <a:rPr lang="es-ES" dirty="0"/>
              <a:t>Sistemas SCADA con PLC´s</a:t>
            </a:r>
          </a:p>
          <a:p>
            <a:pPr lvl="1"/>
            <a:r>
              <a:rPr lang="es-ES" dirty="0"/>
              <a:t>Tableros de Control, Ductos, Plantas de Proceso y Medio Ambiente.</a:t>
            </a:r>
          </a:p>
          <a:p>
            <a:r>
              <a:rPr lang="es-ES" dirty="0"/>
              <a:t>Sistemas de Medición Fiscal:</a:t>
            </a:r>
          </a:p>
          <a:p>
            <a:pPr lvl="1"/>
            <a:r>
              <a:rPr lang="es-ES" dirty="0"/>
              <a:t>Líquidos y Gases.</a:t>
            </a:r>
          </a:p>
          <a:p>
            <a:r>
              <a:rPr lang="es-ES" dirty="0"/>
              <a:t>Sistemas de Seguridad y Contraincendio:</a:t>
            </a:r>
          </a:p>
          <a:p>
            <a:pPr lvl="1"/>
            <a:r>
              <a:rPr lang="es-ES" dirty="0"/>
              <a:t>Edificios y Plantas Industriales.</a:t>
            </a:r>
          </a:p>
          <a:p>
            <a:r>
              <a:rPr lang="es-ES" dirty="0"/>
              <a:t>Sistemas de Analizadores </a:t>
            </a:r>
          </a:p>
          <a:p>
            <a:r>
              <a:rPr lang="es-ES" dirty="0"/>
              <a:t>Mantenimientos y Retrofit´s de Instrumentación </a:t>
            </a:r>
          </a:p>
          <a:p>
            <a:r>
              <a:rPr lang="es-ES" dirty="0"/>
              <a:t>y Sistemas de Control.</a:t>
            </a:r>
          </a:p>
        </p:txBody>
      </p:sp>
      <p:sp>
        <p:nvSpPr>
          <p:cNvPr id="8" name="Rectangle 2"/>
          <p:cNvSpPr txBox="1">
            <a:spLocks noChangeArrowheads="1"/>
          </p:cNvSpPr>
          <p:nvPr/>
        </p:nvSpPr>
        <p:spPr>
          <a:xfrm>
            <a:off x="669595" y="1555980"/>
            <a:ext cx="7772400" cy="1080120"/>
          </a:xfrm>
          <a:prstGeom prst="rect">
            <a:avLst/>
          </a:prstGeom>
        </p:spPr>
        <p:txBody>
          <a:bodyPr vert="horz" lIns="91440" tIns="45720" rIns="91440" bIns="45720" rtlCol="0">
            <a:noAutofit/>
          </a:bodyPr>
          <a:lstStyle>
            <a:defPPr>
              <a:defRPr lang="es-MX"/>
            </a:defPPr>
            <a:lvl1pPr marR="0" lvl="0" indent="0" algn="ctr" fontAlgn="auto">
              <a:lnSpc>
                <a:spcPct val="110000"/>
              </a:lnSpc>
              <a:spcBef>
                <a:spcPts val="0"/>
              </a:spcBef>
              <a:spcAft>
                <a:spcPts val="0"/>
              </a:spcAft>
              <a:buClrTx/>
              <a:buSzTx/>
              <a:buFont typeface="Arial" pitchFamily="34" charset="0"/>
              <a:buNone/>
              <a:tabLst/>
              <a:defRPr kumimoji="0" sz="3200" i="0" u="none" strike="noStrike" normalizeH="0" baseline="0">
                <a:ln w="0"/>
                <a:effectLst>
                  <a:outerShdw blurRad="38100" dist="19050" dir="2700000" algn="tl" rotWithShape="0">
                    <a:schemeClr val="dk1">
                      <a:alpha val="40000"/>
                    </a:schemeClr>
                  </a:outerShdw>
                </a:effectLst>
                <a:uLnTx/>
                <a:uFillTx/>
                <a:latin typeface="Comic Sans MS" pitchFamily="66" charset="0"/>
              </a:defRPr>
            </a:lvl1pPr>
          </a:lstStyle>
          <a:p>
            <a:r>
              <a:rPr lang="es-ES_tradnl" dirty="0"/>
              <a:t>Actividades</a:t>
            </a:r>
            <a:endParaRPr lang="es-ES" dirty="0"/>
          </a:p>
        </p:txBody>
      </p:sp>
      <p:sp>
        <p:nvSpPr>
          <p:cNvPr id="10" name="1 Título">
            <a:extLst>
              <a:ext uri="{FF2B5EF4-FFF2-40B4-BE49-F238E27FC236}">
                <a16:creationId xmlns:a16="http://schemas.microsoft.com/office/drawing/2014/main" xmlns="" id="{201AEC37-6F9E-44FC-A4DB-59343D917A69}"/>
              </a:ext>
            </a:extLst>
          </p:cNvPr>
          <p:cNvSpPr>
            <a:spLocks noGrp="1"/>
          </p:cNvSpPr>
          <p:nvPr>
            <p:ph type="ctrTitle"/>
          </p:nvPr>
        </p:nvSpPr>
        <p:spPr>
          <a:xfrm>
            <a:off x="-127841" y="55421"/>
            <a:ext cx="9036496" cy="1196751"/>
          </a:xfrm>
        </p:spPr>
        <p:txBody>
          <a:bodyPr>
            <a:normAutofit/>
          </a:bodyPr>
          <a:lstStyle/>
          <a:p>
            <a:pPr algn="r"/>
            <a:r>
              <a:rPr lang="es-MX" sz="2600" b="1" dirty="0">
                <a:solidFill>
                  <a:schemeClr val="tx2"/>
                </a:solidFill>
                <a:latin typeface="Arial Narrow" panose="020B0606020202030204" pitchFamily="34" charset="0"/>
              </a:rPr>
              <a:t>                </a:t>
            </a:r>
            <a:r>
              <a:rPr lang="es-MX" sz="2600" b="1" dirty="0">
                <a:solidFill>
                  <a:srgbClr val="00B050"/>
                </a:solidFill>
                <a:latin typeface="Arial Narrow" panose="020B0606020202030204" pitchFamily="34" charset="0"/>
              </a:rPr>
              <a:t>EMPRESA CONTRUCTORA DEL VALLE DE ORIZABA</a:t>
            </a:r>
            <a:br>
              <a:rPr lang="es-MX" sz="2600" b="1" dirty="0">
                <a:solidFill>
                  <a:srgbClr val="00B050"/>
                </a:solidFill>
                <a:latin typeface="Arial Narrow" panose="020B0606020202030204" pitchFamily="34" charset="0"/>
              </a:rPr>
            </a:br>
            <a:r>
              <a:rPr lang="es-MX" sz="2600" b="1" dirty="0">
                <a:solidFill>
                  <a:srgbClr val="00B050"/>
                </a:solidFill>
                <a:latin typeface="Arial Narrow" panose="020B0606020202030204" pitchFamily="34" charset="0"/>
              </a:rPr>
              <a:t>S.A. de C.V.</a:t>
            </a:r>
          </a:p>
        </p:txBody>
      </p:sp>
      <p:pic>
        <p:nvPicPr>
          <p:cNvPr id="11" name="Imagen 10">
            <a:extLst>
              <a:ext uri="{FF2B5EF4-FFF2-40B4-BE49-F238E27FC236}">
                <a16:creationId xmlns:a16="http://schemas.microsoft.com/office/drawing/2014/main" xmlns="" id="{22137960-D884-4006-8A89-1196BAC43462}"/>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94737" l="5350" r="97119"/>
                    </a14:imgEffect>
                  </a14:imgLayer>
                </a14:imgProps>
              </a:ext>
              <a:ext uri="{28A0092B-C50C-407E-A947-70E740481C1C}">
                <a14:useLocalDpi xmlns:a14="http://schemas.microsoft.com/office/drawing/2010/main"/>
              </a:ext>
            </a:extLst>
          </a:blip>
          <a:srcRect t="6604"/>
          <a:stretch/>
        </p:blipFill>
        <p:spPr>
          <a:xfrm>
            <a:off x="323528" y="41444"/>
            <a:ext cx="1513396" cy="1355556"/>
          </a:xfrm>
          <a:prstGeom prst="rect">
            <a:avLst/>
          </a:prstGeom>
        </p:spPr>
      </p:pic>
      <p:pic>
        <p:nvPicPr>
          <p:cNvPr id="12" name="Imagen 11">
            <a:extLst>
              <a:ext uri="{FF2B5EF4-FFF2-40B4-BE49-F238E27FC236}">
                <a16:creationId xmlns:a16="http://schemas.microsoft.com/office/drawing/2014/main" xmlns="" id="{0705E0D5-FA80-4D54-B2B0-480771CAA0C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09028" y="620961"/>
            <a:ext cx="2291810" cy="85583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3"/>
          <p:cNvSpPr txBox="1">
            <a:spLocks noChangeArrowheads="1"/>
          </p:cNvSpPr>
          <p:nvPr/>
        </p:nvSpPr>
        <p:spPr>
          <a:xfrm>
            <a:off x="179512" y="2494384"/>
            <a:ext cx="8964488" cy="4318992"/>
          </a:xfrm>
          <a:prstGeom prst="rect">
            <a:avLst/>
          </a:prstGeom>
        </p:spPr>
        <p:txBody>
          <a:bodyPr vert="horz" lIns="91440" tIns="45720" rIns="91440" bIns="45720" rtlCol="0">
            <a:normAutofit/>
          </a:bodyPr>
          <a:lstStyle>
            <a:defPPr>
              <a:defRPr lang="es-MX"/>
            </a:defPPr>
            <a:lvl1pPr marR="0" lvl="0" indent="0" algn="just" fontAlgn="auto">
              <a:lnSpc>
                <a:spcPct val="110000"/>
              </a:lnSpc>
              <a:spcBef>
                <a:spcPts val="0"/>
              </a:spcBef>
              <a:spcAft>
                <a:spcPts val="0"/>
              </a:spcAft>
              <a:buClrTx/>
              <a:buSzTx/>
              <a:buFont typeface="Arial" pitchFamily="34" charset="0"/>
              <a:buNone/>
              <a:tabLst/>
              <a:defRPr kumimoji="0" sz="2400" i="0" u="none" strike="noStrike" normalizeH="0" baseline="0">
                <a:ln w="0"/>
                <a:effectLst>
                  <a:outerShdw blurRad="38100" dist="19050" dir="2700000" algn="tl" rotWithShape="0">
                    <a:schemeClr val="dk1">
                      <a:alpha val="40000"/>
                    </a:schemeClr>
                  </a:outerShdw>
                </a:effectLst>
                <a:uLnTx/>
                <a:uFillTx/>
                <a:latin typeface="Comic Sans MS" pitchFamily="66" charset="0"/>
              </a:defRPr>
            </a:lvl1pPr>
            <a:lvl2pPr lvl="1">
              <a:defRPr sz="2000"/>
            </a:lvl2pPr>
          </a:lstStyle>
          <a:p>
            <a:pPr marL="342900" indent="-342900">
              <a:buFont typeface="Wingdings" panose="05000000000000000000" pitchFamily="2" charset="2"/>
              <a:buChar char="q"/>
            </a:pPr>
            <a:r>
              <a:rPr lang="es-ES_tradnl" sz="2000" dirty="0">
                <a:solidFill>
                  <a:srgbClr val="C00000"/>
                </a:solidFill>
                <a:effectLst/>
              </a:rPr>
              <a:t>Acometidas Electricas y Subestaciones (Alta y Baja Tensión)</a:t>
            </a:r>
          </a:p>
          <a:p>
            <a:pPr marL="342900" indent="-342900">
              <a:buFont typeface="Wingdings" panose="05000000000000000000" pitchFamily="2" charset="2"/>
              <a:buChar char="q"/>
            </a:pPr>
            <a:r>
              <a:rPr lang="es-ES_tradnl" sz="2000" dirty="0">
                <a:solidFill>
                  <a:srgbClr val="C00000"/>
                </a:solidFill>
                <a:effectLst/>
              </a:rPr>
              <a:t>Tableros de Distribución y Centro de Control de Motores (CCM´s)</a:t>
            </a:r>
          </a:p>
          <a:p>
            <a:pPr marL="342900" indent="-342900">
              <a:buFont typeface="Wingdings" panose="05000000000000000000" pitchFamily="2" charset="2"/>
              <a:buChar char="q"/>
            </a:pPr>
            <a:r>
              <a:rPr lang="es-ES_tradnl" sz="2000" dirty="0">
                <a:solidFill>
                  <a:srgbClr val="C00000"/>
                </a:solidFill>
                <a:effectLst/>
              </a:rPr>
              <a:t>Automatizaciones Industriales por medio de PLC´s y sus Tableros</a:t>
            </a:r>
          </a:p>
          <a:p>
            <a:pPr marL="342900" indent="-342900">
              <a:buFont typeface="Wingdings" panose="05000000000000000000" pitchFamily="2" charset="2"/>
              <a:buChar char="q"/>
            </a:pPr>
            <a:r>
              <a:rPr lang="es-ES_tradnl" sz="2000" dirty="0">
                <a:solidFill>
                  <a:srgbClr val="C00000"/>
                </a:solidFill>
                <a:effectLst/>
              </a:rPr>
              <a:t>Ingenierías de Sistemas Eléctricos, Mecánicas, Civiles, Hidráulicos</a:t>
            </a:r>
          </a:p>
          <a:p>
            <a:pPr marL="342900" indent="-342900">
              <a:buFont typeface="Wingdings" panose="05000000000000000000" pitchFamily="2" charset="2"/>
              <a:buChar char="q"/>
            </a:pPr>
            <a:r>
              <a:rPr lang="es-ES_tradnl" sz="2000" dirty="0">
                <a:solidFill>
                  <a:srgbClr val="C00000"/>
                </a:solidFill>
                <a:effectLst/>
              </a:rPr>
              <a:t>Energías Renovables, Sistemas de Ahorro de Energía</a:t>
            </a:r>
          </a:p>
          <a:p>
            <a:pPr marL="342900" indent="-342900">
              <a:buFont typeface="Wingdings" panose="05000000000000000000" pitchFamily="2" charset="2"/>
              <a:buChar char="q"/>
            </a:pPr>
            <a:r>
              <a:rPr lang="es-ES_tradnl" sz="2000" dirty="0">
                <a:solidFill>
                  <a:srgbClr val="C00000"/>
                </a:solidFill>
                <a:effectLst/>
              </a:rPr>
              <a:t>Reingenierías para Ahorro de Energía a través de Variadores y </a:t>
            </a:r>
            <a:r>
              <a:rPr lang="es-ES_tradnl" sz="2000" dirty="0" err="1">
                <a:solidFill>
                  <a:srgbClr val="C00000"/>
                </a:solidFill>
                <a:effectLst/>
              </a:rPr>
              <a:t>Arran</a:t>
            </a:r>
            <a:r>
              <a:rPr lang="es-ES_tradnl" sz="2000" dirty="0">
                <a:solidFill>
                  <a:srgbClr val="C00000"/>
                </a:solidFill>
                <a:effectLst/>
              </a:rPr>
              <a:t>.</a:t>
            </a:r>
          </a:p>
          <a:p>
            <a:pPr marL="342900" indent="-342900">
              <a:buFont typeface="Wingdings" panose="05000000000000000000" pitchFamily="2" charset="2"/>
              <a:buChar char="q"/>
            </a:pPr>
            <a:r>
              <a:rPr lang="es-ES_tradnl" sz="2000" dirty="0">
                <a:solidFill>
                  <a:srgbClr val="C00000"/>
                </a:solidFill>
                <a:effectLst/>
              </a:rPr>
              <a:t>Control Automático del Factor de Potencia con Bancos de Capacitores</a:t>
            </a:r>
          </a:p>
          <a:p>
            <a:pPr marL="342900" indent="-342900">
              <a:buFont typeface="Wingdings" panose="05000000000000000000" pitchFamily="2" charset="2"/>
              <a:buChar char="q"/>
            </a:pPr>
            <a:r>
              <a:rPr lang="es-ES_tradnl" sz="2000" dirty="0">
                <a:solidFill>
                  <a:srgbClr val="C00000"/>
                </a:solidFill>
                <a:effectLst/>
              </a:rPr>
              <a:t>Fabricación de Naves Industriales, Bodegas, Laboratorios, </a:t>
            </a:r>
          </a:p>
          <a:p>
            <a:pPr marL="342900" indent="-342900">
              <a:buFont typeface="Wingdings" panose="05000000000000000000" pitchFamily="2" charset="2"/>
              <a:buChar char="q"/>
            </a:pPr>
            <a:r>
              <a:rPr lang="es-ES_tradnl" sz="2000" dirty="0">
                <a:solidFill>
                  <a:srgbClr val="C00000"/>
                </a:solidFill>
                <a:effectLst/>
              </a:rPr>
              <a:t>Instalación de Alumbrado con luminarias tipo </a:t>
            </a:r>
            <a:r>
              <a:rPr lang="es-ES_tradnl" sz="2000" dirty="0" err="1">
                <a:solidFill>
                  <a:srgbClr val="C00000"/>
                </a:solidFill>
                <a:effectLst/>
              </a:rPr>
              <a:t>Led´s</a:t>
            </a:r>
            <a:r>
              <a:rPr lang="es-ES_tradnl" sz="2000" dirty="0">
                <a:solidFill>
                  <a:srgbClr val="C00000"/>
                </a:solidFill>
                <a:effectLst/>
              </a:rPr>
              <a:t>, economizantes</a:t>
            </a:r>
          </a:p>
          <a:p>
            <a:pPr marL="342900" indent="-342900">
              <a:buFont typeface="Wingdings" panose="05000000000000000000" pitchFamily="2" charset="2"/>
              <a:buChar char="q"/>
            </a:pPr>
            <a:r>
              <a:rPr lang="es-ES_tradnl" sz="2000" dirty="0">
                <a:solidFill>
                  <a:srgbClr val="C00000"/>
                </a:solidFill>
                <a:effectLst/>
              </a:rPr>
              <a:t>Instalación de Paneles Solares para adicionar a la alimentación de CFE</a:t>
            </a:r>
          </a:p>
          <a:p>
            <a:pPr marL="342900" indent="-342900">
              <a:buFont typeface="Wingdings" panose="05000000000000000000" pitchFamily="2" charset="2"/>
              <a:buChar char="q"/>
            </a:pPr>
            <a:r>
              <a:rPr lang="es-ES_tradnl" sz="2000" dirty="0">
                <a:solidFill>
                  <a:srgbClr val="C00000"/>
                </a:solidFill>
                <a:effectLst/>
              </a:rPr>
              <a:t>Instalación de Charolas, Tubería Conduit, </a:t>
            </a:r>
          </a:p>
          <a:p>
            <a:pPr marL="342900" indent="-342900">
              <a:buFont typeface="Wingdings" panose="05000000000000000000" pitchFamily="2" charset="2"/>
              <a:buChar char="q"/>
            </a:pPr>
            <a:r>
              <a:rPr lang="es-ES_tradnl" sz="2000" dirty="0">
                <a:solidFill>
                  <a:srgbClr val="C00000"/>
                </a:solidFill>
                <a:effectLst/>
              </a:rPr>
              <a:t>Sistemas de Agua Suave y Osmótica, Gas Natural, Diesel, </a:t>
            </a:r>
          </a:p>
          <a:p>
            <a:endParaRPr lang="es-ES_tradnl" sz="2000" dirty="0">
              <a:solidFill>
                <a:srgbClr val="C00000"/>
              </a:solidFill>
              <a:effectLst/>
            </a:endParaRPr>
          </a:p>
          <a:p>
            <a:pPr marL="342900" indent="-342900">
              <a:buFont typeface="Wingdings" panose="05000000000000000000" pitchFamily="2" charset="2"/>
              <a:buChar char="q"/>
            </a:pPr>
            <a:endParaRPr lang="es-ES_tradnl" sz="2000" dirty="0">
              <a:solidFill>
                <a:srgbClr val="C00000"/>
              </a:solidFill>
              <a:effectLst/>
            </a:endParaRPr>
          </a:p>
        </p:txBody>
      </p:sp>
      <p:sp>
        <p:nvSpPr>
          <p:cNvPr id="8" name="Rectangle 2"/>
          <p:cNvSpPr txBox="1">
            <a:spLocks noChangeArrowheads="1"/>
          </p:cNvSpPr>
          <p:nvPr/>
        </p:nvSpPr>
        <p:spPr>
          <a:xfrm>
            <a:off x="669595" y="1555980"/>
            <a:ext cx="7772400" cy="576876"/>
          </a:xfrm>
          <a:prstGeom prst="rect">
            <a:avLst/>
          </a:prstGeom>
        </p:spPr>
        <p:txBody>
          <a:bodyPr vert="horz" lIns="91440" tIns="45720" rIns="91440" bIns="45720" rtlCol="0">
            <a:noAutofit/>
          </a:bodyPr>
          <a:lstStyle>
            <a:defPPr>
              <a:defRPr lang="es-MX"/>
            </a:defPPr>
            <a:lvl1pPr marR="0" lvl="0" indent="0" algn="ctr" fontAlgn="auto">
              <a:lnSpc>
                <a:spcPct val="110000"/>
              </a:lnSpc>
              <a:spcBef>
                <a:spcPts val="0"/>
              </a:spcBef>
              <a:spcAft>
                <a:spcPts val="0"/>
              </a:spcAft>
              <a:buClrTx/>
              <a:buSzTx/>
              <a:buFont typeface="Arial" pitchFamily="34" charset="0"/>
              <a:buNone/>
              <a:tabLst/>
              <a:defRPr kumimoji="0" sz="3200" i="0" u="none" strike="noStrike" normalizeH="0" baseline="0">
                <a:ln w="0"/>
                <a:effectLst>
                  <a:outerShdw blurRad="38100" dist="19050" dir="2700000" algn="tl" rotWithShape="0">
                    <a:schemeClr val="dk1">
                      <a:alpha val="40000"/>
                    </a:schemeClr>
                  </a:outerShdw>
                </a:effectLst>
                <a:uLnTx/>
                <a:uFillTx/>
                <a:latin typeface="Comic Sans MS" pitchFamily="66" charset="0"/>
              </a:defRPr>
            </a:lvl1pPr>
          </a:lstStyle>
          <a:p>
            <a:r>
              <a:rPr lang="es-ES_tradnl" dirty="0"/>
              <a:t>Lo que hacemos para la Industria</a:t>
            </a:r>
            <a:endParaRPr lang="es-ES" dirty="0"/>
          </a:p>
        </p:txBody>
      </p:sp>
      <p:sp>
        <p:nvSpPr>
          <p:cNvPr id="10" name="1 Título">
            <a:extLst>
              <a:ext uri="{FF2B5EF4-FFF2-40B4-BE49-F238E27FC236}">
                <a16:creationId xmlns:a16="http://schemas.microsoft.com/office/drawing/2014/main" xmlns="" id="{201AEC37-6F9E-44FC-A4DB-59343D917A69}"/>
              </a:ext>
            </a:extLst>
          </p:cNvPr>
          <p:cNvSpPr>
            <a:spLocks noGrp="1"/>
          </p:cNvSpPr>
          <p:nvPr>
            <p:ph type="ctrTitle"/>
          </p:nvPr>
        </p:nvSpPr>
        <p:spPr>
          <a:xfrm>
            <a:off x="-127841" y="55421"/>
            <a:ext cx="9036496" cy="1196751"/>
          </a:xfrm>
        </p:spPr>
        <p:txBody>
          <a:bodyPr>
            <a:normAutofit/>
          </a:bodyPr>
          <a:lstStyle/>
          <a:p>
            <a:pPr algn="r"/>
            <a:r>
              <a:rPr lang="es-MX" sz="2600" b="1" dirty="0">
                <a:solidFill>
                  <a:schemeClr val="tx2"/>
                </a:solidFill>
                <a:latin typeface="Arial Narrow" panose="020B0606020202030204" pitchFamily="34" charset="0"/>
              </a:rPr>
              <a:t>                </a:t>
            </a:r>
            <a:r>
              <a:rPr lang="es-MX" sz="2600" b="1" dirty="0">
                <a:solidFill>
                  <a:srgbClr val="00B050"/>
                </a:solidFill>
                <a:latin typeface="Arial Narrow" panose="020B0606020202030204" pitchFamily="34" charset="0"/>
              </a:rPr>
              <a:t>EMPRESA CONTRUCTORA DEL VALLE DE ORIZABA</a:t>
            </a:r>
            <a:br>
              <a:rPr lang="es-MX" sz="2600" b="1" dirty="0">
                <a:solidFill>
                  <a:srgbClr val="00B050"/>
                </a:solidFill>
                <a:latin typeface="Arial Narrow" panose="020B0606020202030204" pitchFamily="34" charset="0"/>
              </a:rPr>
            </a:br>
            <a:r>
              <a:rPr lang="es-MX" sz="2600" b="1" dirty="0">
                <a:solidFill>
                  <a:srgbClr val="00B050"/>
                </a:solidFill>
                <a:latin typeface="Arial Narrow" panose="020B0606020202030204" pitchFamily="34" charset="0"/>
              </a:rPr>
              <a:t>S.A. de C.V.</a:t>
            </a:r>
          </a:p>
        </p:txBody>
      </p:sp>
      <p:pic>
        <p:nvPicPr>
          <p:cNvPr id="11" name="Imagen 10">
            <a:extLst>
              <a:ext uri="{FF2B5EF4-FFF2-40B4-BE49-F238E27FC236}">
                <a16:creationId xmlns:a16="http://schemas.microsoft.com/office/drawing/2014/main" xmlns="" id="{22137960-D884-4006-8A89-1196BAC43462}"/>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94737" l="5350" r="97119"/>
                    </a14:imgEffect>
                  </a14:imgLayer>
                </a14:imgProps>
              </a:ext>
              <a:ext uri="{28A0092B-C50C-407E-A947-70E740481C1C}">
                <a14:useLocalDpi xmlns:a14="http://schemas.microsoft.com/office/drawing/2010/main"/>
              </a:ext>
            </a:extLst>
          </a:blip>
          <a:srcRect t="6604"/>
          <a:stretch/>
        </p:blipFill>
        <p:spPr>
          <a:xfrm>
            <a:off x="323528" y="41444"/>
            <a:ext cx="1513396" cy="1355556"/>
          </a:xfrm>
          <a:prstGeom prst="rect">
            <a:avLst/>
          </a:prstGeom>
        </p:spPr>
      </p:pic>
      <p:pic>
        <p:nvPicPr>
          <p:cNvPr id="12" name="Imagen 11">
            <a:extLst>
              <a:ext uri="{FF2B5EF4-FFF2-40B4-BE49-F238E27FC236}">
                <a16:creationId xmlns:a16="http://schemas.microsoft.com/office/drawing/2014/main" xmlns="" id="{0705E0D5-FA80-4D54-B2B0-480771CAA0C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09028" y="620961"/>
            <a:ext cx="2291810" cy="855831"/>
          </a:xfrm>
          <a:prstGeom prst="rect">
            <a:avLst/>
          </a:prstGeom>
        </p:spPr>
      </p:pic>
    </p:spTree>
    <p:extLst>
      <p:ext uri="{BB962C8B-B14F-4D97-AF65-F5344CB8AC3E}">
        <p14:creationId xmlns:p14="http://schemas.microsoft.com/office/powerpoint/2010/main" val="18537039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txBox="1">
            <a:spLocks noChangeArrowheads="1"/>
          </p:cNvSpPr>
          <p:nvPr/>
        </p:nvSpPr>
        <p:spPr>
          <a:xfrm>
            <a:off x="685800" y="1513766"/>
            <a:ext cx="7772400" cy="471264"/>
          </a:xfrm>
          <a:prstGeom prst="rect">
            <a:avLst/>
          </a:prstGeom>
        </p:spPr>
        <p:txBody>
          <a:bodyPr vert="horz" lIns="91440" tIns="45720" rIns="91440" bIns="45720" rtlCol="0">
            <a:noAutofit/>
          </a:bodyPr>
          <a:lstStyle>
            <a:defPPr>
              <a:defRPr lang="es-MX"/>
            </a:defPPr>
            <a:lvl1pPr marR="0" lvl="0" indent="0" algn="ctr" fontAlgn="auto">
              <a:lnSpc>
                <a:spcPct val="110000"/>
              </a:lnSpc>
              <a:spcBef>
                <a:spcPts val="0"/>
              </a:spcBef>
              <a:spcAft>
                <a:spcPts val="0"/>
              </a:spcAft>
              <a:buClrTx/>
              <a:buSzTx/>
              <a:buFont typeface="Arial" pitchFamily="34" charset="0"/>
              <a:buNone/>
              <a:tabLst/>
              <a:defRPr kumimoji="0" sz="3200" i="0" u="none" strike="noStrike" normalizeH="0" baseline="0">
                <a:ln w="0"/>
                <a:effectLst>
                  <a:outerShdw blurRad="38100" dist="19050" dir="2700000" algn="tl" rotWithShape="0">
                    <a:schemeClr val="dk1">
                      <a:alpha val="40000"/>
                    </a:schemeClr>
                  </a:outerShdw>
                </a:effectLst>
                <a:uLnTx/>
                <a:uFillTx/>
                <a:latin typeface="Comic Sans MS" pitchFamily="66" charset="0"/>
              </a:defRPr>
            </a:lvl1pPr>
          </a:lstStyle>
          <a:p>
            <a:r>
              <a:rPr lang="es-ES_tradnl" dirty="0"/>
              <a:t>Desarrollo de Proyectos</a:t>
            </a:r>
            <a:endParaRPr lang="es-ES" dirty="0"/>
          </a:p>
        </p:txBody>
      </p:sp>
      <p:sp>
        <p:nvSpPr>
          <p:cNvPr id="8" name="Rectangle 3"/>
          <p:cNvSpPr txBox="1">
            <a:spLocks noChangeArrowheads="1"/>
          </p:cNvSpPr>
          <p:nvPr/>
        </p:nvSpPr>
        <p:spPr>
          <a:xfrm>
            <a:off x="457200" y="2405484"/>
            <a:ext cx="3962400" cy="4695924"/>
          </a:xfrm>
          <a:prstGeom prst="rect">
            <a:avLst/>
          </a:prstGeom>
        </p:spPr>
        <p:txBody>
          <a:bodyPr vert="horz" lIns="91440" tIns="45720" rIns="91440" bIns="45720" rtlCol="0">
            <a:normAutofit fontScale="92500" lnSpcReduction="10000"/>
          </a:bodyPr>
          <a:lstStyle>
            <a:defPPr>
              <a:defRPr lang="es-MX"/>
            </a:defPPr>
            <a:lvl1pPr marR="0" lvl="0" indent="0" algn="just" fontAlgn="auto">
              <a:lnSpc>
                <a:spcPct val="110000"/>
              </a:lnSpc>
              <a:spcBef>
                <a:spcPts val="0"/>
              </a:spcBef>
              <a:spcAft>
                <a:spcPts val="0"/>
              </a:spcAft>
              <a:buClrTx/>
              <a:buSzTx/>
              <a:buFont typeface="Arial" pitchFamily="34" charset="0"/>
              <a:buNone/>
              <a:tabLst/>
              <a:defRPr kumimoji="0" sz="2400" i="0" u="none" strike="noStrike" normalizeH="0" baseline="0">
                <a:ln w="0"/>
                <a:effectLst>
                  <a:outerShdw blurRad="38100" dist="19050" dir="2700000" algn="tl" rotWithShape="0">
                    <a:schemeClr val="dk1">
                      <a:alpha val="40000"/>
                    </a:schemeClr>
                  </a:outerShdw>
                </a:effectLst>
                <a:uLnTx/>
                <a:uFillTx/>
                <a:latin typeface="Comic Sans MS" pitchFamily="66" charset="0"/>
              </a:defRPr>
            </a:lvl1pPr>
            <a:lvl2pPr lvl="1">
              <a:defRPr sz="2000"/>
            </a:lvl2pPr>
          </a:lstStyle>
          <a:p>
            <a:r>
              <a:rPr lang="es-ES" sz="2000" dirty="0">
                <a:solidFill>
                  <a:srgbClr val="002060"/>
                </a:solidFill>
              </a:rPr>
              <a:t>Actividades Propias:</a:t>
            </a:r>
          </a:p>
          <a:p>
            <a:pPr marL="742950" lvl="1" indent="-285750">
              <a:lnSpc>
                <a:spcPct val="120000"/>
              </a:lnSpc>
              <a:buFont typeface="Wingdings" panose="05000000000000000000" pitchFamily="2" charset="2"/>
              <a:buChar char="§"/>
            </a:pPr>
            <a:r>
              <a:rPr lang="es-ES" sz="1600" dirty="0">
                <a:solidFill>
                  <a:srgbClr val="002060"/>
                </a:solidFill>
                <a:latin typeface="Comic Sans MS" panose="030F0702030302020204" pitchFamily="66" charset="0"/>
              </a:rPr>
              <a:t>Administración del Proyecto.</a:t>
            </a:r>
          </a:p>
          <a:p>
            <a:pPr marL="742950" lvl="1" indent="-285750">
              <a:lnSpc>
                <a:spcPct val="120000"/>
              </a:lnSpc>
              <a:buFont typeface="Wingdings" panose="05000000000000000000" pitchFamily="2" charset="2"/>
              <a:buChar char="§"/>
            </a:pPr>
            <a:r>
              <a:rPr lang="es-ES" sz="1600" dirty="0">
                <a:solidFill>
                  <a:srgbClr val="002060"/>
                </a:solidFill>
                <a:latin typeface="Comic Sans MS" panose="030F0702030302020204" pitchFamily="66" charset="0"/>
              </a:rPr>
              <a:t>Control de Calidad.</a:t>
            </a:r>
          </a:p>
          <a:p>
            <a:pPr marL="742950" lvl="1" indent="-285750">
              <a:lnSpc>
                <a:spcPct val="120000"/>
              </a:lnSpc>
              <a:buFont typeface="Wingdings" panose="05000000000000000000" pitchFamily="2" charset="2"/>
              <a:buChar char="§"/>
            </a:pPr>
            <a:r>
              <a:rPr lang="es-ES" sz="1600" dirty="0">
                <a:solidFill>
                  <a:srgbClr val="002060"/>
                </a:solidFill>
                <a:latin typeface="Comic Sans MS" panose="030F0702030302020204" pitchFamily="66" charset="0"/>
              </a:rPr>
              <a:t>Compras de Equipos y Materiales.</a:t>
            </a:r>
          </a:p>
          <a:p>
            <a:pPr marL="742950" lvl="1" indent="-285750">
              <a:lnSpc>
                <a:spcPct val="120000"/>
              </a:lnSpc>
              <a:buFont typeface="Wingdings" panose="05000000000000000000" pitchFamily="2" charset="2"/>
              <a:buChar char="§"/>
            </a:pPr>
            <a:r>
              <a:rPr lang="es-ES" sz="1600" dirty="0">
                <a:solidFill>
                  <a:srgbClr val="002060"/>
                </a:solidFill>
                <a:latin typeface="Comic Sans MS" panose="030F0702030302020204" pitchFamily="66" charset="0"/>
              </a:rPr>
              <a:t>Supervisión y Construcción de la obra Civil, Mecánica, Eléctrica y de Instrumentación.</a:t>
            </a:r>
          </a:p>
          <a:p>
            <a:pPr marL="742950" lvl="1" indent="-285750">
              <a:lnSpc>
                <a:spcPct val="120000"/>
              </a:lnSpc>
              <a:buFont typeface="Wingdings" panose="05000000000000000000" pitchFamily="2" charset="2"/>
              <a:buChar char="§"/>
            </a:pPr>
            <a:r>
              <a:rPr lang="es-ES" sz="1600" dirty="0">
                <a:solidFill>
                  <a:srgbClr val="002060"/>
                </a:solidFill>
                <a:latin typeface="Comic Sans MS" panose="030F0702030302020204" pitchFamily="66" charset="0"/>
              </a:rPr>
              <a:t>Desarrollo de Sistemas de Control.</a:t>
            </a:r>
          </a:p>
          <a:p>
            <a:pPr marL="742950" lvl="1" indent="-285750">
              <a:lnSpc>
                <a:spcPct val="120000"/>
              </a:lnSpc>
              <a:buFont typeface="Wingdings" panose="05000000000000000000" pitchFamily="2" charset="2"/>
              <a:buChar char="§"/>
            </a:pPr>
            <a:r>
              <a:rPr lang="es-ES" sz="1600" dirty="0">
                <a:solidFill>
                  <a:srgbClr val="002060"/>
                </a:solidFill>
                <a:latin typeface="Comic Sans MS" panose="030F0702030302020204" pitchFamily="66" charset="0"/>
              </a:rPr>
              <a:t>Calibración, Pruebas y Puesta en Marcha.</a:t>
            </a:r>
          </a:p>
          <a:p>
            <a:pPr marL="742950" lvl="1" indent="-285750">
              <a:lnSpc>
                <a:spcPct val="120000"/>
              </a:lnSpc>
              <a:buFont typeface="Wingdings" panose="05000000000000000000" pitchFamily="2" charset="2"/>
              <a:buChar char="§"/>
            </a:pPr>
            <a:r>
              <a:rPr lang="es-ES" sz="1600" dirty="0">
                <a:solidFill>
                  <a:srgbClr val="002060"/>
                </a:solidFill>
                <a:latin typeface="Comic Sans MS" panose="030F0702030302020204" pitchFamily="66" charset="0"/>
              </a:rPr>
              <a:t>Entrenamiento de Operadores y  Técnicos.</a:t>
            </a:r>
          </a:p>
          <a:p>
            <a:pPr marL="742950" lvl="1" indent="-285750">
              <a:lnSpc>
                <a:spcPct val="120000"/>
              </a:lnSpc>
              <a:buFont typeface="Wingdings" panose="05000000000000000000" pitchFamily="2" charset="2"/>
              <a:buChar char="§"/>
            </a:pPr>
            <a:r>
              <a:rPr lang="es-ES" sz="1600" dirty="0">
                <a:solidFill>
                  <a:srgbClr val="002060"/>
                </a:solidFill>
                <a:latin typeface="Comic Sans MS" panose="030F0702030302020204" pitchFamily="66" charset="0"/>
              </a:rPr>
              <a:t>Servicio Técnico Posterior.</a:t>
            </a:r>
          </a:p>
          <a:p>
            <a:pPr marL="742950" lvl="1" indent="-285750">
              <a:lnSpc>
                <a:spcPct val="120000"/>
              </a:lnSpc>
              <a:buFont typeface="Wingdings" panose="05000000000000000000" pitchFamily="2" charset="2"/>
              <a:buChar char="§"/>
            </a:pPr>
            <a:r>
              <a:rPr lang="es-ES" sz="1600" dirty="0">
                <a:solidFill>
                  <a:srgbClr val="002060"/>
                </a:solidFill>
                <a:latin typeface="Comic Sans MS" panose="030F0702030302020204" pitchFamily="66" charset="0"/>
              </a:rPr>
              <a:t>Montaje de Equipos, Tuberías.</a:t>
            </a:r>
          </a:p>
          <a:p>
            <a:pPr marL="742950" lvl="1" indent="-285750">
              <a:lnSpc>
                <a:spcPct val="120000"/>
              </a:lnSpc>
              <a:buFont typeface="Wingdings" panose="05000000000000000000" pitchFamily="2" charset="2"/>
              <a:buChar char="§"/>
            </a:pPr>
            <a:r>
              <a:rPr lang="es-ES" sz="1600" dirty="0">
                <a:solidFill>
                  <a:srgbClr val="002060"/>
                </a:solidFill>
                <a:latin typeface="Comic Sans MS" panose="030F0702030302020204" pitchFamily="66" charset="0"/>
              </a:rPr>
              <a:t>Aplicación de Recubrimientos , Primarios, Acabados.</a:t>
            </a:r>
          </a:p>
        </p:txBody>
      </p:sp>
      <p:sp>
        <p:nvSpPr>
          <p:cNvPr id="9" name="Rectangle 4"/>
          <p:cNvSpPr>
            <a:spLocks noChangeArrowheads="1"/>
          </p:cNvSpPr>
          <p:nvPr/>
        </p:nvSpPr>
        <p:spPr bwMode="auto">
          <a:xfrm>
            <a:off x="4648200" y="2490192"/>
            <a:ext cx="3962400" cy="4395192"/>
          </a:xfrm>
          <a:prstGeom prst="rect">
            <a:avLst/>
          </a:prstGeom>
        </p:spPr>
        <p:txBody>
          <a:bodyPr vert="horz" lIns="91440" tIns="45720" rIns="91440" bIns="45720" rtlCol="0">
            <a:normAutofit/>
          </a:bodyPr>
          <a:lstStyle/>
          <a:p>
            <a:pPr>
              <a:lnSpc>
                <a:spcPct val="80000"/>
              </a:lnSpc>
            </a:pPr>
            <a:r>
              <a:rPr lang="es-ES" sz="2000" dirty="0">
                <a:ln w="0"/>
                <a:solidFill>
                  <a:srgbClr val="002060"/>
                </a:solidFill>
                <a:effectLst>
                  <a:outerShdw blurRad="38100" dist="19050" dir="2700000" algn="tl" rotWithShape="0">
                    <a:schemeClr val="dk1">
                      <a:alpha val="40000"/>
                    </a:schemeClr>
                  </a:outerShdw>
                </a:effectLst>
                <a:latin typeface="Comic Sans MS" pitchFamily="66" charset="0"/>
              </a:rPr>
              <a:t>Actividades del Asociado o Subcontratadas:</a:t>
            </a:r>
          </a:p>
          <a:p>
            <a:pPr lvl="1"/>
            <a:r>
              <a:rPr lang="es-ES" sz="2000" dirty="0">
                <a:solidFill>
                  <a:srgbClr val="002060"/>
                </a:solidFill>
                <a:latin typeface="Comic Sans MS" panose="030F0702030302020204" pitchFamily="66" charset="0"/>
              </a:rPr>
              <a:t>Fabricación de Equipos Mecánicos.</a:t>
            </a:r>
          </a:p>
          <a:p>
            <a:pPr lvl="1"/>
            <a:r>
              <a:rPr lang="es-ES" sz="2000" dirty="0">
                <a:solidFill>
                  <a:srgbClr val="002060"/>
                </a:solidFill>
                <a:latin typeface="Comic Sans MS" panose="030F0702030302020204" pitchFamily="66" charset="0"/>
              </a:rPr>
              <a:t>Pruebas no destructivas en soldaduras.</a:t>
            </a:r>
          </a:p>
          <a:p>
            <a:pPr lvl="1"/>
            <a:r>
              <a:rPr lang="es-ES" sz="2000" dirty="0">
                <a:solidFill>
                  <a:srgbClr val="002060"/>
                </a:solidFill>
                <a:latin typeface="Comic Sans MS" panose="030F0702030302020204" pitchFamily="66" charset="0"/>
              </a:rPr>
              <a:t>Pruebas de Compactación.</a:t>
            </a:r>
          </a:p>
          <a:p>
            <a:pPr lvl="1"/>
            <a:r>
              <a:rPr lang="es-ES" sz="2000" dirty="0">
                <a:solidFill>
                  <a:srgbClr val="002060"/>
                </a:solidFill>
                <a:latin typeface="Comic Sans MS" panose="030F0702030302020204" pitchFamily="66" charset="0"/>
              </a:rPr>
              <a:t>Pruebas de Resistencia y Revenimiento a Concretos.</a:t>
            </a:r>
          </a:p>
          <a:p>
            <a:pPr lvl="1"/>
            <a:r>
              <a:rPr lang="es-ES" sz="2000" dirty="0">
                <a:solidFill>
                  <a:srgbClr val="002060"/>
                </a:solidFill>
                <a:latin typeface="Comic Sans MS" panose="030F0702030302020204" pitchFamily="66" charset="0"/>
              </a:rPr>
              <a:t>Calibración y Certificación de Equipos de Medición Mediante Patrones.</a:t>
            </a:r>
          </a:p>
          <a:p>
            <a:pPr lvl="1"/>
            <a:endParaRPr lang="es-ES" sz="2000" dirty="0">
              <a:solidFill>
                <a:srgbClr val="002060"/>
              </a:solidFill>
              <a:latin typeface="Comic Sans MS" panose="030F0702030302020204" pitchFamily="66" charset="0"/>
            </a:endParaRPr>
          </a:p>
        </p:txBody>
      </p:sp>
      <p:sp>
        <p:nvSpPr>
          <p:cNvPr id="11" name="1 Título">
            <a:extLst>
              <a:ext uri="{FF2B5EF4-FFF2-40B4-BE49-F238E27FC236}">
                <a16:creationId xmlns:a16="http://schemas.microsoft.com/office/drawing/2014/main" xmlns="" id="{14B3795C-85C7-4847-8144-C8962A5F7A2B}"/>
              </a:ext>
            </a:extLst>
          </p:cNvPr>
          <p:cNvSpPr>
            <a:spLocks noGrp="1"/>
          </p:cNvSpPr>
          <p:nvPr>
            <p:ph type="ctrTitle"/>
          </p:nvPr>
        </p:nvSpPr>
        <p:spPr>
          <a:xfrm>
            <a:off x="-127841" y="55421"/>
            <a:ext cx="9036496" cy="1196751"/>
          </a:xfrm>
        </p:spPr>
        <p:txBody>
          <a:bodyPr>
            <a:normAutofit/>
          </a:bodyPr>
          <a:lstStyle/>
          <a:p>
            <a:pPr algn="r"/>
            <a:r>
              <a:rPr lang="es-MX" sz="2600" b="1" dirty="0">
                <a:solidFill>
                  <a:schemeClr val="tx2"/>
                </a:solidFill>
                <a:latin typeface="Arial Narrow" panose="020B0606020202030204" pitchFamily="34" charset="0"/>
              </a:rPr>
              <a:t>                </a:t>
            </a:r>
            <a:r>
              <a:rPr lang="es-MX" sz="2600" b="1" dirty="0">
                <a:solidFill>
                  <a:srgbClr val="00B050"/>
                </a:solidFill>
                <a:latin typeface="Arial Narrow" panose="020B0606020202030204" pitchFamily="34" charset="0"/>
              </a:rPr>
              <a:t>EMPRESA CONTRUCTORA DEL VALLE DE ORIZABA</a:t>
            </a:r>
            <a:br>
              <a:rPr lang="es-MX" sz="2600" b="1" dirty="0">
                <a:solidFill>
                  <a:srgbClr val="00B050"/>
                </a:solidFill>
                <a:latin typeface="Arial Narrow" panose="020B0606020202030204" pitchFamily="34" charset="0"/>
              </a:rPr>
            </a:br>
            <a:r>
              <a:rPr lang="es-MX" sz="2600" b="1" dirty="0">
                <a:solidFill>
                  <a:srgbClr val="00B050"/>
                </a:solidFill>
                <a:latin typeface="Arial Narrow" panose="020B0606020202030204" pitchFamily="34" charset="0"/>
              </a:rPr>
              <a:t>S.A. de C.V.</a:t>
            </a:r>
          </a:p>
        </p:txBody>
      </p:sp>
      <p:pic>
        <p:nvPicPr>
          <p:cNvPr id="14" name="Imagen 13">
            <a:extLst>
              <a:ext uri="{FF2B5EF4-FFF2-40B4-BE49-F238E27FC236}">
                <a16:creationId xmlns:a16="http://schemas.microsoft.com/office/drawing/2014/main" xmlns="" id="{CDED38F9-73CF-471D-BD84-E0399CEA93EE}"/>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94737" l="5350" r="97119"/>
                    </a14:imgEffect>
                  </a14:imgLayer>
                </a14:imgProps>
              </a:ext>
              <a:ext uri="{28A0092B-C50C-407E-A947-70E740481C1C}">
                <a14:useLocalDpi xmlns:a14="http://schemas.microsoft.com/office/drawing/2010/main"/>
              </a:ext>
            </a:extLst>
          </a:blip>
          <a:srcRect t="6604"/>
          <a:stretch/>
        </p:blipFill>
        <p:spPr>
          <a:xfrm>
            <a:off x="323528" y="41444"/>
            <a:ext cx="1513396" cy="1355556"/>
          </a:xfrm>
          <a:prstGeom prst="rect">
            <a:avLst/>
          </a:prstGeom>
        </p:spPr>
      </p:pic>
      <p:pic>
        <p:nvPicPr>
          <p:cNvPr id="15" name="Imagen 14">
            <a:extLst>
              <a:ext uri="{FF2B5EF4-FFF2-40B4-BE49-F238E27FC236}">
                <a16:creationId xmlns:a16="http://schemas.microsoft.com/office/drawing/2014/main" xmlns="" id="{35BAF55C-1A29-4F36-A6DD-E6680E61DDD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09028" y="620961"/>
            <a:ext cx="2291810" cy="855831"/>
          </a:xfrm>
          <a:prstGeom prst="rect">
            <a:avLst/>
          </a:prstGeom>
        </p:spPr>
      </p:pic>
    </p:spTree>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7791</TotalTime>
  <Words>5094</Words>
  <Application>Microsoft Macintosh PowerPoint</Application>
  <PresentationFormat>Presentación en pantalla (4:3)</PresentationFormat>
  <Paragraphs>768</Paragraphs>
  <Slides>63</Slides>
  <Notes>63</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63</vt:i4>
      </vt:variant>
    </vt:vector>
  </HeadingPairs>
  <TitlesOfParts>
    <vt:vector size="69" baseType="lpstr">
      <vt:lpstr>Arial Narrow</vt:lpstr>
      <vt:lpstr>Calibri</vt:lpstr>
      <vt:lpstr>Comic Sans MS</vt:lpstr>
      <vt:lpstr>Wingdings</vt:lpstr>
      <vt:lpstr>Arial</vt:lpstr>
      <vt:lpstr>Tema de Office</vt:lpstr>
      <vt:lpstr>                EMPRESA CONTRUCTORA DEL VALLE DE ORIZABA S.A. de C.V.</vt:lpstr>
      <vt:lpstr>                EMPRESA CONTRUCTORA DEL VALLE DE ORIZABA S.A. de C.V.</vt:lpstr>
      <vt:lpstr>                EMPRESA CONTRUCTORA DEL VALLE DE ORIZABA S.A. de C.V.</vt:lpstr>
      <vt:lpstr>                EMPRESA CONTRUCTORA DEL VALLE DE ORIZABA S.A. de C.V.</vt:lpstr>
      <vt:lpstr>                EMPRESA CONTRUCTORA DEL VALLE DE ORIZABA S.A. de C.V.</vt:lpstr>
      <vt:lpstr>                EMPRESA CONTRUCTORA DEL VALLE DE ORIZABA S.A. de C.V.</vt:lpstr>
      <vt:lpstr>                EMPRESA CONTRUCTORA DEL VALLE DE ORIZABA S.A. de C.V.</vt:lpstr>
      <vt:lpstr>                EMPRESA CONTRUCTORA DEL VALLE DE ORIZABA S.A. de C.V.</vt:lpstr>
      <vt:lpstr>                EMPRESA CONTRUCTORA DEL VALLE DE ORIZABA S.A. de C.V.</vt:lpstr>
      <vt:lpstr>                EMPRESA CONTRUCTORA DEL VALLE DE ORIZABA S.A. de C.V.</vt:lpstr>
      <vt:lpstr>                EMPRESA CONTRUCTORA DEL VALLE DE ORIZABA S.A. de C.V.</vt:lpstr>
      <vt:lpstr>                EMPRESA CONTRUCTORA DEL VALLE DE ORIZABA S.A. de C.V.</vt:lpstr>
      <vt:lpstr>                EMPRESA CONTRUCTORA DEL VALLE DE ORIZABA S.A. de C.V.</vt:lpstr>
      <vt:lpstr>                EMPRESA CONTRUCTORA DEL VALLE DE ORIZABA S.A. de C.V.</vt:lpstr>
      <vt:lpstr>                EMPRESA CONTRUCTORA DEL VALLE DE ORIZABA S.A. de C.V.</vt:lpstr>
      <vt:lpstr>                EMPRESA CONTRUCTORA DEL VALLE DE ORIZABA S.A. de C.V.</vt:lpstr>
      <vt:lpstr>                EMPRESA CONTRUCTORA DEL VALLE DE ORIZABA S.A. de C.V.</vt:lpstr>
      <vt:lpstr>                EMPRESA CONTRUCTORA DEL VALLE DE ORIZABA S.A. de C.V.</vt:lpstr>
      <vt:lpstr>                EMPRESA CONTRUCTORA DEL VALLE DE ORIZABA S.A. de C.V.</vt:lpstr>
      <vt:lpstr>                EMPRESA CONTRUCTORA DEL VALLE DE ORIZABA S.A. de C.V.</vt:lpstr>
      <vt:lpstr>                EMPRESA CONTRUCTORA DEL VALLE DE ORIZABA S.A. de C.V.</vt:lpstr>
      <vt:lpstr>                EMPRESA CONTRUCTORA DEL VALLE DE ORIZABA S.A. de C.V.</vt:lpstr>
      <vt:lpstr>                EMPRESA CONTRUCTORA DEL VALLE DE ORIZABA S.A. de C.V.</vt:lpstr>
      <vt:lpstr>                EMPRESA CONTRUCTORA DEL VALLE DE ORIZABA S.A. de C.V.</vt:lpstr>
      <vt:lpstr>                EMPRESA CONTRUCTORA DEL VALLE DE ORIZABA S.A. de C.V.</vt:lpstr>
      <vt:lpstr>                EMPRESA CONTRUCTORA DEL VALLE DE ORIZABA S.A. de C.V.</vt:lpstr>
      <vt:lpstr>                EMPRESA CONTRUCTORA DEL VALLE DE ORIZABA S.A. de C.V.</vt:lpstr>
      <vt:lpstr>                EMPRESA CONTRUCTORA DEL VALLE DE ORIZABA S.A. de C.V.</vt:lpstr>
      <vt:lpstr>                EMPRESA CONTRUCTORA DEL VALLE DE ORIZABA S.A. de C.V.</vt:lpstr>
      <vt:lpstr>                EMPRESA CONTRUCTORA DEL VALLE DE ORIZABA S.A. de C.V.</vt:lpstr>
      <vt:lpstr>                EMPRESA CONTRUCTORA DEL VALLE DE ORIZABA S.A. de C.V.</vt:lpstr>
      <vt:lpstr>                EMPRESA CONTRUCTORA DEL VALLE DE ORIZABA S.A. de C.V.</vt:lpstr>
      <vt:lpstr>                EMPRESA CONTRUCTORA DEL VALLE DE ORIZABA S.A. de C.V.</vt:lpstr>
      <vt:lpstr>                EMPRESA CONTRUCTORA DEL VALLE DE ORIZABA S.A. de C.V.</vt:lpstr>
      <vt:lpstr>                EMPRESA CONTRUCTORA DEL VALLE DE ORIZABA S.A. de C.V.</vt:lpstr>
      <vt:lpstr>                EMPRESA CONTRUCTORA DEL VALLE DE ORIZABA S.A. de C.V.</vt:lpstr>
      <vt:lpstr>                EMPRESA CONTRUCTORA DEL VALLE DE ORIZABA S.A. de C.V.</vt:lpstr>
      <vt:lpstr>                EMPRESA CONTRUCTORA DEL VALLE DE ORIZABA S.A. de C.V.</vt:lpstr>
      <vt:lpstr>                EMPRESA CONTRUCTORA DEL VALLE DE ORIZABA S.A. de C.V.</vt:lpstr>
      <vt:lpstr>                EMPRESA CONTRUCTORA DEL VALLE DE ORIZABA S.A. de C.V.</vt:lpstr>
      <vt:lpstr>                EMPRESA CONTRUCTORA DEL VALLE DE ORIZABA S.A. de C.V.</vt:lpstr>
      <vt:lpstr>                EMPRESA CONTRUCTORA DEL VALLE DE ORIZABA S.A. de C.V.</vt:lpstr>
      <vt:lpstr>                EMPRESA CONTRUCTORA DEL VALLE DE ORIZABA S.A. de C.V.</vt:lpstr>
      <vt:lpstr>                EMPRESA CONTRUCTORA DEL VALLE DE ORIZABA S.A. de C.V.</vt:lpstr>
      <vt:lpstr>                EMPRESA CONTRUCTORA DEL VALLE DE ORIZABA S.A. de C.V.</vt:lpstr>
      <vt:lpstr>                EMPRESA CONTRUCTORA DEL VALLE DE ORIZABA S.A. de C.V.</vt:lpstr>
      <vt:lpstr>                EMPRESA CONTRUCTORA DEL VALLE DE ORIZABA S.A. de C.V.</vt:lpstr>
      <vt:lpstr>                EMPRESA CONTRUCTORA DEL VALLE DE ORIZABA S.A. de C.V.</vt:lpstr>
      <vt:lpstr>                EMPRESA CONTRUCTORA DEL VALLE DE ORIZABA S.A. de C.V.</vt:lpstr>
      <vt:lpstr>                EMPRESA CONTRUCTORA DEL VALLE DE ORIZABA S.A. de C.V.</vt:lpstr>
      <vt:lpstr>                EMPRESA CONTRUCTORA DEL VALLE DE ORIZABA S.A. de C.V.</vt:lpstr>
      <vt:lpstr>                EMPRESA CONTRUCTORA DEL VALLE DE ORIZABA S.A. de C.V.</vt:lpstr>
      <vt:lpstr>                EMPRESA CONTRUCTORA DEL VALLE DE ORIZABA S.A. de C.V.</vt:lpstr>
      <vt:lpstr>                EMPRESA CONTRUCTORA DEL VALLE DE ORIZABA S.A. de C.V.</vt:lpstr>
      <vt:lpstr>                EMPRESA CONTRUCTORA DEL VALLE DE ORIZABA S.A. de C.V.</vt:lpstr>
      <vt:lpstr>                EMPRESA CONTRUCTORA DEL VALLE DE ORIZABA S.A. de C.V.</vt:lpstr>
      <vt:lpstr>                EMPRESA CONTRUCTORA DEL VALLE DE ORIZABA S.A. de C.V.</vt:lpstr>
      <vt:lpstr>                EMPRESA CONTRUCTORA DEL VALLE DE ORIZABA S.A. de C.V.</vt:lpstr>
      <vt:lpstr>                EMPRESA CONTRUCTORA DEL VALLE DE ORIZABA S.A. de C.V.</vt:lpstr>
      <vt:lpstr>                EMPRESA CONTRUCTORA DEL VALLE DE ORIZABA S.A. de C.V.</vt:lpstr>
      <vt:lpstr>                EMPRESA CONTRUCTORA DEL VALLE DE ORIZABA S.A. de C.V.</vt:lpstr>
      <vt:lpstr>                EMPRESA CONTRUCTORA DEL VALLE DE ORIZABA S.A. de C.V.</vt:lpstr>
      <vt:lpstr>                EMPRESA CONTRUCTORA DEL VALLE DE ORIZABA S.A. de C.V.</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CONSTRUCCIONES OLINTEC, S. de R. L.</dc:title>
  <dc:creator>Olintec</dc:creator>
  <cp:lastModifiedBy>Nehemías Cabrera</cp:lastModifiedBy>
  <cp:revision>307</cp:revision>
  <cp:lastPrinted>2014-06-13T03:12:38Z</cp:lastPrinted>
  <dcterms:created xsi:type="dcterms:W3CDTF">2013-08-16T20:16:08Z</dcterms:created>
  <dcterms:modified xsi:type="dcterms:W3CDTF">2019-03-29T22:40:32Z</dcterms:modified>
</cp:coreProperties>
</file>